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7" r:id="rId7"/>
    <p:sldId id="262" r:id="rId8"/>
    <p:sldId id="263" r:id="rId9"/>
    <p:sldId id="268" r:id="rId10"/>
    <p:sldId id="264" r:id="rId11"/>
    <p:sldId id="270" r:id="rId12"/>
    <p:sldId id="266" r:id="rId13"/>
    <p:sldId id="269" r:id="rId14"/>
    <p:sldId id="265" r:id="rId15"/>
    <p:sldId id="272" r:id="rId16"/>
    <p:sldId id="271" r:id="rId17"/>
    <p:sldId id="276" r:id="rId18"/>
    <p:sldId id="273" r:id="rId19"/>
    <p:sldId id="274" r:id="rId20"/>
    <p:sldId id="275" r:id="rId21"/>
    <p:sldId id="279" r:id="rId22"/>
    <p:sldId id="277" r:id="rId23"/>
    <p:sldId id="278" r:id="rId24"/>
    <p:sldId id="284" r:id="rId25"/>
    <p:sldId id="280" r:id="rId26"/>
    <p:sldId id="283" r:id="rId27"/>
    <p:sldId id="281" r:id="rId28"/>
    <p:sldId id="282" r:id="rId29"/>
    <p:sldId id="285" r:id="rId30"/>
    <p:sldId id="286" r:id="rId31"/>
    <p:sldId id="287" r:id="rId32"/>
    <p:sldId id="288"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A7B068-8316-4ECF-A2A5-1436CE75E6B4}"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131402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7B068-8316-4ECF-A2A5-1436CE75E6B4}"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190105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7B068-8316-4ECF-A2A5-1436CE75E6B4}"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148832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A7B068-8316-4ECF-A2A5-1436CE75E6B4}"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45894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7B068-8316-4ECF-A2A5-1436CE75E6B4}" type="datetimeFigureOut">
              <a:rPr lang="en-GB" smtClean="0"/>
              <a:t>08/11/2019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411678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A7B068-8316-4ECF-A2A5-1436CE75E6B4}"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7683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A7B068-8316-4ECF-A2A5-1436CE75E6B4}" type="datetimeFigureOut">
              <a:rPr lang="en-GB" smtClean="0"/>
              <a:t>08/11/2019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40533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A7B068-8316-4ECF-A2A5-1436CE75E6B4}" type="datetimeFigureOut">
              <a:rPr lang="en-GB" smtClean="0"/>
              <a:t>08/11/2019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163526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7B068-8316-4ECF-A2A5-1436CE75E6B4}" type="datetimeFigureOut">
              <a:rPr lang="en-GB" smtClean="0"/>
              <a:t>08/11/2019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46302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B068-8316-4ECF-A2A5-1436CE75E6B4}"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336738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7B068-8316-4ECF-A2A5-1436CE75E6B4}" type="datetimeFigureOut">
              <a:rPr lang="en-GB" smtClean="0"/>
              <a:t>08/11/2019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ADB0A9-E679-4D50-8F7B-B3D94B832376}" type="slidenum">
              <a:rPr lang="en-GB" smtClean="0"/>
              <a:t>‹#›</a:t>
            </a:fld>
            <a:endParaRPr lang="en-GB"/>
          </a:p>
        </p:txBody>
      </p:sp>
    </p:spTree>
    <p:extLst>
      <p:ext uri="{BB962C8B-B14F-4D97-AF65-F5344CB8AC3E}">
        <p14:creationId xmlns:p14="http://schemas.microsoft.com/office/powerpoint/2010/main" val="56272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7B068-8316-4ECF-A2A5-1436CE75E6B4}" type="datetimeFigureOut">
              <a:rPr lang="en-GB" smtClean="0"/>
              <a:t>08/11/2019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DB0A9-E679-4D50-8F7B-B3D94B832376}" type="slidenum">
              <a:rPr lang="en-GB" smtClean="0"/>
              <a:t>‹#›</a:t>
            </a:fld>
            <a:endParaRPr lang="en-GB"/>
          </a:p>
        </p:txBody>
      </p:sp>
    </p:spTree>
    <p:extLst>
      <p:ext uri="{BB962C8B-B14F-4D97-AF65-F5344CB8AC3E}">
        <p14:creationId xmlns:p14="http://schemas.microsoft.com/office/powerpoint/2010/main" val="3117160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Name</a:t>
            </a:r>
          </a:p>
          <a:p>
            <a:pPr marL="0" indent="0" algn="ctr">
              <a:buNone/>
            </a:pPr>
            <a:r>
              <a:rPr lang="en-GB" dirty="0" smtClean="0"/>
              <a:t>Design and Technology Coursework (8552)</a:t>
            </a:r>
          </a:p>
          <a:p>
            <a:pPr marL="0" indent="0" algn="ctr">
              <a:buNone/>
            </a:pPr>
            <a:r>
              <a:rPr lang="en-GB" dirty="0" smtClean="0"/>
              <a:t>Mr Sewell</a:t>
            </a:r>
          </a:p>
          <a:p>
            <a:pPr marL="0" indent="0" algn="ctr">
              <a:buNone/>
            </a:pPr>
            <a:r>
              <a:rPr lang="en-GB" dirty="0" smtClean="0"/>
              <a:t>Centre number: 52231</a:t>
            </a:r>
          </a:p>
          <a:p>
            <a:pPr marL="0" indent="0" algn="ctr">
              <a:buNone/>
            </a:pPr>
            <a:r>
              <a:rPr lang="en-GB" dirty="0" smtClean="0"/>
              <a:t>Candidate number: </a:t>
            </a:r>
          </a:p>
          <a:p>
            <a:pPr marL="0" indent="0" algn="ctr">
              <a:buNone/>
            </a:pPr>
            <a:r>
              <a:rPr lang="en-GB" dirty="0" smtClean="0"/>
              <a:t>Year: 2019-20</a:t>
            </a:r>
          </a:p>
          <a:p>
            <a:pPr marL="0" indent="0" algn="ctr">
              <a:buNone/>
            </a:pPr>
            <a:endParaRPr lang="en-GB" dirty="0"/>
          </a:p>
        </p:txBody>
      </p:sp>
    </p:spTree>
    <p:extLst>
      <p:ext uri="{BB962C8B-B14F-4D97-AF65-F5344CB8AC3E}">
        <p14:creationId xmlns:p14="http://schemas.microsoft.com/office/powerpoint/2010/main" val="160321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the problem</a:t>
            </a:r>
            <a:endParaRPr lang="en-GB" dirty="0"/>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628800"/>
            <a:ext cx="89249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67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Target market profile:</a:t>
            </a:r>
            <a:endParaRPr lang="en-GB" dirty="0" smtClean="0"/>
          </a:p>
          <a:p>
            <a:r>
              <a:rPr lang="en-GB" dirty="0" smtClean="0"/>
              <a:t>Who is the person you are interviewing? Age, gender, salary, hobbies. Why did you pick this person?</a:t>
            </a:r>
          </a:p>
          <a:p>
            <a:r>
              <a:rPr lang="en-GB" dirty="0" smtClean="0"/>
              <a:t>Use open ended questions.</a:t>
            </a:r>
          </a:p>
          <a:p>
            <a:pPr marL="0" indent="0">
              <a:buNone/>
            </a:pPr>
            <a:r>
              <a:rPr lang="en-US" dirty="0" smtClean="0"/>
              <a:t>Location </a:t>
            </a:r>
            <a:r>
              <a:rPr lang="en-US" dirty="0" err="1" smtClean="0"/>
              <a:t>analysed</a:t>
            </a:r>
            <a:r>
              <a:rPr lang="en-US" dirty="0" smtClean="0"/>
              <a:t>:</a:t>
            </a:r>
            <a:endParaRPr lang="en-GB" dirty="0" smtClean="0"/>
          </a:p>
          <a:p>
            <a:r>
              <a:rPr lang="en-GB" dirty="0" smtClean="0"/>
              <a:t>Where is the product going to be used? Do you have space limitations? What are the main colours and styles in that area? Are there any dangers to consider? What type of surface does your product sit on or hang from? How do these things affect the design of your product?</a:t>
            </a:r>
          </a:p>
          <a:p>
            <a:r>
              <a:rPr lang="en-GB" dirty="0" smtClean="0"/>
              <a:t>Summarise what you learnt at the end of the page. How do these answers affect your designing?</a:t>
            </a:r>
          </a:p>
          <a:p>
            <a:endParaRPr lang="en-GB" dirty="0"/>
          </a:p>
        </p:txBody>
      </p:sp>
    </p:spTree>
    <p:extLst>
      <p:ext uri="{BB962C8B-B14F-4D97-AF65-F5344CB8AC3E}">
        <p14:creationId xmlns:p14="http://schemas.microsoft.com/office/powerpoint/2010/main" val="22237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Target market analysed and location analysed</a:t>
            </a:r>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790109"/>
            <a:ext cx="89154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41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Product Analysis - what to think about</a:t>
            </a:r>
            <a:endParaRPr lang="en-GB" dirty="0"/>
          </a:p>
        </p:txBody>
      </p:sp>
      <p:sp>
        <p:nvSpPr>
          <p:cNvPr id="3" name="Content Placeholder 2"/>
          <p:cNvSpPr>
            <a:spLocks noGrp="1"/>
          </p:cNvSpPr>
          <p:nvPr>
            <p:ph idx="1"/>
          </p:nvPr>
        </p:nvSpPr>
        <p:spPr/>
        <p:txBody>
          <a:bodyPr>
            <a:normAutofit fontScale="85000" lnSpcReduction="10000"/>
          </a:bodyPr>
          <a:lstStyle/>
          <a:p>
            <a:r>
              <a:rPr lang="en-GB" dirty="0"/>
              <a:t>Don’t say ‘The cost is about….’ Do say ‘The cost is</a:t>
            </a:r>
            <a:r>
              <a:rPr lang="en-GB" dirty="0" smtClean="0"/>
              <a:t>……’</a:t>
            </a:r>
          </a:p>
          <a:p>
            <a:r>
              <a:rPr lang="en-GB" dirty="0" smtClean="0"/>
              <a:t>Have I analysed everything </a:t>
            </a:r>
            <a:r>
              <a:rPr lang="en-GB" dirty="0" err="1" smtClean="0"/>
              <a:t>eg</a:t>
            </a:r>
            <a:r>
              <a:rPr lang="en-GB" dirty="0" smtClean="0"/>
              <a:t>: Don’t just say the cost. Is that price reasonable – why? How much would it be in materials? Could you think of a way of making it cheaper? Would this price suit the target market? </a:t>
            </a:r>
            <a:r>
              <a:rPr lang="en-GB" dirty="0" err="1" smtClean="0"/>
              <a:t>Eg</a:t>
            </a:r>
            <a:r>
              <a:rPr lang="en-GB" dirty="0" smtClean="0"/>
              <a:t>: Teenagers do not have much money.</a:t>
            </a:r>
          </a:p>
          <a:p>
            <a:r>
              <a:rPr lang="en-GB" dirty="0" smtClean="0"/>
              <a:t>Conclusion - summarise the main points of the page at the end. </a:t>
            </a:r>
          </a:p>
          <a:p>
            <a:r>
              <a:rPr lang="en-GB" dirty="0" smtClean="0"/>
              <a:t>Have you got lots of pictures of the product and are they a reasonable size so you can see the details of the product?</a:t>
            </a:r>
            <a:endParaRPr lang="en-GB" dirty="0"/>
          </a:p>
        </p:txBody>
      </p:sp>
    </p:spTree>
    <p:extLst>
      <p:ext uri="{BB962C8B-B14F-4D97-AF65-F5344CB8AC3E}">
        <p14:creationId xmlns:p14="http://schemas.microsoft.com/office/powerpoint/2010/main" val="2292650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Analysis example</a:t>
            </a:r>
            <a:endParaRPr lang="en-GB" dirty="0"/>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42" y="1700808"/>
            <a:ext cx="89058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48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brief and specification page</a:t>
            </a:r>
            <a:endParaRPr lang="en-GB" dirty="0"/>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 y="1700808"/>
            <a:ext cx="892492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87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Writing a design brief and specification</a:t>
            </a:r>
            <a:endParaRPr lang="en-GB" dirty="0"/>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GB" dirty="0" smtClean="0"/>
              <a:t>What is a design brief? Break up the phrase.</a:t>
            </a:r>
          </a:p>
          <a:p>
            <a:pPr marL="0" indent="0">
              <a:buNone/>
            </a:pPr>
            <a:r>
              <a:rPr lang="en-GB" sz="2400" dirty="0" smtClean="0"/>
              <a:t>Go back to your first page – have you been too specific too early? Remember your first page should talk about the </a:t>
            </a:r>
            <a:r>
              <a:rPr lang="en-GB" sz="2400" u="sng" dirty="0" smtClean="0"/>
              <a:t>problem</a:t>
            </a:r>
            <a:r>
              <a:rPr lang="en-GB" sz="2400" dirty="0" smtClean="0"/>
              <a:t>, not a </a:t>
            </a:r>
            <a:r>
              <a:rPr lang="en-GB" sz="2400" u="sng" dirty="0" smtClean="0"/>
              <a:t>solution</a:t>
            </a:r>
            <a:r>
              <a:rPr lang="en-GB" sz="2400" dirty="0" smtClean="0"/>
              <a:t>. If you have made this mistake</a:t>
            </a:r>
            <a:r>
              <a:rPr lang="en-GB" sz="2400" dirty="0"/>
              <a:t> </a:t>
            </a:r>
            <a:r>
              <a:rPr lang="en-GB" sz="2400" dirty="0" smtClean="0"/>
              <a:t>do </a:t>
            </a:r>
            <a:r>
              <a:rPr lang="en-GB" sz="2400" dirty="0"/>
              <a:t>not delete large chunks of writing – maybe you can just move </a:t>
            </a:r>
            <a:r>
              <a:rPr lang="en-GB" sz="2400" dirty="0" smtClean="0"/>
              <a:t>it to your design brief.</a:t>
            </a:r>
            <a:endParaRPr lang="en-GB" sz="2400" dirty="0"/>
          </a:p>
          <a:p>
            <a:pPr marL="0" indent="0">
              <a:buNone/>
            </a:pPr>
            <a:r>
              <a:rPr lang="en-GB" sz="2400" dirty="0" smtClean="0"/>
              <a:t>In your design brief you are now talking about the solution. Briefly – what are you going to design (but do not be too specific yet – don’t say actual colours, dimensions </a:t>
            </a:r>
            <a:r>
              <a:rPr lang="en-GB" sz="2400" dirty="0" err="1" smtClean="0"/>
              <a:t>etc</a:t>
            </a:r>
            <a:r>
              <a:rPr lang="en-GB" sz="2400" dirty="0" smtClean="0"/>
              <a:t>). It normally starts with ‘I am going to design and make a……’.</a:t>
            </a:r>
          </a:p>
          <a:p>
            <a:r>
              <a:rPr lang="en-GB" dirty="0" smtClean="0"/>
              <a:t>What is a design specification – break up the word?</a:t>
            </a:r>
          </a:p>
          <a:p>
            <a:pPr marL="0" indent="0">
              <a:buNone/>
            </a:pPr>
            <a:r>
              <a:rPr lang="en-GB" sz="2400" dirty="0" smtClean="0"/>
              <a:t>Points should be </a:t>
            </a:r>
            <a:r>
              <a:rPr lang="en-GB" sz="2400" u="sng" dirty="0" smtClean="0"/>
              <a:t>measureable</a:t>
            </a:r>
            <a:r>
              <a:rPr lang="en-GB" sz="2400" dirty="0" smtClean="0"/>
              <a:t>. What does this mean?</a:t>
            </a:r>
          </a:p>
          <a:p>
            <a:pPr marL="0" indent="0">
              <a:buNone/>
            </a:pPr>
            <a:r>
              <a:rPr lang="en-GB" sz="2400" dirty="0" smtClean="0"/>
              <a:t>You could think about the use of the words ‘must’, ‘should’, ‘could’. What is the difference?</a:t>
            </a:r>
          </a:p>
          <a:p>
            <a:pPr marL="0" indent="0">
              <a:buNone/>
            </a:pPr>
            <a:r>
              <a:rPr lang="en-GB" sz="2400" dirty="0" smtClean="0"/>
              <a:t>Why have you stated this point? Has your research findings made you come up with this point? </a:t>
            </a:r>
            <a:endParaRPr lang="en-GB" sz="2400" dirty="0"/>
          </a:p>
          <a:p>
            <a:pPr marL="0" indent="0">
              <a:buNone/>
            </a:pPr>
            <a:r>
              <a:rPr lang="en-GB" sz="2400" dirty="0" smtClean="0"/>
              <a:t>Justify each point. </a:t>
            </a:r>
            <a:r>
              <a:rPr lang="en-GB" sz="2400" dirty="0" err="1" smtClean="0"/>
              <a:t>Eg</a:t>
            </a:r>
            <a:r>
              <a:rPr lang="en-GB" sz="2400" dirty="0" smtClean="0"/>
              <a:t>: why have you chosen these measurements?</a:t>
            </a:r>
            <a:endParaRPr lang="en-GB" sz="2400" dirty="0"/>
          </a:p>
        </p:txBody>
      </p:sp>
    </p:spTree>
    <p:extLst>
      <p:ext uri="{BB962C8B-B14F-4D97-AF65-F5344CB8AC3E}">
        <p14:creationId xmlns:p14="http://schemas.microsoft.com/office/powerpoint/2010/main" val="260187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ideas mark scheme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How can we score high?</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71" y="2060848"/>
            <a:ext cx="8799831" cy="27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6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fire ideas!</a:t>
            </a:r>
            <a:endParaRPr lang="en-GB" dirty="0"/>
          </a:p>
        </p:txBody>
      </p:sp>
      <p:sp>
        <p:nvSpPr>
          <p:cNvPr id="3" name="Content Placeholder 2"/>
          <p:cNvSpPr>
            <a:spLocks noGrp="1"/>
          </p:cNvSpPr>
          <p:nvPr>
            <p:ph idx="1"/>
          </p:nvPr>
        </p:nvSpPr>
        <p:spPr/>
        <p:txBody>
          <a:bodyPr/>
          <a:lstStyle/>
          <a:p>
            <a:pPr marL="0" indent="0" algn="ctr">
              <a:buNone/>
            </a:pPr>
            <a:endParaRPr lang="en-GB" sz="4400" dirty="0" smtClean="0"/>
          </a:p>
          <a:p>
            <a:pPr marL="0" indent="0" algn="ctr">
              <a:buNone/>
            </a:pPr>
            <a:r>
              <a:rPr lang="en-GB" sz="4400" dirty="0" smtClean="0"/>
              <a:t>You have 3 minutes to sketch 3 ideas on 3 post it notes.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3887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1"/>
            <a:ext cx="8229600" cy="1143000"/>
          </a:xfrm>
        </p:spPr>
        <p:txBody>
          <a:bodyPr/>
          <a:lstStyle/>
          <a:p>
            <a:r>
              <a:rPr lang="en-GB" dirty="0" smtClean="0"/>
              <a:t>Great initial ideas pages</a:t>
            </a:r>
            <a:endParaRPr lang="en-GB" dirty="0"/>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9" y="1700808"/>
            <a:ext cx="8915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2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I will be expecting from you by the end of today’s lesson</a:t>
            </a:r>
            <a:endParaRPr lang="en-GB" b="1" dirty="0"/>
          </a:p>
        </p:txBody>
      </p:sp>
      <p:sp>
        <p:nvSpPr>
          <p:cNvPr id="3" name="Content Placeholder 2"/>
          <p:cNvSpPr>
            <a:spLocks noGrp="1"/>
          </p:cNvSpPr>
          <p:nvPr>
            <p:ph idx="1"/>
          </p:nvPr>
        </p:nvSpPr>
        <p:spPr>
          <a:xfrm>
            <a:off x="467544" y="1916832"/>
            <a:ext cx="8229600" cy="4824536"/>
          </a:xfrm>
        </p:spPr>
        <p:txBody>
          <a:bodyPr>
            <a:normAutofit fontScale="62500" lnSpcReduction="20000"/>
          </a:bodyPr>
          <a:lstStyle/>
          <a:p>
            <a:r>
              <a:rPr lang="en-GB" dirty="0" smtClean="0"/>
              <a:t> Front cover in folder.</a:t>
            </a:r>
          </a:p>
          <a:p>
            <a:r>
              <a:rPr lang="en-GB" dirty="0"/>
              <a:t> </a:t>
            </a:r>
            <a:r>
              <a:rPr lang="en-GB" dirty="0" smtClean="0"/>
              <a:t>An idea of which NEA title you are choosing (remember, at this point you do not need an idea, just a general direction/problem you would like to solve).</a:t>
            </a:r>
          </a:p>
          <a:p>
            <a:r>
              <a:rPr lang="en-GB" dirty="0"/>
              <a:t> </a:t>
            </a:r>
            <a:r>
              <a:rPr lang="en-GB" dirty="0" smtClean="0"/>
              <a:t>A plan of what your first two pages are going to include. </a:t>
            </a:r>
          </a:p>
          <a:p>
            <a:r>
              <a:rPr lang="en-GB" dirty="0"/>
              <a:t> </a:t>
            </a:r>
            <a:r>
              <a:rPr lang="en-GB" dirty="0" smtClean="0"/>
              <a:t>To have started your first page.</a:t>
            </a:r>
          </a:p>
          <a:p>
            <a:pPr marL="0" indent="0">
              <a:buNone/>
            </a:pPr>
            <a:r>
              <a:rPr lang="en-GB" dirty="0" smtClean="0"/>
              <a:t>Tips: </a:t>
            </a:r>
          </a:p>
          <a:p>
            <a:r>
              <a:rPr lang="en-GB" dirty="0"/>
              <a:t> R</a:t>
            </a:r>
            <a:r>
              <a:rPr lang="en-GB" dirty="0" smtClean="0"/>
              <a:t>emember to show off your best work – this is about quality not quantity. The content of your writing is the main thing that is marked. Do it right first time so there is less re-drafting.</a:t>
            </a:r>
          </a:p>
          <a:p>
            <a:r>
              <a:rPr lang="en-GB" dirty="0"/>
              <a:t> </a:t>
            </a:r>
            <a:r>
              <a:rPr lang="en-GB" dirty="0" smtClean="0"/>
              <a:t>Ask for help. I am allowed to show you examples of certain pages and give advice, so use me. </a:t>
            </a:r>
          </a:p>
          <a:p>
            <a:r>
              <a:rPr lang="en-GB" dirty="0"/>
              <a:t> </a:t>
            </a:r>
            <a:r>
              <a:rPr lang="en-GB" dirty="0" smtClean="0"/>
              <a:t>Fill the pages up. No gaps. Use size 10 font. 20 pages sounds like a lot but it will be hard to get all your content, research, drawings, </a:t>
            </a:r>
            <a:r>
              <a:rPr lang="en-GB" dirty="0" err="1" smtClean="0"/>
              <a:t>etc</a:t>
            </a:r>
            <a:r>
              <a:rPr lang="en-GB" dirty="0" smtClean="0"/>
              <a:t> included.  </a:t>
            </a:r>
          </a:p>
          <a:p>
            <a:r>
              <a:rPr lang="en-GB" dirty="0"/>
              <a:t> </a:t>
            </a:r>
            <a:r>
              <a:rPr lang="en-GB" dirty="0" smtClean="0"/>
              <a:t>Make the most of your time, especially now. Life gets busier as you go towards the end of year 11. </a:t>
            </a:r>
            <a:endParaRPr lang="en-GB" dirty="0"/>
          </a:p>
        </p:txBody>
      </p:sp>
    </p:spTree>
    <p:extLst>
      <p:ext uri="{BB962C8B-B14F-4D97-AF65-F5344CB8AC3E}">
        <p14:creationId xmlns:p14="http://schemas.microsoft.com/office/powerpoint/2010/main" val="1309528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dirty="0" smtClean="0"/>
              <a:t>What did they do well?</a:t>
            </a:r>
            <a:endParaRPr lang="en-GB" dirty="0"/>
          </a:p>
        </p:txBody>
      </p:sp>
      <p:sp>
        <p:nvSpPr>
          <p:cNvPr id="3" name="Content Placeholder 2"/>
          <p:cNvSpPr>
            <a:spLocks noGrp="1"/>
          </p:cNvSpPr>
          <p:nvPr>
            <p:ph idx="1"/>
          </p:nvPr>
        </p:nvSpPr>
        <p:spPr>
          <a:xfrm>
            <a:off x="457199" y="3356992"/>
            <a:ext cx="8212728" cy="3240360"/>
          </a:xfrm>
        </p:spPr>
        <p:txBody>
          <a:bodyPr>
            <a:normAutofit lnSpcReduction="10000"/>
          </a:bodyPr>
          <a:lstStyle/>
          <a:p>
            <a:r>
              <a:rPr lang="en-GB" sz="2400" dirty="0" smtClean="0"/>
              <a:t>Client opinion</a:t>
            </a:r>
          </a:p>
          <a:p>
            <a:r>
              <a:rPr lang="en-GB" sz="2400" dirty="0" smtClean="0"/>
              <a:t>Creativity</a:t>
            </a:r>
          </a:p>
          <a:p>
            <a:r>
              <a:rPr lang="en-GB" sz="2400" dirty="0" smtClean="0"/>
              <a:t>3D sketches. Different views could help explain idea further.</a:t>
            </a:r>
          </a:p>
          <a:p>
            <a:r>
              <a:rPr lang="en-GB" sz="2400" dirty="0" smtClean="0"/>
              <a:t>Using existing designers work as inspiration (this could have been done in more detail – this is in the mark scheme!)</a:t>
            </a:r>
          </a:p>
          <a:p>
            <a:r>
              <a:rPr lang="en-GB" sz="2400" dirty="0" smtClean="0"/>
              <a:t>Annotation: Use ACCESSFM for ideas on what to analyse. Relate back to specification. This person used lots of 1/2/3 word annotation. Not good! </a:t>
            </a:r>
            <a:r>
              <a:rPr lang="en-GB" sz="2400" dirty="0"/>
              <a:t>P</a:t>
            </a:r>
            <a:r>
              <a:rPr lang="en-GB" sz="2400" dirty="0" smtClean="0"/>
              <a:t>aragraphs are better.</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12776"/>
            <a:ext cx="4457967" cy="24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358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 what can it include?</a:t>
            </a:r>
            <a:endParaRPr lang="en-GB" dirty="0"/>
          </a:p>
        </p:txBody>
      </p:sp>
      <p:sp>
        <p:nvSpPr>
          <p:cNvPr id="3" name="Content Placeholder 2"/>
          <p:cNvSpPr>
            <a:spLocks noGrp="1"/>
          </p:cNvSpPr>
          <p:nvPr>
            <p:ph idx="1"/>
          </p:nvPr>
        </p:nvSpPr>
        <p:spPr>
          <a:xfrm>
            <a:off x="457200" y="1412776"/>
            <a:ext cx="8229600" cy="2736305"/>
          </a:xfrm>
        </p:spPr>
        <p:txBody>
          <a:bodyPr>
            <a:normAutofit fontScale="70000" lnSpcReduction="20000"/>
          </a:bodyPr>
          <a:lstStyle/>
          <a:p>
            <a:r>
              <a:rPr lang="en-GB" dirty="0" smtClean="0"/>
              <a:t>Prototypes/models</a:t>
            </a:r>
          </a:p>
          <a:p>
            <a:r>
              <a:rPr lang="en-GB" dirty="0" smtClean="0"/>
              <a:t>Sketches of your product developing (looking at every detail) up to drawings of your final design. </a:t>
            </a:r>
          </a:p>
          <a:p>
            <a:r>
              <a:rPr lang="en-GB" dirty="0" smtClean="0"/>
              <a:t>CAD drawings</a:t>
            </a:r>
          </a:p>
          <a:p>
            <a:r>
              <a:rPr lang="en-GB" dirty="0"/>
              <a:t>Testing certain </a:t>
            </a:r>
            <a:r>
              <a:rPr lang="en-GB" dirty="0" smtClean="0"/>
              <a:t>parts full </a:t>
            </a:r>
            <a:r>
              <a:rPr lang="en-GB" dirty="0"/>
              <a:t>size </a:t>
            </a:r>
            <a:endParaRPr lang="en-GB" dirty="0" smtClean="0"/>
          </a:p>
          <a:p>
            <a:r>
              <a:rPr lang="en-GB" dirty="0" smtClean="0"/>
              <a:t>Extended research into materials/components/ anthropometrics </a:t>
            </a:r>
            <a:r>
              <a:rPr lang="en-GB" dirty="0" err="1" smtClean="0"/>
              <a:t>etc</a:t>
            </a:r>
            <a:endParaRPr lang="en-GB" dirty="0" smtClean="0"/>
          </a:p>
          <a:p>
            <a:r>
              <a:rPr lang="en-GB" dirty="0" smtClean="0"/>
              <a:t>A manufacturing specification.</a:t>
            </a:r>
          </a:p>
          <a:p>
            <a:endParaRPr lang="en-GB" dirty="0" smtClean="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36" y="4293096"/>
            <a:ext cx="8290139" cy="235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87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GB" dirty="0" smtClean="0"/>
              <a:t>Development – model/prototype making</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700808"/>
            <a:ext cx="892492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072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5" y="-171400"/>
            <a:ext cx="8229600" cy="1143000"/>
          </a:xfrm>
        </p:spPr>
        <p:txBody>
          <a:bodyPr/>
          <a:lstStyle/>
          <a:p>
            <a:r>
              <a:rPr lang="en-GB" dirty="0" smtClean="0"/>
              <a:t>What did they do well?</a:t>
            </a:r>
            <a:endParaRPr lang="en-GB" dirty="0"/>
          </a:p>
        </p:txBody>
      </p:sp>
      <p:sp>
        <p:nvSpPr>
          <p:cNvPr id="3" name="Content Placeholder 2"/>
          <p:cNvSpPr>
            <a:spLocks noGrp="1"/>
          </p:cNvSpPr>
          <p:nvPr>
            <p:ph idx="1"/>
          </p:nvPr>
        </p:nvSpPr>
        <p:spPr>
          <a:xfrm>
            <a:off x="465406" y="832148"/>
            <a:ext cx="8136904" cy="2808312"/>
          </a:xfrm>
        </p:spPr>
        <p:txBody>
          <a:bodyPr>
            <a:normAutofit fontScale="62500" lnSpcReduction="20000"/>
          </a:bodyPr>
          <a:lstStyle/>
          <a:p>
            <a:r>
              <a:rPr lang="en-GB" dirty="0" smtClean="0"/>
              <a:t>3 ideas have been modelled with two pages to analyse them. </a:t>
            </a:r>
          </a:p>
          <a:p>
            <a:r>
              <a:rPr lang="en-GB" dirty="0" smtClean="0"/>
              <a:t>Good evaluation of each modelled idea. ACCESSFM can help you here.</a:t>
            </a:r>
          </a:p>
          <a:p>
            <a:r>
              <a:rPr lang="en-GB" dirty="0" smtClean="0"/>
              <a:t>The use of writing and drawing (on photographs) demonstrates how idea can be improved. You can also do separate sketches to show what an improved version will look like.</a:t>
            </a:r>
          </a:p>
          <a:p>
            <a:r>
              <a:rPr lang="en-GB" dirty="0" smtClean="0"/>
              <a:t>A good set of summaries summarising the task and what has been learnt. </a:t>
            </a:r>
          </a:p>
          <a:p>
            <a:r>
              <a:rPr lang="en-GB" dirty="0" smtClean="0"/>
              <a:t>Asking client/target market their opinions of your prototypes.</a:t>
            </a:r>
          </a:p>
          <a:p>
            <a:pPr marL="0" indent="0">
              <a:buNone/>
            </a:pPr>
            <a:r>
              <a:rPr lang="en-US" u="sng" dirty="0" smtClean="0"/>
              <a:t>And what could be improved:</a:t>
            </a:r>
            <a:endParaRPr lang="en-GB" u="sng" dirty="0" smtClean="0"/>
          </a:p>
          <a:p>
            <a:r>
              <a:rPr lang="en-GB" dirty="0" smtClean="0"/>
              <a:t>A few more photos could improve these pages.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870" y="3660529"/>
            <a:ext cx="544493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571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sketches up to your final design</a:t>
            </a:r>
            <a:endParaRPr lang="en-GB" dirty="0"/>
          </a:p>
        </p:txBody>
      </p:sp>
      <p:sp>
        <p:nvSpPr>
          <p:cNvPr id="3" name="Content Placeholder 2"/>
          <p:cNvSpPr>
            <a:spLocks noGrp="1"/>
          </p:cNvSpPr>
          <p:nvPr>
            <p:ph idx="1"/>
          </p:nvPr>
        </p:nvSpPr>
        <p:spPr>
          <a:xfrm>
            <a:off x="457200" y="1600201"/>
            <a:ext cx="8229600" cy="892695"/>
          </a:xfrm>
        </p:spPr>
        <p:txBody>
          <a:bodyPr>
            <a:normAutofit fontScale="77500" lnSpcReduction="20000"/>
          </a:bodyPr>
          <a:lstStyle/>
          <a:p>
            <a:pPr marL="0" indent="0">
              <a:buNone/>
            </a:pPr>
            <a:r>
              <a:rPr lang="en-GB" dirty="0" smtClean="0"/>
              <a:t>There should be a story of how your initial ideas developed into your final design. Sketches are a good way to do this.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
        <p:nvSpPr>
          <p:cNvPr id="4" name="TextBox 3"/>
          <p:cNvSpPr txBox="1"/>
          <p:nvPr/>
        </p:nvSpPr>
        <p:spPr>
          <a:xfrm>
            <a:off x="384774" y="5805264"/>
            <a:ext cx="8568952" cy="923330"/>
          </a:xfrm>
          <a:prstGeom prst="rect">
            <a:avLst/>
          </a:prstGeom>
          <a:noFill/>
        </p:spPr>
        <p:txBody>
          <a:bodyPr wrap="square" rtlCol="0">
            <a:spAutoFit/>
          </a:bodyPr>
          <a:lstStyle/>
          <a:p>
            <a:r>
              <a:rPr lang="en-GB" dirty="0" smtClean="0"/>
              <a:t>Bad development is when an initial idea suddenly becomes a final idea with no reasoning to why it is formed/coloured/functioning that way, and certain materials and components selected with no reasoning. Every decision should be reasoned and evaluated. </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4318491" cy="30281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124" y="2420888"/>
            <a:ext cx="4654876" cy="338437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2040591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research</a:t>
            </a:r>
            <a:endParaRPr lang="en-GB" dirty="0"/>
          </a:p>
        </p:txBody>
      </p:sp>
      <p:sp>
        <p:nvSpPr>
          <p:cNvPr id="3" name="Content Placeholder 2"/>
          <p:cNvSpPr>
            <a:spLocks noGrp="1"/>
          </p:cNvSpPr>
          <p:nvPr>
            <p:ph idx="1"/>
          </p:nvPr>
        </p:nvSpPr>
        <p:spPr>
          <a:xfrm>
            <a:off x="457200" y="1600200"/>
            <a:ext cx="3682752" cy="4525963"/>
          </a:xfrm>
        </p:spPr>
        <p:txBody>
          <a:bodyPr>
            <a:normAutofit fontScale="77500" lnSpcReduction="20000"/>
          </a:bodyPr>
          <a:lstStyle/>
          <a:p>
            <a:r>
              <a:rPr lang="en-GB" dirty="0" smtClean="0"/>
              <a:t>Now you have a better idea of exactly what you are making, you may need to find out information on anthropometrics, dimensions of objects, what materials/ components are best suited to your product etc. </a:t>
            </a:r>
          </a:p>
          <a:p>
            <a:pPr marL="0" indent="0">
              <a:buNone/>
            </a:pPr>
            <a:r>
              <a:rPr lang="en-GB" dirty="0" smtClean="0"/>
              <a:t>Remember to analyse all this information thoroughly with pictures.    </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928" y="1484784"/>
            <a:ext cx="4682292" cy="52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379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60" y="-243408"/>
            <a:ext cx="8229600" cy="1143000"/>
          </a:xfrm>
        </p:spPr>
        <p:txBody>
          <a:bodyPr/>
          <a:lstStyle/>
          <a:p>
            <a:r>
              <a:rPr lang="en-GB" dirty="0" smtClean="0"/>
              <a:t>Full size testing of parts</a:t>
            </a:r>
            <a:endParaRPr lang="en-GB" dirty="0"/>
          </a:p>
        </p:txBody>
      </p:sp>
      <p:sp>
        <p:nvSpPr>
          <p:cNvPr id="3" name="Content Placeholder 2"/>
          <p:cNvSpPr>
            <a:spLocks noGrp="1"/>
          </p:cNvSpPr>
          <p:nvPr>
            <p:ph idx="1"/>
          </p:nvPr>
        </p:nvSpPr>
        <p:spPr/>
        <p:txBody>
          <a:bodyPr/>
          <a:lstStyle/>
          <a:p>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2" y="1787100"/>
            <a:ext cx="9036496" cy="507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692696"/>
            <a:ext cx="8784976" cy="923330"/>
          </a:xfrm>
          <a:prstGeom prst="rect">
            <a:avLst/>
          </a:prstGeom>
          <a:noFill/>
        </p:spPr>
        <p:txBody>
          <a:bodyPr wrap="square" rtlCol="0">
            <a:spAutoFit/>
          </a:bodyPr>
          <a:lstStyle/>
          <a:p>
            <a:r>
              <a:rPr lang="en-GB" dirty="0" smtClean="0"/>
              <a:t>Have a practice of the really challenging parts of your product before you make it. Take pictures and evaluate how well the test went and how you might improve that part on your final product. </a:t>
            </a:r>
            <a:endParaRPr lang="en-GB" dirty="0"/>
          </a:p>
        </p:txBody>
      </p:sp>
    </p:spTree>
    <p:extLst>
      <p:ext uri="{BB962C8B-B14F-4D97-AF65-F5344CB8AC3E}">
        <p14:creationId xmlns:p14="http://schemas.microsoft.com/office/powerpoint/2010/main" val="1508479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48" y="-171400"/>
            <a:ext cx="8229600" cy="1143000"/>
          </a:xfrm>
        </p:spPr>
        <p:txBody>
          <a:bodyPr/>
          <a:lstStyle/>
          <a:p>
            <a:r>
              <a:rPr lang="en-GB" dirty="0" smtClean="0"/>
              <a:t>Show off your CAD skills</a:t>
            </a:r>
            <a:endParaRPr lang="en-GB" dirty="0"/>
          </a:p>
        </p:txBody>
      </p:sp>
      <p:sp>
        <p:nvSpPr>
          <p:cNvPr id="3" name="Content Placeholder 2"/>
          <p:cNvSpPr>
            <a:spLocks noGrp="1"/>
          </p:cNvSpPr>
          <p:nvPr>
            <p:ph idx="1"/>
          </p:nvPr>
        </p:nvSpPr>
        <p:spPr>
          <a:xfrm>
            <a:off x="514285" y="836712"/>
            <a:ext cx="8229600" cy="945649"/>
          </a:xfrm>
        </p:spPr>
        <p:txBody>
          <a:bodyPr>
            <a:normAutofit fontScale="92500" lnSpcReduction="10000"/>
          </a:bodyPr>
          <a:lstStyle/>
          <a:p>
            <a:pPr marL="0" indent="0">
              <a:buNone/>
            </a:pPr>
            <a:r>
              <a:rPr lang="en-GB" dirty="0" smtClean="0"/>
              <a:t>This could be </a:t>
            </a:r>
            <a:r>
              <a:rPr lang="en-GB" dirty="0" err="1" smtClean="0"/>
              <a:t>Solidworks</a:t>
            </a:r>
            <a:r>
              <a:rPr lang="en-GB" dirty="0" smtClean="0"/>
              <a:t>, Google Sketch-up, 2D Design, Fusion 360. Have a go!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7" y="1782361"/>
            <a:ext cx="9036496" cy="507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81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67"/>
            <a:ext cx="8229600" cy="1143000"/>
          </a:xfrm>
        </p:spPr>
        <p:txBody>
          <a:bodyPr>
            <a:normAutofit fontScale="90000"/>
          </a:bodyPr>
          <a:lstStyle/>
          <a:p>
            <a:r>
              <a:rPr lang="en-GB" dirty="0" smtClean="0"/>
              <a:t>Cutting list and Orthographic drawing with measurements</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784976" cy="491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5696" y="1412776"/>
            <a:ext cx="5096460" cy="369332"/>
          </a:xfrm>
          <a:prstGeom prst="rect">
            <a:avLst/>
          </a:prstGeom>
          <a:noFill/>
        </p:spPr>
        <p:txBody>
          <a:bodyPr wrap="none" rtlCol="0">
            <a:spAutoFit/>
          </a:bodyPr>
          <a:lstStyle/>
          <a:p>
            <a:r>
              <a:rPr lang="en-GB" dirty="0" smtClean="0"/>
              <a:t>This page makes up a ‘manufacturing specification’.  </a:t>
            </a:r>
            <a:endParaRPr lang="en-GB" dirty="0"/>
          </a:p>
        </p:txBody>
      </p:sp>
    </p:spTree>
    <p:extLst>
      <p:ext uri="{BB962C8B-B14F-4D97-AF65-F5344CB8AC3E}">
        <p14:creationId xmlns:p14="http://schemas.microsoft.com/office/powerpoint/2010/main" val="156416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06" y="-99392"/>
            <a:ext cx="8229600" cy="1143000"/>
          </a:xfrm>
        </p:spPr>
        <p:txBody>
          <a:bodyPr/>
          <a:lstStyle/>
          <a:p>
            <a:r>
              <a:rPr lang="en-GB" dirty="0" smtClean="0"/>
              <a:t>Manufacturing PLAN (not record)</a:t>
            </a:r>
            <a:endParaRPr lang="en-GB" dirty="0"/>
          </a:p>
        </p:txBody>
      </p:sp>
      <p:sp>
        <p:nvSpPr>
          <p:cNvPr id="3" name="Content Placeholder 2"/>
          <p:cNvSpPr>
            <a:spLocks noGrp="1"/>
          </p:cNvSpPr>
          <p:nvPr>
            <p:ph idx="1"/>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772816"/>
            <a:ext cx="8925402" cy="487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6524" y="1052736"/>
            <a:ext cx="5701304" cy="369332"/>
          </a:xfrm>
          <a:prstGeom prst="rect">
            <a:avLst/>
          </a:prstGeom>
          <a:noFill/>
        </p:spPr>
        <p:txBody>
          <a:bodyPr wrap="none" rtlCol="0">
            <a:spAutoFit/>
          </a:bodyPr>
          <a:lstStyle/>
          <a:p>
            <a:r>
              <a:rPr lang="en-GB" dirty="0" smtClean="0"/>
              <a:t>This is a continuation of your ‘manufacturing specification’.</a:t>
            </a:r>
            <a:endParaRPr lang="en-GB" dirty="0"/>
          </a:p>
        </p:txBody>
      </p:sp>
    </p:spTree>
    <p:extLst>
      <p:ext uri="{BB962C8B-B14F-4D97-AF65-F5344CB8AC3E}">
        <p14:creationId xmlns:p14="http://schemas.microsoft.com/office/powerpoint/2010/main" val="37989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Page tips</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Keep your titles all the same size/font.</a:t>
            </a:r>
          </a:p>
          <a:p>
            <a:r>
              <a:rPr lang="en-GB" dirty="0" smtClean="0"/>
              <a:t>Keep your main written work all the same size/font (max 10).</a:t>
            </a:r>
          </a:p>
          <a:p>
            <a:r>
              <a:rPr lang="en-GB" dirty="0" smtClean="0"/>
              <a:t>Give each page a simple border.</a:t>
            </a:r>
          </a:p>
          <a:p>
            <a:r>
              <a:rPr lang="en-GB" dirty="0" smtClean="0"/>
              <a:t>No marks for this stuff so do not take ages doing titles/borders etc. </a:t>
            </a:r>
          </a:p>
          <a:p>
            <a:r>
              <a:rPr lang="en-GB" dirty="0" smtClean="0"/>
              <a:t>Use exemplar folders if you are stuck on what content to put on pages.</a:t>
            </a:r>
          </a:p>
          <a:p>
            <a:r>
              <a:rPr lang="en-GB" dirty="0" smtClean="0"/>
              <a:t>Add 20 pages along </a:t>
            </a:r>
            <a:r>
              <a:rPr lang="en-GB" smtClean="0"/>
              <a:t>the side. </a:t>
            </a:r>
            <a:endParaRPr lang="en-GB"/>
          </a:p>
        </p:txBody>
      </p:sp>
    </p:spTree>
    <p:extLst>
      <p:ext uri="{BB962C8B-B14F-4D97-AF65-F5344CB8AC3E}">
        <p14:creationId xmlns:p14="http://schemas.microsoft.com/office/powerpoint/2010/main" val="2439575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product</a:t>
            </a:r>
            <a:endParaRPr lang="en-GB" dirty="0"/>
          </a:p>
        </p:txBody>
      </p:sp>
      <p:sp>
        <p:nvSpPr>
          <p:cNvPr id="3" name="Content Placeholder 2"/>
          <p:cNvSpPr>
            <a:spLocks noGrp="1"/>
          </p:cNvSpPr>
          <p:nvPr>
            <p:ph idx="1"/>
          </p:nvPr>
        </p:nvSpPr>
        <p:spPr>
          <a:xfrm>
            <a:off x="457200" y="1988840"/>
            <a:ext cx="8229600" cy="4525963"/>
          </a:xfrm>
        </p:spPr>
        <p:txBody>
          <a:bodyPr>
            <a:normAutofit fontScale="55000" lnSpcReduction="20000"/>
          </a:bodyPr>
          <a:lstStyle/>
          <a:p>
            <a:pPr marL="0" indent="0">
              <a:buNone/>
            </a:pPr>
            <a:r>
              <a:rPr lang="en-US" dirty="0" smtClean="0"/>
              <a:t>It sounds obvious but you need to make sure your product works and is full size. This can only really be guaranteed through the testing stages of your development. </a:t>
            </a:r>
            <a:endParaRPr lang="en-US" dirty="0"/>
          </a:p>
          <a:p>
            <a:pPr marL="0" indent="0">
              <a:buNone/>
            </a:pPr>
            <a:r>
              <a:rPr lang="en-US" dirty="0" smtClean="0"/>
              <a:t>Time is your enemy. So here are a few tips for shaving off valuable hours:</a:t>
            </a:r>
          </a:p>
          <a:p>
            <a:r>
              <a:rPr lang="en-US" dirty="0" smtClean="0"/>
              <a:t>Make sure you practice the difficult bits first. Remember you get lots of marks for recording failures in your development section.</a:t>
            </a:r>
          </a:p>
          <a:p>
            <a:r>
              <a:rPr lang="en-US" dirty="0" smtClean="0"/>
              <a:t>Keep in mind that you will fail many times. Do not expect everything to go right first time because it will not.</a:t>
            </a:r>
          </a:p>
          <a:p>
            <a:r>
              <a:rPr lang="en-US" dirty="0" smtClean="0"/>
              <a:t>Use a cutting list. Get the technician to do as much cutting for you as possible as he can sometimes use more time efficient and accurate machines. </a:t>
            </a:r>
          </a:p>
          <a:p>
            <a:r>
              <a:rPr lang="en-US" dirty="0" smtClean="0"/>
              <a:t>Fail to plan, plan to fail. Plan everything ahead of time. Do not turn up to lessons and then think of what you will do that day. Have at least 3 jobs planned for a lesson. Sometimes you will be waiting for materials to be cut/delivered, or waiting for a machine or for paint to dry. Have other jobs ready to do. </a:t>
            </a:r>
            <a:endParaRPr lang="en-US" dirty="0"/>
          </a:p>
          <a:p>
            <a:r>
              <a:rPr lang="en-US" dirty="0" smtClean="0"/>
              <a:t>Everything you do goes towards your final marks so make sure you record the successes as well as the failures. This can be done in development and evaluation pages. </a:t>
            </a:r>
          </a:p>
          <a:p>
            <a:r>
              <a:rPr lang="en-US" dirty="0" smtClean="0"/>
              <a:t>Use me and the technicians. We have made, and helped others make, 1000’s of products so we will usually have an answer to most problems you have. </a:t>
            </a:r>
            <a:endParaRPr lang="en-GB" dirty="0"/>
          </a:p>
        </p:txBody>
      </p:sp>
      <p:pic>
        <p:nvPicPr>
          <p:cNvPr id="1026" name="Picture 2" descr="Image result for wood wor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0087"/>
            <a:ext cx="1968153" cy="13121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ood wo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735" y="171087"/>
            <a:ext cx="1996653" cy="133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51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5899"/>
            <a:ext cx="4629200" cy="1143000"/>
          </a:xfrm>
        </p:spPr>
        <p:txBody>
          <a:bodyPr>
            <a:noAutofit/>
          </a:bodyPr>
          <a:lstStyle/>
          <a:p>
            <a:r>
              <a:rPr lang="en-GB" sz="3200" dirty="0" smtClean="0"/>
              <a:t>Year 10 – practicing for the final coursework</a:t>
            </a:r>
            <a:endParaRPr lang="en-GB" sz="3200" dirty="0"/>
          </a:p>
        </p:txBody>
      </p:sp>
      <p:sp>
        <p:nvSpPr>
          <p:cNvPr id="3" name="Content Placeholder 2"/>
          <p:cNvSpPr>
            <a:spLocks noGrp="1"/>
          </p:cNvSpPr>
          <p:nvPr>
            <p:ph idx="1"/>
          </p:nvPr>
        </p:nvSpPr>
        <p:spPr>
          <a:xfrm>
            <a:off x="467544" y="1556792"/>
            <a:ext cx="8229600" cy="5184576"/>
          </a:xfrm>
        </p:spPr>
        <p:txBody>
          <a:bodyPr>
            <a:normAutofit fontScale="32500" lnSpcReduction="20000"/>
          </a:bodyPr>
          <a:lstStyle/>
          <a:p>
            <a:pPr marL="0" indent="0">
              <a:buNone/>
            </a:pPr>
            <a:r>
              <a:rPr lang="en-GB" sz="4900" dirty="0" smtClean="0"/>
              <a:t>We </a:t>
            </a:r>
            <a:r>
              <a:rPr lang="en-GB" sz="4900" smtClean="0"/>
              <a:t>have 2 </a:t>
            </a:r>
            <a:r>
              <a:rPr lang="en-GB" sz="4900" dirty="0" smtClean="0"/>
              <a:t>weeks to practice for the </a:t>
            </a:r>
            <a:r>
              <a:rPr lang="en-GB" sz="4900" smtClean="0"/>
              <a:t>final coursework. </a:t>
            </a:r>
            <a:r>
              <a:rPr lang="en-GB" sz="4900" dirty="0" smtClean="0"/>
              <a:t>This is not much time at all so how can we make use of this time?</a:t>
            </a:r>
          </a:p>
          <a:p>
            <a:r>
              <a:rPr lang="en-GB" sz="4900" dirty="0" smtClean="0"/>
              <a:t>Make a scale model</a:t>
            </a:r>
          </a:p>
          <a:p>
            <a:r>
              <a:rPr lang="en-GB" sz="4900" dirty="0" smtClean="0"/>
              <a:t>Make part of your product</a:t>
            </a:r>
          </a:p>
          <a:p>
            <a:r>
              <a:rPr lang="en-GB" sz="4900" dirty="0" smtClean="0"/>
              <a:t>Create tests that you could use next year </a:t>
            </a:r>
            <a:r>
              <a:rPr lang="en-GB" sz="4900" dirty="0" err="1" smtClean="0"/>
              <a:t>eg</a:t>
            </a:r>
            <a:r>
              <a:rPr lang="en-GB" sz="4900" dirty="0" smtClean="0"/>
              <a:t>: wood joints, fabric stitches </a:t>
            </a:r>
          </a:p>
          <a:p>
            <a:r>
              <a:rPr lang="en-US" sz="4900" dirty="0" smtClean="0"/>
              <a:t>Perfect folder pages</a:t>
            </a:r>
            <a:endParaRPr lang="en-GB" sz="4900" dirty="0" smtClean="0"/>
          </a:p>
          <a:p>
            <a:pPr marL="0" indent="0">
              <a:buNone/>
            </a:pPr>
            <a:endParaRPr lang="en-GB" sz="4900" dirty="0"/>
          </a:p>
          <a:p>
            <a:pPr marL="0" indent="0">
              <a:buNone/>
            </a:pPr>
            <a:r>
              <a:rPr lang="en-GB" sz="4900" dirty="0"/>
              <a:t>Time is your enemy. So here are a few tips for shaving off valuable hours:</a:t>
            </a:r>
          </a:p>
          <a:p>
            <a:pPr marL="0" indent="0">
              <a:buNone/>
            </a:pPr>
            <a:r>
              <a:rPr lang="en-GB" sz="4900" dirty="0"/>
              <a:t>Make sure you practice the difficult bits first. Remember you get lots of marks for recording failures in your development section.</a:t>
            </a:r>
          </a:p>
          <a:p>
            <a:pPr marL="0" indent="0">
              <a:buNone/>
            </a:pPr>
            <a:r>
              <a:rPr lang="en-GB" sz="4900" dirty="0"/>
              <a:t>Keep in mind that you will fail many times. Do not expect everything to go right first time because it will not.</a:t>
            </a:r>
          </a:p>
          <a:p>
            <a:pPr marL="0" indent="0">
              <a:buNone/>
            </a:pPr>
            <a:r>
              <a:rPr lang="en-GB" sz="4900" dirty="0"/>
              <a:t>Use a cutting list. Get the technician to do as much cutting for you as possible as he can sometimes use more time efficient and accurate machines. </a:t>
            </a:r>
          </a:p>
          <a:p>
            <a:pPr marL="0" indent="0">
              <a:buNone/>
            </a:pPr>
            <a:r>
              <a:rPr lang="en-GB" sz="4900" dirty="0"/>
              <a:t>Fail to plan, plan to fail. Plan everything ahead of time. Do not turn up to lessons and then think of what you will do that day. Have at least 3 jobs planned for a lesson. Sometimes you will be waiting for materials to be cut/delivered, or waiting for a machine or for paint to dry. Have other jobs ready to do. </a:t>
            </a:r>
          </a:p>
          <a:p>
            <a:pPr marL="0" indent="0">
              <a:buNone/>
            </a:pPr>
            <a:r>
              <a:rPr lang="en-GB" sz="4900" dirty="0"/>
              <a:t>Everything you do goes towards your final marks so make sure you record the successes as well as the failures. This can be done in development and evaluation pages. </a:t>
            </a:r>
          </a:p>
          <a:p>
            <a:pPr marL="0" indent="0">
              <a:buNone/>
            </a:pPr>
            <a:r>
              <a:rPr lang="en-GB" sz="4900" dirty="0"/>
              <a:t>Use me and the technicians. We have made, and helped others make, 1000’s of products so we will usually have an answer to most problems you have. </a:t>
            </a:r>
          </a:p>
          <a:p>
            <a:pPr marL="0" indent="0">
              <a:buNone/>
            </a:pPr>
            <a:endParaRPr lang="en-GB" dirty="0"/>
          </a:p>
        </p:txBody>
      </p:sp>
      <p:pic>
        <p:nvPicPr>
          <p:cNvPr id="4" name="Picture 3"/>
          <p:cNvPicPr>
            <a:picLocks noChangeAspect="1"/>
          </p:cNvPicPr>
          <p:nvPr/>
        </p:nvPicPr>
        <p:blipFill>
          <a:blip r:embed="rId2"/>
          <a:stretch>
            <a:fillRect/>
          </a:stretch>
        </p:blipFill>
        <p:spPr>
          <a:xfrm>
            <a:off x="6948264" y="67338"/>
            <a:ext cx="1993565" cy="1329043"/>
          </a:xfrm>
          <a:prstGeom prst="rect">
            <a:avLst/>
          </a:prstGeom>
        </p:spPr>
      </p:pic>
      <p:pic>
        <p:nvPicPr>
          <p:cNvPr id="5" name="Picture 4"/>
          <p:cNvPicPr>
            <a:picLocks noChangeAspect="1"/>
          </p:cNvPicPr>
          <p:nvPr/>
        </p:nvPicPr>
        <p:blipFill>
          <a:blip r:embed="rId3"/>
          <a:stretch>
            <a:fillRect/>
          </a:stretch>
        </p:blipFill>
        <p:spPr>
          <a:xfrm>
            <a:off x="62978" y="60084"/>
            <a:ext cx="1963082" cy="1310754"/>
          </a:xfrm>
          <a:prstGeom prst="rect">
            <a:avLst/>
          </a:prstGeom>
        </p:spPr>
      </p:pic>
    </p:spTree>
    <p:extLst>
      <p:ext uri="{BB962C8B-B14F-4D97-AF65-F5344CB8AC3E}">
        <p14:creationId xmlns:p14="http://schemas.microsoft.com/office/powerpoint/2010/main" val="1307292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 two lessons tasks/half term homework</a:t>
            </a:r>
            <a:endParaRPr lang="en-GB" dirty="0"/>
          </a:p>
        </p:txBody>
      </p:sp>
      <p:sp>
        <p:nvSpPr>
          <p:cNvPr id="3" name="Content Placeholder 2"/>
          <p:cNvSpPr>
            <a:spLocks noGrp="1"/>
          </p:cNvSpPr>
          <p:nvPr>
            <p:ph idx="1"/>
          </p:nvPr>
        </p:nvSpPr>
        <p:spPr/>
        <p:txBody>
          <a:bodyPr>
            <a:normAutofit lnSpcReduction="10000"/>
          </a:bodyPr>
          <a:lstStyle/>
          <a:p>
            <a:r>
              <a:rPr lang="en-US" dirty="0" smtClean="0"/>
              <a:t>Produce a 1 minute presentation demonstrating to the class what you have learnt over the past month. This could be in folder work, practical skills, or subject knowledge. You can use a </a:t>
            </a:r>
            <a:r>
              <a:rPr lang="en-US" dirty="0" err="1" smtClean="0"/>
              <a:t>powerpoint</a:t>
            </a:r>
            <a:r>
              <a:rPr lang="en-US" dirty="0" smtClean="0"/>
              <a:t> presentation or physical examples if you wish.</a:t>
            </a:r>
          </a:p>
          <a:p>
            <a:r>
              <a:rPr lang="en-US" dirty="0" smtClean="0"/>
              <a:t>Complete the improvement in your coursework folder. Highlight in green your improvement. </a:t>
            </a:r>
            <a:endParaRPr lang="en-GB" dirty="0"/>
          </a:p>
        </p:txBody>
      </p:sp>
      <p:pic>
        <p:nvPicPr>
          <p:cNvPr id="4" name="Picture 3"/>
          <p:cNvPicPr>
            <a:picLocks noChangeAspect="1"/>
          </p:cNvPicPr>
          <p:nvPr/>
        </p:nvPicPr>
        <p:blipFill>
          <a:blip r:embed="rId2"/>
          <a:stretch>
            <a:fillRect/>
          </a:stretch>
        </p:blipFill>
        <p:spPr>
          <a:xfrm>
            <a:off x="7524328" y="1081832"/>
            <a:ext cx="1043883" cy="806835"/>
          </a:xfrm>
          <a:prstGeom prst="rect">
            <a:avLst/>
          </a:prstGeom>
        </p:spPr>
      </p:pic>
      <p:pic>
        <p:nvPicPr>
          <p:cNvPr id="5" name="Picture 4"/>
          <p:cNvPicPr>
            <a:picLocks noChangeAspect="1"/>
          </p:cNvPicPr>
          <p:nvPr/>
        </p:nvPicPr>
        <p:blipFill>
          <a:blip r:embed="rId3"/>
          <a:stretch>
            <a:fillRect/>
          </a:stretch>
        </p:blipFill>
        <p:spPr>
          <a:xfrm>
            <a:off x="7133381" y="5596334"/>
            <a:ext cx="1627330" cy="1059657"/>
          </a:xfrm>
          <a:prstGeom prst="rect">
            <a:avLst/>
          </a:prstGeom>
        </p:spPr>
      </p:pic>
    </p:spTree>
    <p:extLst>
      <p:ext uri="{BB962C8B-B14F-4D97-AF65-F5344CB8AC3E}">
        <p14:creationId xmlns:p14="http://schemas.microsoft.com/office/powerpoint/2010/main" val="212563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4768"/>
            <a:ext cx="8838751" cy="563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016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1" y="764704"/>
            <a:ext cx="90988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846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Research, design brief, and specification complete before end of year 10. </a:t>
            </a:r>
          </a:p>
          <a:p>
            <a:r>
              <a:rPr lang="en-GB" dirty="0" smtClean="0"/>
              <a:t>Start initial ideas over summer holidays. Complete them if possible.</a:t>
            </a:r>
          </a:p>
          <a:p>
            <a:r>
              <a:rPr lang="en-GB" dirty="0" smtClean="0"/>
              <a:t>Finish design ideas/start development in September.</a:t>
            </a:r>
          </a:p>
          <a:p>
            <a:r>
              <a:rPr lang="en-GB" dirty="0" smtClean="0"/>
              <a:t>Start making </a:t>
            </a:r>
            <a:r>
              <a:rPr lang="en-GB" dirty="0" smtClean="0"/>
              <a:t>end</a:t>
            </a:r>
            <a:r>
              <a:rPr lang="en-GB" dirty="0" smtClean="0"/>
              <a:t> </a:t>
            </a:r>
            <a:r>
              <a:rPr lang="en-GB" dirty="0" smtClean="0"/>
              <a:t>of November latest.</a:t>
            </a:r>
          </a:p>
          <a:p>
            <a:r>
              <a:rPr lang="en-GB" smtClean="0"/>
              <a:t>Evaluate </a:t>
            </a:r>
            <a:r>
              <a:rPr lang="en-GB" smtClean="0"/>
              <a:t>end</a:t>
            </a:r>
            <a:r>
              <a:rPr lang="en-GB" smtClean="0"/>
              <a:t> </a:t>
            </a:r>
            <a:r>
              <a:rPr lang="en-GB" dirty="0" smtClean="0"/>
              <a:t>of February latest.</a:t>
            </a:r>
          </a:p>
          <a:p>
            <a:r>
              <a:rPr lang="en-GB" dirty="0" smtClean="0"/>
              <a:t>You should be completing 1 page every two weeks to stay on track. </a:t>
            </a:r>
            <a:endParaRPr lang="en-GB" dirty="0"/>
          </a:p>
        </p:txBody>
      </p:sp>
    </p:spTree>
    <p:extLst>
      <p:ext uri="{BB962C8B-B14F-4D97-AF65-F5344CB8AC3E}">
        <p14:creationId xmlns:p14="http://schemas.microsoft.com/office/powerpoint/2010/main" val="3254464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7" y="764704"/>
            <a:ext cx="900952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86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Stating and analysing the problem – do this in as much detail as possible!</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550"/>
          <a:stretch/>
        </p:blipFill>
        <p:spPr bwMode="auto">
          <a:xfrm>
            <a:off x="207737" y="1856508"/>
            <a:ext cx="8936976" cy="488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358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think about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is the problem?</a:t>
            </a:r>
          </a:p>
          <a:p>
            <a:r>
              <a:rPr lang="en-US" dirty="0" smtClean="0"/>
              <a:t>Facts/statistics about </a:t>
            </a:r>
            <a:r>
              <a:rPr lang="en-US" smtClean="0"/>
              <a:t>the problem.</a:t>
            </a:r>
            <a:endParaRPr lang="en-GB" dirty="0" smtClean="0"/>
          </a:p>
          <a:p>
            <a:r>
              <a:rPr lang="en-GB" dirty="0" smtClean="0"/>
              <a:t>What solutions are already out there?</a:t>
            </a:r>
          </a:p>
          <a:p>
            <a:r>
              <a:rPr lang="en-GB" dirty="0" smtClean="0"/>
              <a:t>Where does this problem happen?</a:t>
            </a:r>
          </a:p>
          <a:p>
            <a:r>
              <a:rPr lang="en-GB" dirty="0" smtClean="0"/>
              <a:t>Why is there this problem?</a:t>
            </a:r>
          </a:p>
          <a:p>
            <a:r>
              <a:rPr lang="en-GB" dirty="0" smtClean="0"/>
              <a:t>Where can you go to find out about this problem?</a:t>
            </a:r>
          </a:p>
          <a:p>
            <a:r>
              <a:rPr lang="en-GB" dirty="0" smtClean="0"/>
              <a:t>Where would your product be used?</a:t>
            </a:r>
          </a:p>
          <a:p>
            <a:r>
              <a:rPr lang="en-GB" dirty="0" smtClean="0"/>
              <a:t>Who does the problem affect?</a:t>
            </a:r>
          </a:p>
          <a:p>
            <a:r>
              <a:rPr lang="en-US" dirty="0" smtClean="0"/>
              <a:t>When would this product be used?</a:t>
            </a:r>
            <a:endParaRPr lang="en-GB" dirty="0" smtClean="0"/>
          </a:p>
          <a:p>
            <a:endParaRPr lang="en-GB" dirty="0"/>
          </a:p>
        </p:txBody>
      </p:sp>
    </p:spTree>
    <p:extLst>
      <p:ext uri="{BB962C8B-B14F-4D97-AF65-F5344CB8AC3E}">
        <p14:creationId xmlns:p14="http://schemas.microsoft.com/office/powerpoint/2010/main" val="719541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1963</Words>
  <Application>Microsoft Office PowerPoint</Application>
  <PresentationFormat>On-screen Show (4:3)</PresentationFormat>
  <Paragraphs>142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What I will be expecting from you by the end of today’s lesson</vt:lpstr>
      <vt:lpstr>Page tips</vt:lpstr>
      <vt:lpstr>PowerPoint Presentation</vt:lpstr>
      <vt:lpstr>PowerPoint Presentation</vt:lpstr>
      <vt:lpstr>Timing</vt:lpstr>
      <vt:lpstr>PowerPoint Presentation</vt:lpstr>
      <vt:lpstr>Stating and analysing the problem – do this in as much detail as possible!</vt:lpstr>
      <vt:lpstr>What to think about</vt:lpstr>
      <vt:lpstr>Analysing the problem</vt:lpstr>
      <vt:lpstr>Things to think about</vt:lpstr>
      <vt:lpstr>Target market analysed and location analysed</vt:lpstr>
      <vt:lpstr>Product Analysis - what to think about</vt:lpstr>
      <vt:lpstr>Product Analysis example</vt:lpstr>
      <vt:lpstr>Design brief and specification page</vt:lpstr>
      <vt:lpstr>Writing a design brief and specification</vt:lpstr>
      <vt:lpstr>Initial ideas mark scheme</vt:lpstr>
      <vt:lpstr>Quick fire ideas!</vt:lpstr>
      <vt:lpstr>Great initial ideas pages</vt:lpstr>
      <vt:lpstr>What did they do well?</vt:lpstr>
      <vt:lpstr>Development – what can it include?</vt:lpstr>
      <vt:lpstr>Development – model/prototype making</vt:lpstr>
      <vt:lpstr>What did they do well?</vt:lpstr>
      <vt:lpstr>Development sketches up to your final design</vt:lpstr>
      <vt:lpstr>Extended research</vt:lpstr>
      <vt:lpstr>Full size testing of parts</vt:lpstr>
      <vt:lpstr>Show off your CAD skills</vt:lpstr>
      <vt:lpstr>Cutting list and Orthographic drawing with measurements</vt:lpstr>
      <vt:lpstr>Manufacturing PLAN (not record)</vt:lpstr>
      <vt:lpstr>Making your product</vt:lpstr>
      <vt:lpstr>Year 10 – practicing for the final coursework</vt:lpstr>
      <vt:lpstr>Final two lessons tasks/half term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Sewell</dc:creator>
  <cp:lastModifiedBy>Darren Sewell</cp:lastModifiedBy>
  <cp:revision>69</cp:revision>
  <cp:lastPrinted>2019-07-15T12:53:00Z</cp:lastPrinted>
  <dcterms:created xsi:type="dcterms:W3CDTF">2018-06-11T08:30:59Z</dcterms:created>
  <dcterms:modified xsi:type="dcterms:W3CDTF">2019-11-08T15:23:46Z</dcterms:modified>
</cp:coreProperties>
</file>