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75" r:id="rId4"/>
    <p:sldId id="256" r:id="rId5"/>
    <p:sldId id="269" r:id="rId6"/>
    <p:sldId id="271" r:id="rId7"/>
    <p:sldId id="272" r:id="rId8"/>
    <p:sldId id="273" r:id="rId9"/>
    <p:sldId id="274" r:id="rId10"/>
    <p:sldId id="270" r:id="rId11"/>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1" d="100"/>
          <a:sy n="51" d="100"/>
        </p:scale>
        <p:origin x="23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EA602F-BABF-4D68-88F7-F25972E163F6}"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4217686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602F-BABF-4D68-88F7-F25972E163F6}"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93579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602F-BABF-4D68-88F7-F25972E163F6}"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193835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602F-BABF-4D68-88F7-F25972E163F6}"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114229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EA602F-BABF-4D68-88F7-F25972E163F6}" type="datetimeFigureOut">
              <a:rPr lang="en-GB" smtClean="0"/>
              <a:t>06/02/2020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428640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EA602F-BABF-4D68-88F7-F25972E163F6}"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1735779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EA602F-BABF-4D68-88F7-F25972E163F6}" type="datetimeFigureOut">
              <a:rPr lang="en-GB" smtClean="0"/>
              <a:t>06/02/2020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101727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EA602F-BABF-4D68-88F7-F25972E163F6}" type="datetimeFigureOut">
              <a:rPr lang="en-GB" smtClean="0"/>
              <a:t>06/02/2020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2948396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A602F-BABF-4D68-88F7-F25972E163F6}" type="datetimeFigureOut">
              <a:rPr lang="en-GB" smtClean="0"/>
              <a:t>06/02/2020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2384741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EA602F-BABF-4D68-88F7-F25972E163F6}"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306060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5EA602F-BABF-4D68-88F7-F25972E163F6}" type="datetimeFigureOut">
              <a:rPr lang="en-GB" smtClean="0"/>
              <a:t>06/02/2020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943F09-880B-4059-8147-045C617E1F6E}" type="slidenum">
              <a:rPr lang="en-GB" smtClean="0"/>
              <a:t>‹#›</a:t>
            </a:fld>
            <a:endParaRPr lang="en-GB"/>
          </a:p>
        </p:txBody>
      </p:sp>
    </p:spTree>
    <p:extLst>
      <p:ext uri="{BB962C8B-B14F-4D97-AF65-F5344CB8AC3E}">
        <p14:creationId xmlns:p14="http://schemas.microsoft.com/office/powerpoint/2010/main" val="244327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5EA602F-BABF-4D68-88F7-F25972E163F6}" type="datetimeFigureOut">
              <a:rPr lang="en-GB" smtClean="0"/>
              <a:t>06/02/2020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6943F09-880B-4059-8147-045C617E1F6E}" type="slidenum">
              <a:rPr lang="en-GB" smtClean="0"/>
              <a:t>‹#›</a:t>
            </a:fld>
            <a:endParaRPr lang="en-GB"/>
          </a:p>
        </p:txBody>
      </p:sp>
    </p:spTree>
    <p:extLst>
      <p:ext uri="{BB962C8B-B14F-4D97-AF65-F5344CB8AC3E}">
        <p14:creationId xmlns:p14="http://schemas.microsoft.com/office/powerpoint/2010/main" val="211989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lluminate.digital/aqafood"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fst.org/lovefoodlovescience" TargetMode="External"/><Relationship Id="rId7" Type="http://schemas.openxmlformats.org/officeDocument/2006/relationships/hyperlink" Target="https://quizlet.com/240309265/gcse-food-preparation-nutrition-keywords-flash-cards/" TargetMode="External"/><Relationship Id="rId2" Type="http://schemas.openxmlformats.org/officeDocument/2006/relationships/hyperlink" Target="http://www.illuminate.digital/aqafood" TargetMode="External"/><Relationship Id="rId1" Type="http://schemas.openxmlformats.org/officeDocument/2006/relationships/slideLayout" Target="../slideLayouts/slideLayout1.xml"/><Relationship Id="rId6" Type="http://schemas.openxmlformats.org/officeDocument/2006/relationships/hyperlink" Target="https://www.ifst.org/" TargetMode="External"/><Relationship Id="rId5" Type="http://schemas.openxmlformats.org/officeDocument/2006/relationships/hyperlink" Target="https://www.grainchain.com/all-resources" TargetMode="External"/><Relationship Id="rId4" Type="http://schemas.openxmlformats.org/officeDocument/2006/relationships/hyperlink" Target="https://www.nutrition.org.uk/"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4213004"/>
            <a:ext cx="6534150" cy="2637022"/>
          </a:xfrm>
        </p:spPr>
        <p:txBody>
          <a:bodyPr>
            <a:normAutofit/>
          </a:bodyPr>
          <a:lstStyle/>
          <a:p>
            <a:pPr marL="0" indent="0">
              <a:buNone/>
            </a:pPr>
            <a:r>
              <a:rPr lang="en-GB" sz="1600" dirty="0">
                <a:latin typeface="Comic Sans MS" panose="030F0702030302020204" pitchFamily="66" charset="0"/>
              </a:rPr>
              <a:t>Use this </a:t>
            </a:r>
            <a:r>
              <a:rPr lang="en-GB" sz="1600" dirty="0" smtClean="0">
                <a:latin typeface="Comic Sans MS" panose="030F0702030302020204" pitchFamily="66" charset="0"/>
              </a:rPr>
              <a:t>to </a:t>
            </a:r>
            <a:r>
              <a:rPr lang="en-GB" sz="1600" dirty="0">
                <a:latin typeface="Comic Sans MS" panose="030F0702030302020204" pitchFamily="66" charset="0"/>
              </a:rPr>
              <a:t>help you revise for your GCSE exam. There are 6 main topics you need to revise. In this booklet you will </a:t>
            </a:r>
            <a:r>
              <a:rPr lang="en-GB" sz="1600" dirty="0" smtClean="0">
                <a:latin typeface="Comic Sans MS" panose="030F0702030302020204" pitchFamily="66" charset="0"/>
              </a:rPr>
              <a:t>find</a:t>
            </a:r>
          </a:p>
          <a:p>
            <a:r>
              <a:rPr lang="en-GB" sz="1600" dirty="0" smtClean="0">
                <a:latin typeface="Comic Sans MS" panose="030F0702030302020204" pitchFamily="66" charset="0"/>
              </a:rPr>
              <a:t>Exam question command words</a:t>
            </a:r>
          </a:p>
          <a:p>
            <a:r>
              <a:rPr lang="en-GB" sz="1600" dirty="0" smtClean="0">
                <a:latin typeface="Comic Sans MS" panose="030F0702030302020204" pitchFamily="66" charset="0"/>
              </a:rPr>
              <a:t>Links to online quizzes in student text book</a:t>
            </a:r>
          </a:p>
          <a:p>
            <a:r>
              <a:rPr lang="en-GB" sz="1600" dirty="0" smtClean="0">
                <a:latin typeface="Comic Sans MS" panose="030F0702030302020204" pitchFamily="66" charset="0"/>
              </a:rPr>
              <a:t>Useful websites</a:t>
            </a:r>
            <a:endParaRPr lang="en-GB" sz="1600" dirty="0">
              <a:latin typeface="Comic Sans MS" panose="030F0702030302020204" pitchFamily="66" charset="0"/>
            </a:endParaRPr>
          </a:p>
          <a:p>
            <a:r>
              <a:rPr lang="en-GB" sz="1600" dirty="0" smtClean="0">
                <a:latin typeface="Comic Sans MS" panose="030F0702030302020204" pitchFamily="66" charset="0"/>
              </a:rPr>
              <a:t>knowledge </a:t>
            </a:r>
            <a:r>
              <a:rPr lang="en-GB" sz="1600" dirty="0">
                <a:latin typeface="Comic Sans MS" panose="030F0702030302020204" pitchFamily="66" charset="0"/>
              </a:rPr>
              <a:t>check questions</a:t>
            </a:r>
          </a:p>
          <a:p>
            <a:pPr marL="0" indent="0">
              <a:buNone/>
            </a:pPr>
            <a:endParaRPr lang="en-GB" sz="1600"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1071154" y="2762465"/>
            <a:ext cx="1700621" cy="1131686"/>
          </a:xfrm>
          <a:prstGeom prst="rect">
            <a:avLst/>
          </a:prstGeom>
        </p:spPr>
      </p:pic>
      <p:pic>
        <p:nvPicPr>
          <p:cNvPr id="5" name="Picture 4"/>
          <p:cNvPicPr>
            <a:picLocks noChangeAspect="1"/>
          </p:cNvPicPr>
          <p:nvPr/>
        </p:nvPicPr>
        <p:blipFill>
          <a:blip r:embed="rId3"/>
          <a:stretch>
            <a:fillRect/>
          </a:stretch>
        </p:blipFill>
        <p:spPr>
          <a:xfrm>
            <a:off x="3419475" y="2719840"/>
            <a:ext cx="2521131" cy="1416555"/>
          </a:xfrm>
          <a:prstGeom prst="rect">
            <a:avLst/>
          </a:prstGeom>
        </p:spPr>
      </p:pic>
      <p:pic>
        <p:nvPicPr>
          <p:cNvPr id="7" name="Picture 6"/>
          <p:cNvPicPr>
            <a:picLocks noChangeAspect="1"/>
          </p:cNvPicPr>
          <p:nvPr/>
        </p:nvPicPr>
        <p:blipFill>
          <a:blip r:embed="rId4"/>
          <a:stretch>
            <a:fillRect/>
          </a:stretch>
        </p:blipFill>
        <p:spPr>
          <a:xfrm>
            <a:off x="325520" y="1834967"/>
            <a:ext cx="6206960" cy="850608"/>
          </a:xfrm>
          <a:prstGeom prst="rect">
            <a:avLst/>
          </a:prstGeom>
        </p:spPr>
      </p:pic>
      <p:graphicFrame>
        <p:nvGraphicFramePr>
          <p:cNvPr id="6" name="Table 5">
            <a:extLst>
              <a:ext uri="{FF2B5EF4-FFF2-40B4-BE49-F238E27FC236}">
                <a16:creationId xmlns:a16="http://schemas.microsoft.com/office/drawing/2014/main" id="{441B435F-4F92-4E56-B9ED-98C9F54F2349}"/>
              </a:ext>
            </a:extLst>
          </p:cNvPr>
          <p:cNvGraphicFramePr>
            <a:graphicFrameLocks noGrp="1"/>
          </p:cNvGraphicFramePr>
          <p:nvPr>
            <p:extLst>
              <p:ext uri="{D42A27DB-BD31-4B8C-83A1-F6EECF244321}">
                <p14:modId xmlns:p14="http://schemas.microsoft.com/office/powerpoint/2010/main" val="1276837374"/>
              </p:ext>
            </p:extLst>
          </p:nvPr>
        </p:nvGraphicFramePr>
        <p:xfrm>
          <a:off x="161925" y="6108902"/>
          <a:ext cx="6534150" cy="3113799"/>
        </p:xfrm>
        <a:graphic>
          <a:graphicData uri="http://schemas.openxmlformats.org/drawingml/2006/table">
            <a:tbl>
              <a:tblPr/>
              <a:tblGrid>
                <a:gridCol w="1475613">
                  <a:extLst>
                    <a:ext uri="{9D8B030D-6E8A-4147-A177-3AD203B41FA5}">
                      <a16:colId xmlns:a16="http://schemas.microsoft.com/office/drawing/2014/main" val="2389988101"/>
                    </a:ext>
                  </a:extLst>
                </a:gridCol>
                <a:gridCol w="5058537">
                  <a:extLst>
                    <a:ext uri="{9D8B030D-6E8A-4147-A177-3AD203B41FA5}">
                      <a16:colId xmlns:a16="http://schemas.microsoft.com/office/drawing/2014/main" val="413304075"/>
                    </a:ext>
                  </a:extLst>
                </a:gridCol>
              </a:tblGrid>
              <a:tr h="494301">
                <a:tc>
                  <a:txBody>
                    <a:bodyPr/>
                    <a:lstStyle/>
                    <a:p>
                      <a:pPr marL="85725" indent="0" algn="l"/>
                      <a:r>
                        <a:rPr lang="en-GB" sz="1600" b="1" dirty="0">
                          <a:latin typeface="Comic Sans MS" panose="030F0702030302020204" pitchFamily="66" charset="0"/>
                        </a:rPr>
                        <a:t>Revision complete </a:t>
                      </a: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algn="ctr"/>
                      <a:r>
                        <a:rPr lang="en-GB" sz="1600" b="1" dirty="0">
                          <a:latin typeface="Comic Sans MS" panose="030F0702030302020204" pitchFamily="66" charset="0"/>
                        </a:rPr>
                        <a:t>Main topic heading</a:t>
                      </a: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7444627"/>
                  </a:ext>
                </a:extLst>
              </a:tr>
              <a:tr h="413089">
                <a:tc>
                  <a:txBody>
                    <a:bodyPr/>
                    <a:lstStyle/>
                    <a:p>
                      <a:pPr marR="0" indent="0" algn="l" rtl="0">
                        <a:spcBef>
                          <a:spcPts val="0"/>
                        </a:spcBef>
                        <a:spcAft>
                          <a:spcPts val="0"/>
                        </a:spcAft>
                      </a:pPr>
                      <a:endParaRPr lang="en-GB" sz="1400" b="1" kern="1400" dirty="0">
                        <a:ln>
                          <a:noFill/>
                        </a:ln>
                        <a:solidFill>
                          <a:srgbClr val="000000"/>
                        </a:solidFill>
                        <a:effectLst/>
                        <a:latin typeface="Comic Sans MS" panose="030F0702030302020204" pitchFamily="66" charset="0"/>
                      </a:endParaRP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Nutrition and Health</a:t>
                      </a: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2561699"/>
                  </a:ext>
                </a:extLst>
              </a:tr>
              <a:tr h="418657">
                <a:tc>
                  <a:txBody>
                    <a:bodyPr/>
                    <a:lstStyle/>
                    <a:p>
                      <a:pPr marR="0" indent="0" algn="l" rtl="0">
                        <a:spcBef>
                          <a:spcPts val="0"/>
                        </a:spcBef>
                        <a:spcAft>
                          <a:spcPts val="0"/>
                        </a:spcAft>
                      </a:pP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Science</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994027"/>
                  </a:ext>
                </a:extLst>
              </a:tr>
              <a:tr h="4402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Safety</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7121248"/>
                  </a:ext>
                </a:extLst>
              </a:tr>
              <a:tr h="4604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Choice</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0176408"/>
                  </a:ext>
                </a:extLst>
              </a:tr>
              <a:tr h="405971">
                <a:tc>
                  <a:txBody>
                    <a:bodyPr/>
                    <a:lstStyle/>
                    <a:p>
                      <a:pPr marR="0" indent="0" algn="l" rtl="0">
                        <a:spcBef>
                          <a:spcPts val="0"/>
                        </a:spcBef>
                        <a:spcAft>
                          <a:spcPts val="0"/>
                        </a:spcAft>
                      </a:pP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Provenance</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1875326"/>
                  </a:ext>
                </a:extLst>
              </a:tr>
              <a:tr h="418657">
                <a:tc>
                  <a:txBody>
                    <a:bodyPr/>
                    <a:lstStyle/>
                    <a:p>
                      <a:pPr marR="0" indent="0" algn="l" rtl="0">
                        <a:spcBef>
                          <a:spcPts val="0"/>
                        </a:spcBef>
                        <a:spcAft>
                          <a:spcPts val="0"/>
                        </a:spcAft>
                      </a:pP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preparation and cooking techniques</a:t>
                      </a: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1822140"/>
                  </a:ext>
                </a:extLst>
              </a:tr>
            </a:tbl>
          </a:graphicData>
        </a:graphic>
      </p:graphicFrame>
      <p:pic>
        <p:nvPicPr>
          <p:cNvPr id="9" name="Picture 8">
            <a:extLst>
              <a:ext uri="{FF2B5EF4-FFF2-40B4-BE49-F238E27FC236}">
                <a16:creationId xmlns:a16="http://schemas.microsoft.com/office/drawing/2014/main" id="{578A8548-E467-4451-A1AE-CE2E261BDEC3}"/>
              </a:ext>
            </a:extLst>
          </p:cNvPr>
          <p:cNvPicPr>
            <a:picLocks noChangeAspect="1"/>
          </p:cNvPicPr>
          <p:nvPr/>
        </p:nvPicPr>
        <p:blipFill rotWithShape="1">
          <a:blip r:embed="rId5"/>
          <a:srcRect l="15115" r="3264" b="21340"/>
          <a:stretch/>
        </p:blipFill>
        <p:spPr>
          <a:xfrm>
            <a:off x="1302508" y="6289286"/>
            <a:ext cx="241679" cy="310546"/>
          </a:xfrm>
          <a:prstGeom prst="rect">
            <a:avLst/>
          </a:prstGeom>
        </p:spPr>
      </p:pic>
      <p:pic>
        <p:nvPicPr>
          <p:cNvPr id="2" name="Picture 1">
            <a:extLst>
              <a:ext uri="{FF2B5EF4-FFF2-40B4-BE49-F238E27FC236}">
                <a16:creationId xmlns:a16="http://schemas.microsoft.com/office/drawing/2014/main" id="{447B3A51-9D34-41E5-9DD1-296AC8B6924B}"/>
              </a:ext>
            </a:extLst>
          </p:cNvPr>
          <p:cNvPicPr>
            <a:picLocks noChangeAspect="1"/>
          </p:cNvPicPr>
          <p:nvPr/>
        </p:nvPicPr>
        <p:blipFill>
          <a:blip r:embed="rId6"/>
          <a:stretch>
            <a:fillRect/>
          </a:stretch>
        </p:blipFill>
        <p:spPr>
          <a:xfrm>
            <a:off x="152400" y="181337"/>
            <a:ext cx="6534150" cy="1481259"/>
          </a:xfrm>
          <a:prstGeom prst="rect">
            <a:avLst/>
          </a:prstGeom>
        </p:spPr>
      </p:pic>
      <p:sp>
        <p:nvSpPr>
          <p:cNvPr id="8" name="TextBox 7"/>
          <p:cNvSpPr txBox="1"/>
          <p:nvPr/>
        </p:nvSpPr>
        <p:spPr>
          <a:xfrm>
            <a:off x="152400" y="9444446"/>
            <a:ext cx="6543675" cy="369332"/>
          </a:xfrm>
          <a:prstGeom prst="rect">
            <a:avLst/>
          </a:prstGeom>
          <a:noFill/>
        </p:spPr>
        <p:txBody>
          <a:bodyPr wrap="square" rtlCol="0">
            <a:spAutoFit/>
          </a:bodyPr>
          <a:lstStyle/>
          <a:p>
            <a:r>
              <a:rPr lang="en-GB" dirty="0" smtClean="0"/>
              <a:t>Name:…………………………………………………………………………………………….... </a:t>
            </a:r>
            <a:endParaRPr lang="en-GB" dirty="0"/>
          </a:p>
        </p:txBody>
      </p:sp>
    </p:spTree>
    <p:extLst>
      <p:ext uri="{BB962C8B-B14F-4D97-AF65-F5344CB8AC3E}">
        <p14:creationId xmlns:p14="http://schemas.microsoft.com/office/powerpoint/2010/main" val="365481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10691" y="-18419"/>
            <a:ext cx="6431972" cy="369332"/>
          </a:xfrm>
          <a:prstGeom prst="rect">
            <a:avLst/>
          </a:prstGeom>
          <a:noFill/>
        </p:spPr>
        <p:txBody>
          <a:bodyPr wrap="square" rtlCol="0">
            <a:spAutoFit/>
          </a:bodyPr>
          <a:lstStyle/>
          <a:p>
            <a:pPr defTabSz="342900">
              <a:defRPr/>
            </a:pPr>
            <a:r>
              <a:rPr lang="en-GB" b="1" u="sng" dirty="0" smtClean="0">
                <a:solidFill>
                  <a:prstClr val="black"/>
                </a:solidFill>
                <a:latin typeface="Comic Sans MS" panose="030F0702030302020204" pitchFamily="66" charset="0"/>
              </a:rPr>
              <a:t>Food </a:t>
            </a:r>
            <a:r>
              <a:rPr lang="en-GB" b="1" u="sng" dirty="0">
                <a:solidFill>
                  <a:prstClr val="black"/>
                </a:solidFill>
                <a:latin typeface="Comic Sans MS" panose="030F0702030302020204" pitchFamily="66" charset="0"/>
              </a:rPr>
              <a:t>Preparation Skills</a:t>
            </a:r>
          </a:p>
        </p:txBody>
      </p:sp>
      <p:sp>
        <p:nvSpPr>
          <p:cNvPr id="5" name="TextBox 4"/>
          <p:cNvSpPr txBox="1"/>
          <p:nvPr/>
        </p:nvSpPr>
        <p:spPr>
          <a:xfrm>
            <a:off x="172787" y="2451816"/>
            <a:ext cx="6539741" cy="4401205"/>
          </a:xfrm>
          <a:prstGeom prst="rect">
            <a:avLst/>
          </a:prstGeom>
          <a:noFill/>
          <a:ln>
            <a:solidFill>
              <a:schemeClr val="tx1"/>
            </a:solidFill>
          </a:ln>
        </p:spPr>
        <p:txBody>
          <a:bodyPr wrap="square" rtlCol="0">
            <a:spAutoFit/>
          </a:bodyPr>
          <a:lstStyle/>
          <a:p>
            <a:pPr defTabSz="342900">
              <a:defRPr/>
            </a:pPr>
            <a:r>
              <a:rPr lang="en-GB" sz="1400" b="1" u="sng" dirty="0">
                <a:solidFill>
                  <a:prstClr val="black"/>
                </a:solidFill>
                <a:latin typeface="Comic Sans MS" panose="030F0702030302020204" pitchFamily="66" charset="0"/>
              </a:rPr>
              <a:t>Key Points</a:t>
            </a:r>
          </a:p>
          <a:p>
            <a:pPr marL="171450" indent="-171450" defTabSz="342900">
              <a:buFontTx/>
              <a:buAutoNum type="arabicPeriod"/>
              <a:defRPr/>
            </a:pPr>
            <a:r>
              <a:rPr lang="en-GB" sz="1400" dirty="0">
                <a:solidFill>
                  <a:prstClr val="black"/>
                </a:solidFill>
                <a:latin typeface="Comic Sans MS" panose="030F0702030302020204" pitchFamily="66" charset="0"/>
              </a:rPr>
              <a:t>Specific types of knives are designed for different cutting and shaping tasks.</a:t>
            </a:r>
          </a:p>
          <a:p>
            <a:pPr marL="171450" indent="-171450" defTabSz="342900">
              <a:buFontTx/>
              <a:buAutoNum type="arabicPeriod"/>
              <a:defRPr/>
            </a:pPr>
            <a:r>
              <a:rPr lang="en-GB" sz="1400" dirty="0">
                <a:solidFill>
                  <a:prstClr val="black"/>
                </a:solidFill>
                <a:latin typeface="Comic Sans MS" panose="030F0702030302020204" pitchFamily="66" charset="0"/>
              </a:rPr>
              <a:t>Knives are dangerous if not handles correctly and care should be taken at all times.</a:t>
            </a:r>
          </a:p>
          <a:p>
            <a:pPr marL="171450" indent="-171450" defTabSz="342900">
              <a:buFontTx/>
              <a:buAutoNum type="arabicPeriod"/>
              <a:defRPr/>
            </a:pPr>
            <a:r>
              <a:rPr lang="en-GB" sz="1400" dirty="0">
                <a:solidFill>
                  <a:prstClr val="black"/>
                </a:solidFill>
                <a:latin typeface="Comic Sans MS" panose="030F0702030302020204" pitchFamily="66" charset="0"/>
              </a:rPr>
              <a:t>A flat and stable cutting surface is essential to avoid injury when cutting food.</a:t>
            </a:r>
          </a:p>
          <a:p>
            <a:pPr marL="171450" indent="-171450" defTabSz="342900">
              <a:buFontTx/>
              <a:buAutoNum type="arabicPeriod"/>
              <a:defRPr/>
            </a:pPr>
            <a:r>
              <a:rPr lang="en-GB" sz="1400" dirty="0">
                <a:solidFill>
                  <a:prstClr val="black"/>
                </a:solidFill>
                <a:latin typeface="Comic Sans MS" panose="030F0702030302020204" pitchFamily="66" charset="0"/>
              </a:rPr>
              <a:t>There are specific terms used for vegetable cuts relating to the size and shape of the outcome.</a:t>
            </a:r>
          </a:p>
          <a:p>
            <a:pPr marL="171450" indent="-171450" defTabSz="342900">
              <a:buFontTx/>
              <a:buAutoNum type="arabicPeriod"/>
              <a:defRPr/>
            </a:pPr>
            <a:r>
              <a:rPr lang="en-GB" sz="1400" dirty="0">
                <a:solidFill>
                  <a:prstClr val="black"/>
                </a:solidFill>
                <a:latin typeface="Comic Sans MS" panose="030F0702030302020204" pitchFamily="66" charset="0"/>
              </a:rPr>
              <a:t>White fish carry oil in the liver; oil fish carry oil throughout the flesh.</a:t>
            </a:r>
          </a:p>
          <a:p>
            <a:pPr marL="171450" indent="-171450" defTabSz="342900">
              <a:buFontTx/>
              <a:buAutoNum type="arabicPeriod"/>
              <a:defRPr/>
            </a:pPr>
            <a:r>
              <a:rPr lang="en-GB" sz="1400" dirty="0">
                <a:solidFill>
                  <a:prstClr val="black"/>
                </a:solidFill>
                <a:latin typeface="Comic Sans MS" panose="030F0702030302020204" pitchFamily="66" charset="0"/>
              </a:rPr>
              <a:t>Its important to wash your hands after handling fish to prevent cross contamination.</a:t>
            </a:r>
          </a:p>
          <a:p>
            <a:pPr marL="171450" indent="-171450" defTabSz="342900">
              <a:buFontTx/>
              <a:buAutoNum type="arabicPeriod"/>
              <a:defRPr/>
            </a:pPr>
            <a:r>
              <a:rPr lang="en-GB" sz="1400" dirty="0">
                <a:solidFill>
                  <a:prstClr val="black"/>
                </a:solidFill>
                <a:latin typeface="Comic Sans MS" panose="030F0702030302020204" pitchFamily="66" charset="0"/>
              </a:rPr>
              <a:t>The length and type of cooking method depends on the type of muscle fibre.</a:t>
            </a:r>
          </a:p>
          <a:p>
            <a:pPr marL="171450" indent="-171450" defTabSz="342900">
              <a:buFontTx/>
              <a:buAutoNum type="arabicPeriod"/>
              <a:defRPr/>
            </a:pPr>
            <a:r>
              <a:rPr lang="en-GB" sz="1400" dirty="0" err="1">
                <a:solidFill>
                  <a:prstClr val="black"/>
                </a:solidFill>
                <a:latin typeface="Comic Sans MS" panose="030F0702030302020204" pitchFamily="66" charset="0"/>
              </a:rPr>
              <a:t>Enzymic</a:t>
            </a:r>
            <a:r>
              <a:rPr lang="en-GB" sz="1400" dirty="0">
                <a:solidFill>
                  <a:prstClr val="black"/>
                </a:solidFill>
                <a:latin typeface="Comic Sans MS" panose="030F0702030302020204" pitchFamily="66" charset="0"/>
              </a:rPr>
              <a:t> activity occurs when cut fruit and vegetables react with oxygen to turn them brown.</a:t>
            </a:r>
          </a:p>
          <a:p>
            <a:pPr marL="171450" indent="-171450" defTabSz="342900">
              <a:buFontTx/>
              <a:buAutoNum type="arabicPeriod"/>
              <a:defRPr/>
            </a:pPr>
            <a:r>
              <a:rPr lang="en-GB" sz="1400" dirty="0">
                <a:solidFill>
                  <a:prstClr val="black"/>
                </a:solidFill>
                <a:latin typeface="Comic Sans MS" panose="030F0702030302020204" pitchFamily="66" charset="0"/>
              </a:rPr>
              <a:t>Various foods can be coated with ingredients to create a new layer to protect, add texture and flavour – this is called coating or enrobing.</a:t>
            </a:r>
          </a:p>
          <a:p>
            <a:pPr marL="171450" indent="-171450" defTabSz="342900">
              <a:buFontTx/>
              <a:buAutoNum type="arabicPeriod"/>
              <a:defRPr/>
            </a:pPr>
            <a:r>
              <a:rPr lang="en-GB" sz="1400" dirty="0">
                <a:solidFill>
                  <a:prstClr val="black"/>
                </a:solidFill>
                <a:latin typeface="Comic Sans MS" panose="030F0702030302020204" pitchFamily="66" charset="0"/>
              </a:rPr>
              <a:t>Dough is made by mixing flour with liquid, and sometimes includes leavening (raising) agents as well as other ingredients and flavourings.</a:t>
            </a:r>
          </a:p>
        </p:txBody>
      </p:sp>
      <p:sp>
        <p:nvSpPr>
          <p:cNvPr id="11" name="TextBox 10"/>
          <p:cNvSpPr txBox="1"/>
          <p:nvPr/>
        </p:nvSpPr>
        <p:spPr>
          <a:xfrm>
            <a:off x="172786" y="7093130"/>
            <a:ext cx="6539741" cy="2246769"/>
          </a:xfrm>
          <a:prstGeom prst="rect">
            <a:avLst/>
          </a:prstGeom>
          <a:noFill/>
          <a:ln>
            <a:solidFill>
              <a:schemeClr val="tx1"/>
            </a:solidFill>
            <a:prstDash val="dash"/>
          </a:ln>
        </p:spPr>
        <p:txBody>
          <a:bodyPr wrap="square" rtlCol="0">
            <a:spAutoFit/>
          </a:bodyPr>
          <a:lstStyle/>
          <a:p>
            <a:pPr defTabSz="342900">
              <a:defRPr/>
            </a:pPr>
            <a:r>
              <a:rPr lang="en-GB" sz="1400" b="1" u="sng" dirty="0">
                <a:solidFill>
                  <a:prstClr val="black"/>
                </a:solidFill>
                <a:latin typeface="Comic Sans MS" panose="030F0702030302020204" pitchFamily="66" charset="0"/>
              </a:rPr>
              <a:t>Quick Test</a:t>
            </a:r>
          </a:p>
          <a:p>
            <a:pPr marL="171450" indent="-171450" defTabSz="342900">
              <a:buFontTx/>
              <a:buAutoNum type="arabicPeriod"/>
              <a:defRPr/>
            </a:pPr>
            <a:r>
              <a:rPr lang="en-GB" sz="1400" dirty="0">
                <a:solidFill>
                  <a:prstClr val="black"/>
                </a:solidFill>
                <a:latin typeface="Comic Sans MS" panose="030F0702030302020204" pitchFamily="66" charset="0"/>
              </a:rPr>
              <a:t>Name the two methods of holding food when cutting it.</a:t>
            </a:r>
          </a:p>
          <a:p>
            <a:pPr marL="171450" indent="-171450" defTabSz="342900">
              <a:buFontTx/>
              <a:buAutoNum type="arabicPeriod"/>
              <a:defRPr/>
            </a:pPr>
            <a:r>
              <a:rPr lang="en-GB" sz="1400" dirty="0">
                <a:solidFill>
                  <a:prstClr val="black"/>
                </a:solidFill>
                <a:latin typeface="Comic Sans MS" panose="030F0702030302020204" pitchFamily="66" charset="0"/>
              </a:rPr>
              <a:t>Which type of fish contains the most Omega 3 fatty acids?</a:t>
            </a:r>
          </a:p>
          <a:p>
            <a:pPr marL="171450" indent="-171450" defTabSz="342900">
              <a:buFontTx/>
              <a:buAutoNum type="arabicPeriod"/>
              <a:defRPr/>
            </a:pPr>
            <a:r>
              <a:rPr lang="en-GB" sz="1400" dirty="0">
                <a:solidFill>
                  <a:prstClr val="black"/>
                </a:solidFill>
                <a:latin typeface="Comic Sans MS" panose="030F0702030302020204" pitchFamily="66" charset="0"/>
              </a:rPr>
              <a:t>Describe two quality checks for fresh fish.</a:t>
            </a:r>
          </a:p>
          <a:p>
            <a:pPr marL="171450" indent="-171450" defTabSz="342900">
              <a:buFontTx/>
              <a:buAutoNum type="arabicPeriod"/>
              <a:defRPr/>
            </a:pPr>
            <a:r>
              <a:rPr lang="en-GB" sz="1400" dirty="0">
                <a:solidFill>
                  <a:prstClr val="black"/>
                </a:solidFill>
                <a:latin typeface="Comic Sans MS" panose="030F0702030302020204" pitchFamily="66" charset="0"/>
              </a:rPr>
              <a:t>Tough meat has what length of fibres?</a:t>
            </a:r>
          </a:p>
          <a:p>
            <a:pPr marL="171450" indent="-171450" defTabSz="342900">
              <a:buFontTx/>
              <a:buAutoNum type="arabicPeriod"/>
              <a:defRPr/>
            </a:pPr>
            <a:r>
              <a:rPr lang="en-GB" sz="1400" dirty="0">
                <a:solidFill>
                  <a:prstClr val="black"/>
                </a:solidFill>
                <a:latin typeface="Comic Sans MS" panose="030F0702030302020204" pitchFamily="66" charset="0"/>
              </a:rPr>
              <a:t>Where would you store meat when not preparing it?</a:t>
            </a:r>
          </a:p>
          <a:p>
            <a:pPr marL="171450" indent="-171450" defTabSz="342900">
              <a:buFontTx/>
              <a:buAutoNum type="arabicPeriod"/>
              <a:defRPr/>
            </a:pPr>
            <a:r>
              <a:rPr lang="en-GB" sz="1400" dirty="0">
                <a:solidFill>
                  <a:prstClr val="black"/>
                </a:solidFill>
                <a:latin typeface="Comic Sans MS" panose="030F0702030302020204" pitchFamily="66" charset="0"/>
              </a:rPr>
              <a:t>What glaze would you use on enriched dough?</a:t>
            </a:r>
          </a:p>
          <a:p>
            <a:pPr marL="171450" indent="-171450" defTabSz="342900">
              <a:buFontTx/>
              <a:buAutoNum type="arabicPeriod"/>
              <a:defRPr/>
            </a:pPr>
            <a:r>
              <a:rPr lang="en-GB" sz="1400" dirty="0">
                <a:solidFill>
                  <a:prstClr val="black"/>
                </a:solidFill>
                <a:latin typeface="Comic Sans MS" panose="030F0702030302020204" pitchFamily="66" charset="0"/>
              </a:rPr>
              <a:t>What type of flour is used to make bread dough?</a:t>
            </a:r>
          </a:p>
          <a:p>
            <a:pPr marL="171450" indent="-171450" defTabSz="342900">
              <a:buFontTx/>
              <a:buAutoNum type="arabicPeriod"/>
              <a:defRPr/>
            </a:pPr>
            <a:r>
              <a:rPr lang="en-GB" sz="1400" dirty="0">
                <a:solidFill>
                  <a:prstClr val="black"/>
                </a:solidFill>
                <a:latin typeface="Comic Sans MS" panose="030F0702030302020204" pitchFamily="66" charset="0"/>
              </a:rPr>
              <a:t>What gas does yeast produce?</a:t>
            </a:r>
          </a:p>
          <a:p>
            <a:pPr defTabSz="342900">
              <a:defRPr/>
            </a:pPr>
            <a:endParaRPr lang="en-GB" sz="1400" dirty="0">
              <a:solidFill>
                <a:prstClr val="black"/>
              </a:solidFill>
              <a:latin typeface="Comic Sans MS" panose="030F0702030302020204" pitchFamily="66" charset="0"/>
            </a:endParaRPr>
          </a:p>
        </p:txBody>
      </p:sp>
      <p:sp>
        <p:nvSpPr>
          <p:cNvPr id="14" name="TextBox 13"/>
          <p:cNvSpPr txBox="1"/>
          <p:nvPr/>
        </p:nvSpPr>
        <p:spPr>
          <a:xfrm>
            <a:off x="72738" y="350913"/>
            <a:ext cx="6639791" cy="2031325"/>
          </a:xfrm>
          <a:prstGeom prst="rect">
            <a:avLst/>
          </a:prstGeom>
          <a:noFill/>
        </p:spPr>
        <p:txBody>
          <a:bodyPr wrap="square" rtlCol="0">
            <a:spAutoFit/>
          </a:bodyPr>
          <a:lstStyle/>
          <a:p>
            <a:pPr fontAlgn="base"/>
            <a:r>
              <a:rPr lang="en-GB" sz="1400" dirty="0">
                <a:latin typeface="Comic Sans MS" panose="030F0702030302020204" pitchFamily="66" charset="0"/>
              </a:rPr>
              <a:t>You must be able to understand two different methods of using knives to prepare food safely.  Explain the techniques used when preparing different foods that require knife skills.  Know how to classify different types of fish.  Explain how to choose, handle and prepare different types of fish.  </a:t>
            </a:r>
          </a:p>
          <a:p>
            <a:pPr fontAlgn="base"/>
            <a:r>
              <a:rPr lang="en-GB" sz="1400" dirty="0">
                <a:latin typeface="Comic Sans MS" panose="030F0702030302020204" pitchFamily="66" charset="0"/>
              </a:rPr>
              <a:t>Understand the structure of meat and how this affects the cooking methods used.  Understand that a recipe consists of specific quantities of ingredients that are prepared, using a variety of skills, to produce the required outcome.  Know that making and shaping dough is a precursor to making a variety of flour-based mixtures.  Understand the function of ingredients in dough.</a:t>
            </a:r>
          </a:p>
        </p:txBody>
      </p:sp>
    </p:spTree>
    <p:extLst>
      <p:ext uri="{BB962C8B-B14F-4D97-AF65-F5344CB8AC3E}">
        <p14:creationId xmlns:p14="http://schemas.microsoft.com/office/powerpoint/2010/main" val="368921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A92A2-8786-4817-9850-C3255DABE264}"/>
              </a:ext>
            </a:extLst>
          </p:cNvPr>
          <p:cNvSpPr>
            <a:spLocks noGrp="1"/>
          </p:cNvSpPr>
          <p:nvPr>
            <p:ph type="title"/>
          </p:nvPr>
        </p:nvSpPr>
        <p:spPr>
          <a:xfrm>
            <a:off x="114300" y="285750"/>
            <a:ext cx="6629400" cy="857341"/>
          </a:xfrm>
        </p:spPr>
        <p:txBody>
          <a:bodyPr>
            <a:normAutofit fontScale="90000"/>
          </a:bodyPr>
          <a:lstStyle/>
          <a:p>
            <a:pPr algn="ctr"/>
            <a:r>
              <a:rPr lang="en-GB" sz="2700" b="1" u="sng" dirty="0" smtClean="0">
                <a:latin typeface="Comic Sans MS" panose="030F0702030302020204" pitchFamily="66" charset="0"/>
              </a:rPr>
              <a:t> EXAM QUESTION COMMAND </a:t>
            </a:r>
            <a:r>
              <a:rPr lang="en-GB" sz="2700" b="1" u="sng" dirty="0">
                <a:latin typeface="Comic Sans MS" panose="030F0702030302020204" pitchFamily="66" charset="0"/>
              </a:rPr>
              <a:t>WORDS</a:t>
            </a:r>
            <a:br>
              <a:rPr lang="en-GB" sz="2700" b="1" u="sng" dirty="0">
                <a:latin typeface="Comic Sans MS" panose="030F0702030302020204" pitchFamily="66" charset="0"/>
              </a:rPr>
            </a:br>
            <a:r>
              <a:rPr lang="en-GB" sz="1600" dirty="0">
                <a:latin typeface="Comic Sans MS" panose="030F0702030302020204" pitchFamily="66" charset="0"/>
              </a:rPr>
              <a:t/>
            </a:r>
            <a:br>
              <a:rPr lang="en-GB" sz="1600" dirty="0">
                <a:latin typeface="Comic Sans MS" panose="030F0702030302020204" pitchFamily="66" charset="0"/>
              </a:rPr>
            </a:br>
            <a:r>
              <a:rPr lang="en-GB" sz="1800" dirty="0">
                <a:latin typeface="Comic Sans MS" panose="030F0702030302020204" pitchFamily="66" charset="0"/>
              </a:rPr>
              <a:t>Command words are the words and phrases used in exams and other assessment tasks that tell you how you should answer the question.</a:t>
            </a:r>
            <a:endParaRPr lang="en-GB" sz="1600"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CEA0AEC-666E-463C-A1BA-3012A110526C}"/>
              </a:ext>
            </a:extLst>
          </p:cNvPr>
          <p:cNvSpPr>
            <a:spLocks noGrp="1"/>
          </p:cNvSpPr>
          <p:nvPr>
            <p:ph idx="1"/>
          </p:nvPr>
        </p:nvSpPr>
        <p:spPr>
          <a:xfrm>
            <a:off x="150015" y="1371690"/>
            <a:ext cx="2278854" cy="8000910"/>
          </a:xfrm>
          <a:ln>
            <a:solidFill>
              <a:schemeClr val="accent1"/>
            </a:solidFill>
          </a:ln>
        </p:spPr>
        <p:txBody>
          <a:bodyPr>
            <a:noAutofit/>
          </a:bodyPr>
          <a:lstStyle/>
          <a:p>
            <a:pPr fontAlgn="base"/>
            <a:r>
              <a:rPr lang="en-GB" sz="1200" u="sng" dirty="0">
                <a:latin typeface="Comic Sans MS" panose="030F0702030302020204" pitchFamily="66" charset="0"/>
              </a:rPr>
              <a:t>Analyse</a:t>
            </a:r>
          </a:p>
          <a:p>
            <a:pPr marL="0" indent="0" fontAlgn="base">
              <a:buNone/>
            </a:pPr>
            <a:r>
              <a:rPr lang="en-GB" sz="1200" dirty="0">
                <a:latin typeface="Comic Sans MS" panose="030F0702030302020204" pitchFamily="66" charset="0"/>
              </a:rPr>
              <a:t>Separate information into components and identify their characteristics.</a:t>
            </a:r>
          </a:p>
          <a:p>
            <a:pPr fontAlgn="base"/>
            <a:r>
              <a:rPr lang="en-GB" sz="1200" u="sng" dirty="0">
                <a:latin typeface="Comic Sans MS" panose="030F0702030302020204" pitchFamily="66" charset="0"/>
              </a:rPr>
              <a:t>Apply</a:t>
            </a:r>
          </a:p>
          <a:p>
            <a:pPr marL="0" indent="0" fontAlgn="base">
              <a:buNone/>
            </a:pPr>
            <a:r>
              <a:rPr lang="en-GB" sz="1200" dirty="0">
                <a:latin typeface="Comic Sans MS" panose="030F0702030302020204" pitchFamily="66" charset="0"/>
              </a:rPr>
              <a:t>Put into effect in a recognised way.</a:t>
            </a:r>
          </a:p>
          <a:p>
            <a:pPr fontAlgn="base"/>
            <a:r>
              <a:rPr lang="en-GB" sz="1200" u="sng" dirty="0">
                <a:latin typeface="Comic Sans MS" panose="030F0702030302020204" pitchFamily="66" charset="0"/>
              </a:rPr>
              <a:t>Argue</a:t>
            </a:r>
          </a:p>
          <a:p>
            <a:pPr marL="0" indent="0" fontAlgn="base">
              <a:buNone/>
            </a:pPr>
            <a:r>
              <a:rPr lang="en-GB" sz="1200" dirty="0">
                <a:latin typeface="Comic Sans MS" panose="030F0702030302020204" pitchFamily="66" charset="0"/>
              </a:rPr>
              <a:t>Present a reasoned case.</a:t>
            </a:r>
          </a:p>
          <a:p>
            <a:pPr fontAlgn="base"/>
            <a:r>
              <a:rPr lang="en-GB" sz="1200" u="sng" dirty="0">
                <a:latin typeface="Comic Sans MS" panose="030F0702030302020204" pitchFamily="66" charset="0"/>
              </a:rPr>
              <a:t>Assess</a:t>
            </a:r>
          </a:p>
          <a:p>
            <a:pPr marL="0" indent="0" fontAlgn="base">
              <a:buNone/>
            </a:pPr>
            <a:r>
              <a:rPr lang="en-GB" sz="1200" dirty="0">
                <a:latin typeface="Comic Sans MS" panose="030F0702030302020204" pitchFamily="66" charset="0"/>
              </a:rPr>
              <a:t>Make an informed judgement</a:t>
            </a:r>
          </a:p>
          <a:p>
            <a:pPr fontAlgn="base"/>
            <a:r>
              <a:rPr lang="en-GB" sz="1200" u="sng" dirty="0">
                <a:latin typeface="Comic Sans MS" panose="030F0702030302020204" pitchFamily="66" charset="0"/>
              </a:rPr>
              <a:t>Calculate</a:t>
            </a:r>
          </a:p>
          <a:p>
            <a:pPr marL="0" indent="0" fontAlgn="base">
              <a:buNone/>
            </a:pPr>
            <a:r>
              <a:rPr lang="en-GB" sz="1200" dirty="0">
                <a:latin typeface="Comic Sans MS" panose="030F0702030302020204" pitchFamily="66" charset="0"/>
              </a:rPr>
              <a:t>Work out the value of something.</a:t>
            </a:r>
          </a:p>
          <a:p>
            <a:pPr fontAlgn="base"/>
            <a:r>
              <a:rPr lang="en-GB" sz="1200" u="sng" dirty="0">
                <a:latin typeface="Comic Sans MS" panose="030F0702030302020204" pitchFamily="66" charset="0"/>
              </a:rPr>
              <a:t>Comment</a:t>
            </a:r>
          </a:p>
          <a:p>
            <a:pPr marL="0" indent="0" fontAlgn="base">
              <a:buNone/>
            </a:pPr>
            <a:r>
              <a:rPr lang="en-GB" sz="1200" dirty="0">
                <a:latin typeface="Comic Sans MS" panose="030F0702030302020204" pitchFamily="66" charset="0"/>
              </a:rPr>
              <a:t>Present an informed opinion.</a:t>
            </a:r>
          </a:p>
          <a:p>
            <a:pPr fontAlgn="base"/>
            <a:r>
              <a:rPr lang="en-GB" sz="1200" u="sng" dirty="0">
                <a:latin typeface="Comic Sans MS" panose="030F0702030302020204" pitchFamily="66" charset="0"/>
              </a:rPr>
              <a:t>Compare</a:t>
            </a:r>
          </a:p>
          <a:p>
            <a:pPr marL="0" indent="0" fontAlgn="base">
              <a:buNone/>
            </a:pPr>
            <a:r>
              <a:rPr lang="en-GB" sz="1200" dirty="0">
                <a:latin typeface="Comic Sans MS" panose="030F0702030302020204" pitchFamily="66" charset="0"/>
              </a:rPr>
              <a:t>Identify similarities and differences.</a:t>
            </a:r>
          </a:p>
          <a:p>
            <a:pPr fontAlgn="base"/>
            <a:r>
              <a:rPr lang="en-GB" sz="1200" u="sng" dirty="0">
                <a:latin typeface="Comic Sans MS" panose="030F0702030302020204" pitchFamily="66" charset="0"/>
              </a:rPr>
              <a:t>Complete</a:t>
            </a:r>
          </a:p>
          <a:p>
            <a:pPr marL="0" indent="0" fontAlgn="base">
              <a:buNone/>
            </a:pPr>
            <a:r>
              <a:rPr lang="en-GB" sz="1200" dirty="0">
                <a:latin typeface="Comic Sans MS" panose="030F0702030302020204" pitchFamily="66" charset="0"/>
              </a:rPr>
              <a:t>Finish a task by adding to given information.</a:t>
            </a:r>
          </a:p>
          <a:p>
            <a:pPr fontAlgn="base"/>
            <a:r>
              <a:rPr lang="en-GB" sz="1200" u="sng" dirty="0">
                <a:latin typeface="Comic Sans MS" panose="030F0702030302020204" pitchFamily="66" charset="0"/>
              </a:rPr>
              <a:t>Consider</a:t>
            </a:r>
          </a:p>
          <a:p>
            <a:pPr marL="0" indent="0" fontAlgn="base">
              <a:buNone/>
            </a:pPr>
            <a:r>
              <a:rPr lang="en-GB" sz="1200" dirty="0">
                <a:latin typeface="Comic Sans MS" panose="030F0702030302020204" pitchFamily="66" charset="0"/>
              </a:rPr>
              <a:t>Review and respond to given information.</a:t>
            </a:r>
          </a:p>
          <a:p>
            <a:pPr fontAlgn="base"/>
            <a:r>
              <a:rPr lang="en-GB" sz="1200" u="sng" dirty="0">
                <a:latin typeface="Comic Sans MS" panose="030F0702030302020204" pitchFamily="66" charset="0"/>
              </a:rPr>
              <a:t>Contrast</a:t>
            </a:r>
          </a:p>
          <a:p>
            <a:pPr marL="0" indent="0" fontAlgn="base">
              <a:buNone/>
            </a:pPr>
            <a:r>
              <a:rPr lang="en-GB" sz="1200" dirty="0">
                <a:latin typeface="Comic Sans MS" panose="030F0702030302020204" pitchFamily="66" charset="0"/>
              </a:rPr>
              <a:t>Identify differences.</a:t>
            </a:r>
          </a:p>
          <a:p>
            <a:pPr fontAlgn="base"/>
            <a:r>
              <a:rPr lang="en-GB" sz="1200" u="sng" dirty="0">
                <a:latin typeface="Comic Sans MS" panose="030F0702030302020204" pitchFamily="66" charset="0"/>
              </a:rPr>
              <a:t>Criticise</a:t>
            </a:r>
          </a:p>
          <a:p>
            <a:pPr marL="0" indent="0" fontAlgn="base">
              <a:buNone/>
            </a:pPr>
            <a:r>
              <a:rPr lang="en-GB" sz="1200" dirty="0">
                <a:latin typeface="Comic Sans MS" panose="030F0702030302020204" pitchFamily="66" charset="0"/>
              </a:rPr>
              <a:t>Assess worth against explicit expectations.</a:t>
            </a:r>
          </a:p>
          <a:p>
            <a:pPr fontAlgn="base"/>
            <a:r>
              <a:rPr lang="en-GB" sz="1200" u="sng" dirty="0">
                <a:latin typeface="Comic Sans MS" panose="030F0702030302020204" pitchFamily="66" charset="0"/>
              </a:rPr>
              <a:t>Debate</a:t>
            </a:r>
          </a:p>
          <a:p>
            <a:pPr marL="0" indent="0" fontAlgn="base">
              <a:buNone/>
            </a:pPr>
            <a:r>
              <a:rPr lang="en-GB" sz="1200" dirty="0">
                <a:latin typeface="Comic Sans MS" panose="030F0702030302020204" pitchFamily="66" charset="0"/>
              </a:rPr>
              <a:t>Present different perspectives on an issue.</a:t>
            </a:r>
          </a:p>
          <a:p>
            <a:pPr marL="0" indent="0" fontAlgn="base">
              <a:buNone/>
            </a:pPr>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4" name="Content Placeholder 2">
            <a:extLst>
              <a:ext uri="{FF2B5EF4-FFF2-40B4-BE49-F238E27FC236}">
                <a16:creationId xmlns:a16="http://schemas.microsoft.com/office/drawing/2014/main" id="{5FFA0BBA-8048-48A8-8635-D70561C1A640}"/>
              </a:ext>
            </a:extLst>
          </p:cNvPr>
          <p:cNvSpPr txBox="1">
            <a:spLocks/>
          </p:cNvSpPr>
          <p:nvPr/>
        </p:nvSpPr>
        <p:spPr>
          <a:xfrm>
            <a:off x="4564859" y="1371690"/>
            <a:ext cx="2143126" cy="8000910"/>
          </a:xfrm>
          <a:prstGeom prst="rect">
            <a:avLst/>
          </a:prstGeom>
          <a:ln>
            <a:solidFill>
              <a:schemeClr val="accent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GB" sz="1200" u="sng" dirty="0">
                <a:latin typeface="Comic Sans MS" panose="030F0702030302020204" pitchFamily="66" charset="0"/>
              </a:rPr>
              <a:t>Identify</a:t>
            </a:r>
          </a:p>
          <a:p>
            <a:pPr marL="0" indent="0" fontAlgn="base">
              <a:buNone/>
            </a:pPr>
            <a:r>
              <a:rPr lang="en-GB" sz="1200" dirty="0">
                <a:latin typeface="Comic Sans MS" panose="030F0702030302020204" pitchFamily="66" charset="0"/>
              </a:rPr>
              <a:t>Name or otherwise characterise.</a:t>
            </a:r>
          </a:p>
          <a:p>
            <a:pPr fontAlgn="base"/>
            <a:r>
              <a:rPr lang="en-GB" sz="1200" u="sng" dirty="0">
                <a:latin typeface="Comic Sans MS" panose="030F0702030302020204" pitchFamily="66" charset="0"/>
              </a:rPr>
              <a:t>Illustrate</a:t>
            </a:r>
          </a:p>
          <a:p>
            <a:pPr marL="0" indent="0" fontAlgn="base">
              <a:buNone/>
            </a:pPr>
            <a:r>
              <a:rPr lang="en-GB" sz="1200" dirty="0">
                <a:latin typeface="Comic Sans MS" panose="030F0702030302020204" pitchFamily="66" charset="0"/>
              </a:rPr>
              <a:t>Present clarifying examples.</a:t>
            </a:r>
          </a:p>
          <a:p>
            <a:pPr fontAlgn="base"/>
            <a:r>
              <a:rPr lang="en-GB" sz="1200" u="sng" dirty="0">
                <a:latin typeface="Comic Sans MS" panose="030F0702030302020204" pitchFamily="66" charset="0"/>
              </a:rPr>
              <a:t>Interpret</a:t>
            </a:r>
          </a:p>
          <a:p>
            <a:pPr marL="0" indent="0" fontAlgn="base">
              <a:buNone/>
            </a:pPr>
            <a:r>
              <a:rPr lang="en-GB" sz="1200" dirty="0">
                <a:latin typeface="Comic Sans MS" panose="030F0702030302020204" pitchFamily="66" charset="0"/>
              </a:rPr>
              <a:t>Translate information into recognisable form.</a:t>
            </a:r>
          </a:p>
          <a:p>
            <a:pPr fontAlgn="base"/>
            <a:r>
              <a:rPr lang="en-GB" sz="1200" u="sng" dirty="0">
                <a:latin typeface="Comic Sans MS" panose="030F0702030302020204" pitchFamily="66" charset="0"/>
              </a:rPr>
              <a:t>Justify</a:t>
            </a:r>
          </a:p>
          <a:p>
            <a:pPr marL="0" indent="0" fontAlgn="base">
              <a:buNone/>
            </a:pPr>
            <a:r>
              <a:rPr lang="en-GB" sz="1200" dirty="0">
                <a:latin typeface="Comic Sans MS" panose="030F0702030302020204" pitchFamily="66" charset="0"/>
              </a:rPr>
              <a:t>Support a case with evidence.</a:t>
            </a:r>
          </a:p>
          <a:p>
            <a:pPr fontAlgn="base"/>
            <a:r>
              <a:rPr lang="en-GB" sz="1200" u="sng" dirty="0">
                <a:latin typeface="Comic Sans MS" panose="030F0702030302020204" pitchFamily="66" charset="0"/>
              </a:rPr>
              <a:t>Name</a:t>
            </a:r>
          </a:p>
          <a:p>
            <a:pPr marL="0" indent="0" fontAlgn="base">
              <a:buNone/>
            </a:pPr>
            <a:r>
              <a:rPr lang="en-GB" sz="1200" dirty="0">
                <a:latin typeface="Comic Sans MS" panose="030F0702030302020204" pitchFamily="66" charset="0"/>
              </a:rPr>
              <a:t>Give the correct title or term.</a:t>
            </a:r>
          </a:p>
          <a:p>
            <a:pPr fontAlgn="base"/>
            <a:r>
              <a:rPr lang="en-GB" sz="1200" u="sng" dirty="0">
                <a:latin typeface="Comic Sans MS" panose="030F0702030302020204" pitchFamily="66" charset="0"/>
              </a:rPr>
              <a:t>Outline</a:t>
            </a:r>
          </a:p>
          <a:p>
            <a:pPr marL="0" indent="0" fontAlgn="base">
              <a:buNone/>
            </a:pPr>
            <a:r>
              <a:rPr lang="en-GB" sz="1200" dirty="0">
                <a:latin typeface="Comic Sans MS" panose="030F0702030302020204" pitchFamily="66" charset="0"/>
              </a:rPr>
              <a:t>Set out main characteristics. </a:t>
            </a:r>
          </a:p>
          <a:p>
            <a:pPr fontAlgn="base"/>
            <a:r>
              <a:rPr lang="en-GB" sz="1200" u="sng" dirty="0">
                <a:latin typeface="Comic Sans MS" panose="030F0702030302020204" pitchFamily="66" charset="0"/>
              </a:rPr>
              <a:t>Prove</a:t>
            </a:r>
          </a:p>
          <a:p>
            <a:pPr marL="0" indent="0" fontAlgn="base">
              <a:buNone/>
            </a:pPr>
            <a:r>
              <a:rPr lang="en-GB" sz="1200" dirty="0">
                <a:latin typeface="Comic Sans MS" panose="030F0702030302020204" pitchFamily="66" charset="0"/>
              </a:rPr>
              <a:t>Demonstrate connections between items.</a:t>
            </a:r>
          </a:p>
          <a:p>
            <a:pPr fontAlgn="base"/>
            <a:r>
              <a:rPr lang="en-GB" sz="1200" u="sng" dirty="0">
                <a:latin typeface="Comic Sans MS" panose="030F0702030302020204" pitchFamily="66" charset="0"/>
              </a:rPr>
              <a:t>Relate</a:t>
            </a:r>
          </a:p>
          <a:p>
            <a:pPr marL="0" indent="0" fontAlgn="base">
              <a:buNone/>
            </a:pPr>
            <a:r>
              <a:rPr lang="en-GB" sz="1200" dirty="0">
                <a:latin typeface="Comic Sans MS" panose="030F0702030302020204" pitchFamily="66" charset="0"/>
              </a:rPr>
              <a:t>Demonstrate connections between items.</a:t>
            </a:r>
          </a:p>
          <a:p>
            <a:pPr fontAlgn="base"/>
            <a:r>
              <a:rPr lang="en-GB" sz="1200" u="sng" dirty="0">
                <a:latin typeface="Comic Sans MS" panose="030F0702030302020204" pitchFamily="66" charset="0"/>
              </a:rPr>
              <a:t>Review</a:t>
            </a:r>
          </a:p>
          <a:p>
            <a:pPr marL="0" indent="0" fontAlgn="base">
              <a:buNone/>
            </a:pPr>
            <a:r>
              <a:rPr lang="en-GB" sz="1200" dirty="0">
                <a:latin typeface="Comic Sans MS" panose="030F0702030302020204" pitchFamily="66" charset="0"/>
              </a:rPr>
              <a:t>Survey information.</a:t>
            </a:r>
          </a:p>
          <a:p>
            <a:pPr fontAlgn="base"/>
            <a:r>
              <a:rPr lang="en-GB" sz="1200" u="sng" dirty="0">
                <a:latin typeface="Comic Sans MS" panose="030F0702030302020204" pitchFamily="66" charset="0"/>
              </a:rPr>
              <a:t>State</a:t>
            </a:r>
          </a:p>
          <a:p>
            <a:pPr marL="0" indent="0" fontAlgn="base">
              <a:buNone/>
            </a:pPr>
            <a:r>
              <a:rPr lang="en-GB" sz="1200" dirty="0">
                <a:latin typeface="Comic Sans MS" panose="030F0702030302020204" pitchFamily="66" charset="0"/>
              </a:rPr>
              <a:t>Express clearly and briefly.</a:t>
            </a:r>
          </a:p>
          <a:p>
            <a:pPr fontAlgn="base"/>
            <a:r>
              <a:rPr lang="en-GB" sz="1200" u="sng" dirty="0">
                <a:latin typeface="Comic Sans MS" panose="030F0702030302020204" pitchFamily="66" charset="0"/>
              </a:rPr>
              <a:t>Suggest</a:t>
            </a:r>
          </a:p>
          <a:p>
            <a:pPr marL="0" indent="0" fontAlgn="base">
              <a:buNone/>
            </a:pPr>
            <a:r>
              <a:rPr lang="en-GB" sz="1200" dirty="0">
                <a:latin typeface="Comic Sans MS" panose="030F0702030302020204" pitchFamily="66" charset="0"/>
              </a:rPr>
              <a:t>Present a possible case/solution.</a:t>
            </a:r>
          </a:p>
          <a:p>
            <a:pPr fontAlgn="base"/>
            <a:r>
              <a:rPr lang="en-GB" sz="1200" u="sng" dirty="0">
                <a:latin typeface="Comic Sans MS" panose="030F0702030302020204" pitchFamily="66" charset="0"/>
              </a:rPr>
              <a:t>Which</a:t>
            </a:r>
          </a:p>
          <a:p>
            <a:pPr marL="0" indent="0" fontAlgn="base">
              <a:buNone/>
            </a:pPr>
            <a:r>
              <a:rPr lang="en-GB" sz="1200" dirty="0">
                <a:latin typeface="Comic Sans MS" panose="030F0702030302020204" pitchFamily="66" charset="0"/>
              </a:rPr>
              <a:t>Select or give the correct information.</a:t>
            </a:r>
          </a:p>
          <a:p>
            <a:pPr marL="0" indent="0" fontAlgn="base">
              <a:buNone/>
            </a:pPr>
            <a:endParaRPr lang="en-GB" sz="1200" dirty="0">
              <a:latin typeface="Comic Sans MS" panose="030F0702030302020204" pitchFamily="66" charset="0"/>
            </a:endParaRPr>
          </a:p>
          <a:p>
            <a:pPr marL="0" indent="0" fontAlgn="base">
              <a:buNone/>
            </a:pPr>
            <a:endParaRPr lang="en-GB" sz="1200" dirty="0">
              <a:latin typeface="Comic Sans MS" panose="030F0702030302020204" pitchFamily="66" charset="0"/>
            </a:endParaRPr>
          </a:p>
          <a:p>
            <a:pPr marL="0" indent="0" fontAlgn="base">
              <a:buFont typeface="Arial" panose="020B0604020202020204" pitchFamily="34" charset="0"/>
              <a:buNone/>
            </a:pPr>
            <a:endParaRPr lang="en-GB" sz="1200" dirty="0">
              <a:latin typeface="Comic Sans MS" panose="030F0702030302020204" pitchFamily="66" charset="0"/>
            </a:endParaRPr>
          </a:p>
          <a:p>
            <a:pPr marL="0" indent="0" fontAlgn="base">
              <a:buFont typeface="Arial" panose="020B0604020202020204" pitchFamily="34" charset="0"/>
              <a:buNone/>
            </a:pPr>
            <a:endParaRPr lang="en-GB" sz="1200" dirty="0">
              <a:latin typeface="Comic Sans MS" panose="030F0702030302020204" pitchFamily="66" charset="0"/>
            </a:endParaRPr>
          </a:p>
          <a:p>
            <a:endParaRPr lang="en-GB" sz="1200" dirty="0">
              <a:latin typeface="Comic Sans MS" panose="030F0702030302020204" pitchFamily="66" charset="0"/>
            </a:endParaRPr>
          </a:p>
        </p:txBody>
      </p:sp>
      <p:sp>
        <p:nvSpPr>
          <p:cNvPr id="5" name="Content Placeholder 2">
            <a:extLst>
              <a:ext uri="{FF2B5EF4-FFF2-40B4-BE49-F238E27FC236}">
                <a16:creationId xmlns:a16="http://schemas.microsoft.com/office/drawing/2014/main" id="{BE45D6D2-A5E6-4A83-9A5B-61A135DE2250}"/>
              </a:ext>
            </a:extLst>
          </p:cNvPr>
          <p:cNvSpPr txBox="1">
            <a:spLocks/>
          </p:cNvSpPr>
          <p:nvPr/>
        </p:nvSpPr>
        <p:spPr>
          <a:xfrm>
            <a:off x="2428869" y="1371690"/>
            <a:ext cx="2143126" cy="8000910"/>
          </a:xfrm>
          <a:prstGeom prst="rect">
            <a:avLst/>
          </a:prstGeom>
          <a:ln>
            <a:solidFill>
              <a:schemeClr val="accent1"/>
            </a:solid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GB" sz="1200" u="sng" dirty="0">
                <a:latin typeface="Comic Sans MS" panose="030F0702030302020204" pitchFamily="66" charset="0"/>
              </a:rPr>
              <a:t>Deduce</a:t>
            </a:r>
          </a:p>
          <a:p>
            <a:pPr marL="0" indent="0" fontAlgn="base">
              <a:buNone/>
            </a:pPr>
            <a:r>
              <a:rPr lang="en-GB" sz="1200" dirty="0">
                <a:latin typeface="Comic Sans MS" panose="030F0702030302020204" pitchFamily="66" charset="0"/>
              </a:rPr>
              <a:t>Draw conclusions from information provided.</a:t>
            </a:r>
          </a:p>
          <a:p>
            <a:pPr fontAlgn="base"/>
            <a:r>
              <a:rPr lang="en-GB" sz="1200" u="sng" dirty="0">
                <a:latin typeface="Comic Sans MS" panose="030F0702030302020204" pitchFamily="66" charset="0"/>
              </a:rPr>
              <a:t>Define</a:t>
            </a:r>
          </a:p>
          <a:p>
            <a:pPr marL="0" indent="0" fontAlgn="base">
              <a:buFont typeface="Arial" panose="020B0604020202020204" pitchFamily="34" charset="0"/>
              <a:buNone/>
            </a:pPr>
            <a:r>
              <a:rPr lang="en-GB" sz="1200" dirty="0">
                <a:latin typeface="Comic Sans MS" panose="030F0702030302020204" pitchFamily="66" charset="0"/>
              </a:rPr>
              <a:t>Specify meaning.</a:t>
            </a:r>
          </a:p>
          <a:p>
            <a:pPr fontAlgn="base"/>
            <a:r>
              <a:rPr lang="en-GB" sz="1200" u="sng" dirty="0">
                <a:latin typeface="Comic Sans MS" panose="030F0702030302020204" pitchFamily="66" charset="0"/>
              </a:rPr>
              <a:t>Describe</a:t>
            </a:r>
          </a:p>
          <a:p>
            <a:pPr marL="0" indent="0" fontAlgn="base">
              <a:buFont typeface="Arial" panose="020B0604020202020204" pitchFamily="34" charset="0"/>
              <a:buNone/>
            </a:pPr>
            <a:r>
              <a:rPr lang="en-GB" sz="1200" dirty="0">
                <a:latin typeface="Comic Sans MS" panose="030F0702030302020204" pitchFamily="66" charset="0"/>
              </a:rPr>
              <a:t>Set out characteristics.</a:t>
            </a:r>
          </a:p>
          <a:p>
            <a:pPr fontAlgn="base"/>
            <a:r>
              <a:rPr lang="en-GB" sz="1200" u="sng" dirty="0">
                <a:latin typeface="Comic Sans MS" panose="030F0702030302020204" pitchFamily="66" charset="0"/>
              </a:rPr>
              <a:t>Develop</a:t>
            </a:r>
          </a:p>
          <a:p>
            <a:pPr marL="0" indent="0" fontAlgn="base">
              <a:buFont typeface="Arial" panose="020B0604020202020204" pitchFamily="34" charset="0"/>
              <a:buNone/>
            </a:pPr>
            <a:r>
              <a:rPr lang="en-GB" sz="1200" dirty="0">
                <a:latin typeface="Comic Sans MS" panose="030F0702030302020204" pitchFamily="66" charset="0"/>
              </a:rPr>
              <a:t>Take forward or build upon given information.</a:t>
            </a:r>
          </a:p>
          <a:p>
            <a:pPr fontAlgn="base"/>
            <a:r>
              <a:rPr lang="en-GB" sz="1200" u="sng" dirty="0">
                <a:latin typeface="Comic Sans MS" panose="030F0702030302020204" pitchFamily="66" charset="0"/>
              </a:rPr>
              <a:t>Discuss</a:t>
            </a:r>
          </a:p>
          <a:p>
            <a:pPr marL="0" indent="0" fontAlgn="base">
              <a:buFont typeface="Arial" panose="020B0604020202020204" pitchFamily="34" charset="0"/>
              <a:buNone/>
            </a:pPr>
            <a:r>
              <a:rPr lang="en-GB" sz="1200" dirty="0">
                <a:latin typeface="Comic Sans MS" panose="030F0702030302020204" pitchFamily="66" charset="0"/>
              </a:rPr>
              <a:t>Present key points about different ideas or strengths and weaknesses of an idea.</a:t>
            </a:r>
          </a:p>
          <a:p>
            <a:pPr fontAlgn="base"/>
            <a:r>
              <a:rPr lang="en-GB" sz="1200" u="sng" dirty="0">
                <a:latin typeface="Comic Sans MS" panose="030F0702030302020204" pitchFamily="66" charset="0"/>
              </a:rPr>
              <a:t>Estimate</a:t>
            </a:r>
          </a:p>
          <a:p>
            <a:pPr marL="0" indent="0" fontAlgn="base">
              <a:buNone/>
            </a:pPr>
            <a:r>
              <a:rPr lang="en-GB" sz="1200" dirty="0">
                <a:latin typeface="Comic Sans MS" panose="030F0702030302020204" pitchFamily="66" charset="0"/>
              </a:rPr>
              <a:t>Assign an approximate value.</a:t>
            </a:r>
          </a:p>
          <a:p>
            <a:pPr fontAlgn="base"/>
            <a:r>
              <a:rPr lang="en-GB" sz="1200" u="sng" dirty="0">
                <a:latin typeface="Comic Sans MS" panose="030F0702030302020204" pitchFamily="66" charset="0"/>
              </a:rPr>
              <a:t>Evaluate</a:t>
            </a:r>
          </a:p>
          <a:p>
            <a:pPr marL="0" indent="0" fontAlgn="base">
              <a:buNone/>
            </a:pPr>
            <a:r>
              <a:rPr lang="en-GB" sz="1200" dirty="0">
                <a:latin typeface="Comic Sans MS" panose="030F0702030302020204" pitchFamily="66" charset="0"/>
              </a:rPr>
              <a:t>Judge from available experience.</a:t>
            </a:r>
          </a:p>
          <a:p>
            <a:pPr fontAlgn="base"/>
            <a:r>
              <a:rPr lang="en-GB" sz="1200" u="sng" dirty="0">
                <a:latin typeface="Comic Sans MS" panose="030F0702030302020204" pitchFamily="66" charset="0"/>
              </a:rPr>
              <a:t>Examine</a:t>
            </a:r>
          </a:p>
          <a:p>
            <a:pPr marL="0" indent="0" fontAlgn="base">
              <a:buNone/>
            </a:pPr>
            <a:r>
              <a:rPr lang="en-GB" sz="1200" dirty="0">
                <a:latin typeface="Comic Sans MS" panose="030F0702030302020204" pitchFamily="66" charset="0"/>
              </a:rPr>
              <a:t>Investigate closely.</a:t>
            </a:r>
          </a:p>
          <a:p>
            <a:pPr fontAlgn="base"/>
            <a:r>
              <a:rPr lang="en-GB" sz="1200" u="sng" dirty="0">
                <a:latin typeface="Comic Sans MS" panose="030F0702030302020204" pitchFamily="66" charset="0"/>
              </a:rPr>
              <a:t>Explain</a:t>
            </a:r>
          </a:p>
          <a:p>
            <a:pPr marL="0" indent="0" fontAlgn="base">
              <a:buNone/>
            </a:pPr>
            <a:r>
              <a:rPr lang="en-GB" sz="1200" dirty="0">
                <a:latin typeface="Comic Sans MS" panose="030F0702030302020204" pitchFamily="66" charset="0"/>
              </a:rPr>
              <a:t>Set out purposes or reasons.</a:t>
            </a:r>
          </a:p>
          <a:p>
            <a:pPr fontAlgn="base"/>
            <a:r>
              <a:rPr lang="en-GB" sz="1200" u="sng" dirty="0">
                <a:latin typeface="Comic Sans MS" panose="030F0702030302020204" pitchFamily="66" charset="0"/>
              </a:rPr>
              <a:t>Explore</a:t>
            </a:r>
          </a:p>
          <a:p>
            <a:pPr marL="0" indent="0" fontAlgn="base">
              <a:buNone/>
            </a:pPr>
            <a:r>
              <a:rPr lang="en-GB" sz="1200" dirty="0">
                <a:latin typeface="Comic Sans MS" panose="030F0702030302020204" pitchFamily="66" charset="0"/>
              </a:rPr>
              <a:t>Investigate without preconceptions about the outcome.</a:t>
            </a:r>
          </a:p>
          <a:p>
            <a:pPr fontAlgn="base"/>
            <a:r>
              <a:rPr lang="en-GB" sz="1200" u="sng" dirty="0">
                <a:latin typeface="Comic Sans MS" panose="030F0702030302020204" pitchFamily="66" charset="0"/>
              </a:rPr>
              <a:t>Give</a:t>
            </a:r>
          </a:p>
          <a:p>
            <a:pPr marL="0" indent="0" fontAlgn="base">
              <a:buNone/>
            </a:pPr>
            <a:r>
              <a:rPr lang="en-GB" sz="1200" dirty="0">
                <a:latin typeface="Comic Sans MS" panose="030F0702030302020204" pitchFamily="66" charset="0"/>
              </a:rPr>
              <a:t>Produce an answer from recall.</a:t>
            </a:r>
          </a:p>
          <a:p>
            <a:pPr marL="0" indent="0" fontAlgn="base">
              <a:buNone/>
            </a:pPr>
            <a:endParaRPr lang="en-GB" sz="1200" dirty="0">
              <a:latin typeface="Comic Sans MS" panose="030F0702030302020204" pitchFamily="66" charset="0"/>
            </a:endParaRPr>
          </a:p>
          <a:p>
            <a:pPr marL="0" indent="0" fontAlgn="base">
              <a:buNone/>
            </a:pPr>
            <a:endParaRPr lang="en-GB" sz="1200" dirty="0">
              <a:latin typeface="Comic Sans MS" panose="030F0702030302020204" pitchFamily="66" charset="0"/>
            </a:endParaRPr>
          </a:p>
          <a:p>
            <a:pPr marL="0" indent="0" fontAlgn="base">
              <a:buFont typeface="Arial" panose="020B0604020202020204" pitchFamily="34" charset="0"/>
              <a:buNone/>
            </a:pPr>
            <a:endParaRPr lang="en-GB" sz="1200" dirty="0">
              <a:latin typeface="Comic Sans MS" panose="030F0702030302020204" pitchFamily="66" charset="0"/>
            </a:endParaRPr>
          </a:p>
          <a:p>
            <a:pPr marL="0" indent="0" fontAlgn="base">
              <a:buFont typeface="Arial" panose="020B0604020202020204" pitchFamily="34" charset="0"/>
              <a:buNone/>
            </a:pPr>
            <a:endParaRPr lang="en-GB" sz="1200" dirty="0">
              <a:latin typeface="Comic Sans MS" panose="030F0702030302020204" pitchFamily="66" charset="0"/>
            </a:endParaRPr>
          </a:p>
          <a:p>
            <a:pPr marL="0" indent="0" fontAlgn="base">
              <a:buFont typeface="Arial" panose="020B0604020202020204" pitchFamily="34" charset="0"/>
              <a:buNone/>
            </a:pPr>
            <a:endParaRPr lang="en-GB" sz="1200" dirty="0">
              <a:latin typeface="Comic Sans MS" panose="030F0702030302020204" pitchFamily="66" charset="0"/>
            </a:endParaRPr>
          </a:p>
          <a:p>
            <a:endParaRPr lang="en-GB" sz="1200" dirty="0">
              <a:latin typeface="Comic Sans MS" panose="030F0702030302020204" pitchFamily="66" charset="0"/>
            </a:endParaRPr>
          </a:p>
        </p:txBody>
      </p:sp>
    </p:spTree>
    <p:extLst>
      <p:ext uri="{BB962C8B-B14F-4D97-AF65-F5344CB8AC3E}">
        <p14:creationId xmlns:p14="http://schemas.microsoft.com/office/powerpoint/2010/main" val="2140147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CEE3577-0DA6-4343-B19C-0A24AE76E3F0}"/>
              </a:ext>
            </a:extLst>
          </p:cNvPr>
          <p:cNvGraphicFramePr>
            <a:graphicFrameLocks noGrp="1"/>
          </p:cNvGraphicFramePr>
          <p:nvPr>
            <p:extLst>
              <p:ext uri="{D42A27DB-BD31-4B8C-83A1-F6EECF244321}">
                <p14:modId xmlns:p14="http://schemas.microsoft.com/office/powerpoint/2010/main" val="476109938"/>
              </p:ext>
            </p:extLst>
          </p:nvPr>
        </p:nvGraphicFramePr>
        <p:xfrm>
          <a:off x="78581" y="1522855"/>
          <a:ext cx="6700837" cy="8216856"/>
        </p:xfrm>
        <a:graphic>
          <a:graphicData uri="http://schemas.openxmlformats.org/drawingml/2006/table">
            <a:tbl>
              <a:tblPr/>
              <a:tblGrid>
                <a:gridCol w="1038500">
                  <a:extLst>
                    <a:ext uri="{9D8B030D-6E8A-4147-A177-3AD203B41FA5}">
                      <a16:colId xmlns:a16="http://schemas.microsoft.com/office/drawing/2014/main" val="413304075"/>
                    </a:ext>
                  </a:extLst>
                </a:gridCol>
                <a:gridCol w="4569344">
                  <a:extLst>
                    <a:ext uri="{9D8B030D-6E8A-4147-A177-3AD203B41FA5}">
                      <a16:colId xmlns:a16="http://schemas.microsoft.com/office/drawing/2014/main" val="1027505537"/>
                    </a:ext>
                  </a:extLst>
                </a:gridCol>
                <a:gridCol w="1092993">
                  <a:extLst>
                    <a:ext uri="{9D8B030D-6E8A-4147-A177-3AD203B41FA5}">
                      <a16:colId xmlns:a16="http://schemas.microsoft.com/office/drawing/2014/main" val="3035618675"/>
                    </a:ext>
                  </a:extLst>
                </a:gridCol>
              </a:tblGrid>
              <a:tr h="1024061">
                <a:tc>
                  <a:txBody>
                    <a:bodyPr/>
                    <a:lstStyle/>
                    <a:p>
                      <a:pPr algn="ctr"/>
                      <a:r>
                        <a:rPr lang="en-GB" sz="1600" b="1" dirty="0">
                          <a:latin typeface="Comic Sans MS" panose="030F0702030302020204" pitchFamily="66" charset="0"/>
                        </a:rPr>
                        <a:t>Main topic heading</a:t>
                      </a: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algn="ctr"/>
                      <a:endParaRPr lang="en-GB" sz="1600" b="1" dirty="0">
                        <a:latin typeface="Comic Sans MS" panose="030F0702030302020204" pitchFamily="66" charset="0"/>
                      </a:endParaRPr>
                    </a:p>
                    <a:p>
                      <a:pPr algn="ctr"/>
                      <a:r>
                        <a:rPr lang="en-GB" sz="1600" b="1" dirty="0">
                          <a:latin typeface="Comic Sans MS" panose="030F0702030302020204" pitchFamily="66" charset="0"/>
                        </a:rPr>
                        <a:t>Quiz Topic &amp; Page number</a:t>
                      </a:r>
                    </a:p>
                    <a:p>
                      <a:pPr algn="ctr"/>
                      <a:endParaRPr lang="en-GB" sz="1600" b="1" dirty="0">
                        <a:latin typeface="Comic Sans MS" panose="030F0702030302020204" pitchFamily="66" charset="0"/>
                      </a:endParaRP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algn="ctr"/>
                      <a:r>
                        <a:rPr lang="en-GB" sz="1600" b="1" dirty="0">
                          <a:latin typeface="Comic Sans MS" panose="030F0702030302020204" pitchFamily="66" charset="0"/>
                        </a:rPr>
                        <a:t>Quiz Complete</a:t>
                      </a:r>
                    </a:p>
                    <a:p>
                      <a:pPr algn="ctr"/>
                      <a:endParaRPr lang="en-GB" sz="1600" b="1" dirty="0">
                        <a:latin typeface="Comic Sans MS" panose="030F0702030302020204" pitchFamily="66" charset="0"/>
                      </a:endParaRPr>
                    </a:p>
                    <a:p>
                      <a:pPr algn="ctr"/>
                      <a:endParaRPr lang="en-GB" sz="1600" b="1" dirty="0">
                        <a:latin typeface="Comic Sans MS" panose="030F0702030302020204" pitchFamily="66" charset="0"/>
                      </a:endParaRP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7444627"/>
                  </a:ext>
                </a:extLst>
              </a:tr>
              <a:tr h="48608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Nutrition and Health</a:t>
                      </a: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Protein - page 7</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Fat - page 16</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Carbohydrate – page 21</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Vitamins – page 30</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Minerals – page 35</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Water – page 37</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Balanced Diet – page 55</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Energy needs – page 62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Nutritional analysis – page 68</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Diets and health – page 77</a:t>
                      </a: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n-GB" sz="1400" b="1" kern="1400" dirty="0">
                        <a:ln>
                          <a:noFill/>
                        </a:ln>
                        <a:solidFill>
                          <a:srgbClr val="000000"/>
                        </a:solidFill>
                        <a:effectLst/>
                        <a:latin typeface="Comic Sans MS" panose="030F0702030302020204" pitchFamily="66" charset="0"/>
                      </a:endParaRPr>
                    </a:p>
                  </a:txBody>
                  <a:tcPr marL="34498" marR="34498" marT="34498" marB="3449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2561699"/>
                  </a:ext>
                </a:extLst>
              </a:tr>
              <a:tr h="4623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Science</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Why and how food is cooked – page 90</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Selecting appropriate cooking methods – page 104</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Cooking with Proteins – page 115</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Cooking with Carbohydrates – page 126</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Fats and oils – page 140</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Raising Agents – page 154</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6994027"/>
                  </a:ext>
                </a:extLst>
              </a:tr>
              <a:tr h="4862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Safety</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Micro-organisms and enzymes - Page 161</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Food spoilage – page 164</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Micro-organisms in food spoilage – page 171</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Bacterial contamination – page 182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Buying and storing food – page 192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Preparing, cooking and serving food – page 201</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7121248"/>
                  </a:ext>
                </a:extLst>
              </a:tr>
              <a:tr h="5084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Choice</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Factors influencing food choice – page 210</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Food choice – page 220</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Food labelling and marketing influences – page 236</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Traditional cuisine – page 246</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Sensory evaluations – page 254</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0176408"/>
                  </a:ext>
                </a:extLst>
              </a:tr>
              <a:tr h="4483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800" dirty="0">
                        <a:latin typeface="Comic Sans MS" panose="030F0702030302020204" pitchFamily="66"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latin typeface="Comic Sans MS" panose="030F0702030302020204" pitchFamily="66" charset="0"/>
                        </a:rPr>
                        <a:t>Food Provenance</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Food sources – page 262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Food and the environment – page 269</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Sustainability of food – page 273</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Food production – page 283</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latin typeface="Comic Sans MS" panose="030F0702030302020204" pitchFamily="66" charset="0"/>
                        </a:rPr>
                        <a:t>Technological developments – page 289</a:t>
                      </a: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tc>
                  <a:txBody>
                    <a:bodyPr/>
                    <a:lstStyle/>
                    <a:p>
                      <a:pPr marR="0" indent="0" algn="l" rtl="0">
                        <a:spcBef>
                          <a:spcPts val="0"/>
                        </a:spcBef>
                        <a:spcAft>
                          <a:spcPts val="0"/>
                        </a:spcAft>
                      </a:pPr>
                      <a:endParaRPr lang="en-GB" sz="1400" b="1" kern="1400" dirty="0">
                        <a:ln>
                          <a:noFill/>
                        </a:ln>
                        <a:solidFill>
                          <a:srgbClr val="000000"/>
                        </a:solidFill>
                        <a:effectLst/>
                        <a:latin typeface="Comic Sans MS" panose="030F0702030302020204" pitchFamily="66" charset="0"/>
                      </a:endParaRPr>
                    </a:p>
                  </a:txBody>
                  <a:tcPr marL="34498" marR="34498" marT="34498" marB="344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61875326"/>
                  </a:ext>
                </a:extLst>
              </a:tr>
            </a:tbl>
          </a:graphicData>
        </a:graphic>
      </p:graphicFrame>
      <p:pic>
        <p:nvPicPr>
          <p:cNvPr id="6" name="Picture 5">
            <a:extLst>
              <a:ext uri="{FF2B5EF4-FFF2-40B4-BE49-F238E27FC236}">
                <a16:creationId xmlns:a16="http://schemas.microsoft.com/office/drawing/2014/main" id="{B3AC98DA-859A-4FBE-A469-D7476983C46E}"/>
              </a:ext>
            </a:extLst>
          </p:cNvPr>
          <p:cNvPicPr>
            <a:picLocks noChangeAspect="1"/>
          </p:cNvPicPr>
          <p:nvPr/>
        </p:nvPicPr>
        <p:blipFill rotWithShape="1">
          <a:blip r:embed="rId2"/>
          <a:srcRect b="25000"/>
          <a:stretch/>
        </p:blipFill>
        <p:spPr>
          <a:xfrm>
            <a:off x="6212681" y="2065780"/>
            <a:ext cx="466724" cy="466725"/>
          </a:xfrm>
          <a:prstGeom prst="rect">
            <a:avLst/>
          </a:prstGeom>
        </p:spPr>
      </p:pic>
      <p:sp>
        <p:nvSpPr>
          <p:cNvPr id="10" name="Subtitle 2">
            <a:extLst>
              <a:ext uri="{FF2B5EF4-FFF2-40B4-BE49-F238E27FC236}">
                <a16:creationId xmlns:a16="http://schemas.microsoft.com/office/drawing/2014/main" id="{6265E614-431F-405E-A2BF-98D451CCADEB}"/>
              </a:ext>
            </a:extLst>
          </p:cNvPr>
          <p:cNvSpPr txBox="1">
            <a:spLocks/>
          </p:cNvSpPr>
          <p:nvPr/>
        </p:nvSpPr>
        <p:spPr>
          <a:xfrm>
            <a:off x="3814761" y="214888"/>
            <a:ext cx="2864644" cy="1052953"/>
          </a:xfrm>
          <a:prstGeom prst="rect">
            <a:avLst/>
          </a:prstGeom>
          <a:ln w="66675" cmpd="thickThi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1600" u="sng" dirty="0">
                <a:hlinkClick r:id="rId3"/>
              </a:rPr>
              <a:t>www.illuminate.digital/aqafood</a:t>
            </a:r>
            <a:endParaRPr lang="en-GB" sz="1600" u="sng" dirty="0"/>
          </a:p>
          <a:p>
            <a:pPr marL="0" indent="0">
              <a:buNone/>
            </a:pPr>
            <a:r>
              <a:rPr lang="nl-NL" sz="1600" dirty="0"/>
              <a:t>Student Username: SWALTON3 </a:t>
            </a:r>
          </a:p>
          <a:p>
            <a:pPr marL="0" indent="0">
              <a:buNone/>
            </a:pPr>
            <a:r>
              <a:rPr lang="nl-NL" sz="1600" dirty="0"/>
              <a:t>Student Password: STUDENT3</a:t>
            </a:r>
            <a:endParaRPr lang="en-GB" sz="1600" dirty="0"/>
          </a:p>
        </p:txBody>
      </p:sp>
      <p:pic>
        <p:nvPicPr>
          <p:cNvPr id="11" name="Picture 10">
            <a:extLst>
              <a:ext uri="{FF2B5EF4-FFF2-40B4-BE49-F238E27FC236}">
                <a16:creationId xmlns:a16="http://schemas.microsoft.com/office/drawing/2014/main" id="{B70324B8-CEA2-44FF-92A2-8EDF4E8DF1B4}"/>
              </a:ext>
            </a:extLst>
          </p:cNvPr>
          <p:cNvPicPr>
            <a:picLocks noChangeAspect="1"/>
          </p:cNvPicPr>
          <p:nvPr/>
        </p:nvPicPr>
        <p:blipFill>
          <a:blip r:embed="rId4"/>
          <a:stretch>
            <a:fillRect/>
          </a:stretch>
        </p:blipFill>
        <p:spPr>
          <a:xfrm>
            <a:off x="78581" y="214888"/>
            <a:ext cx="1582306" cy="1052953"/>
          </a:xfrm>
          <a:prstGeom prst="rect">
            <a:avLst/>
          </a:prstGeom>
        </p:spPr>
      </p:pic>
      <p:sp>
        <p:nvSpPr>
          <p:cNvPr id="12" name="TextBox 11">
            <a:extLst>
              <a:ext uri="{FF2B5EF4-FFF2-40B4-BE49-F238E27FC236}">
                <a16:creationId xmlns:a16="http://schemas.microsoft.com/office/drawing/2014/main" id="{EE3CAB05-1D75-4EB2-897E-70464B5F44CB}"/>
              </a:ext>
            </a:extLst>
          </p:cNvPr>
          <p:cNvSpPr txBox="1"/>
          <p:nvPr/>
        </p:nvSpPr>
        <p:spPr>
          <a:xfrm>
            <a:off x="1500188" y="152577"/>
            <a:ext cx="2314573" cy="1323439"/>
          </a:xfrm>
          <a:prstGeom prst="rect">
            <a:avLst/>
          </a:prstGeom>
          <a:noFill/>
        </p:spPr>
        <p:txBody>
          <a:bodyPr wrap="square" rtlCol="0">
            <a:spAutoFit/>
          </a:bodyPr>
          <a:lstStyle/>
          <a:p>
            <a:r>
              <a:rPr lang="en-GB" sz="1600" dirty="0">
                <a:latin typeface="Comic Sans MS" panose="030F0702030302020204" pitchFamily="66" charset="0"/>
              </a:rPr>
              <a:t>Use the online textbook to complete a quiz for each main topic to help with your revision</a:t>
            </a:r>
          </a:p>
        </p:txBody>
      </p:sp>
    </p:spTree>
    <p:extLst>
      <p:ext uri="{BB962C8B-B14F-4D97-AF65-F5344CB8AC3E}">
        <p14:creationId xmlns:p14="http://schemas.microsoft.com/office/powerpoint/2010/main" val="210831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DF764-7B23-44A5-AD14-E2AD61FE7578}"/>
              </a:ext>
            </a:extLst>
          </p:cNvPr>
          <p:cNvSpPr>
            <a:spLocks noGrp="1"/>
          </p:cNvSpPr>
          <p:nvPr>
            <p:ph type="ctrTitle"/>
          </p:nvPr>
        </p:nvSpPr>
        <p:spPr>
          <a:xfrm>
            <a:off x="514350" y="-188029"/>
            <a:ext cx="5829300" cy="690209"/>
          </a:xfrm>
        </p:spPr>
        <p:txBody>
          <a:bodyPr>
            <a:normAutofit/>
          </a:bodyPr>
          <a:lstStyle/>
          <a:p>
            <a:r>
              <a:rPr lang="en-GB" sz="2000" u="sng" dirty="0">
                <a:latin typeface="Comic Sans MS" panose="030F0702030302020204" pitchFamily="66" charset="0"/>
              </a:rPr>
              <a:t>Useful Websites</a:t>
            </a:r>
          </a:p>
        </p:txBody>
      </p:sp>
      <p:sp>
        <p:nvSpPr>
          <p:cNvPr id="3" name="Subtitle 2">
            <a:extLst>
              <a:ext uri="{FF2B5EF4-FFF2-40B4-BE49-F238E27FC236}">
                <a16:creationId xmlns:a16="http://schemas.microsoft.com/office/drawing/2014/main" id="{AAEFB75F-429D-424E-A357-ACE124497508}"/>
              </a:ext>
            </a:extLst>
          </p:cNvPr>
          <p:cNvSpPr>
            <a:spLocks noGrp="1"/>
          </p:cNvSpPr>
          <p:nvPr>
            <p:ph type="subTitle" idx="1"/>
          </p:nvPr>
        </p:nvSpPr>
        <p:spPr>
          <a:xfrm>
            <a:off x="135651" y="4953000"/>
            <a:ext cx="3179049" cy="2122135"/>
          </a:xfrm>
          <a:ln>
            <a:solidFill>
              <a:schemeClr val="tx1"/>
            </a:solidFill>
          </a:ln>
        </p:spPr>
        <p:txBody>
          <a:bodyPr/>
          <a:lstStyle/>
          <a:p>
            <a:r>
              <a:rPr lang="en-GB" dirty="0">
                <a:hlinkClick r:id="rId2"/>
              </a:rPr>
              <a:t>ONLINE TEXTBOOK</a:t>
            </a:r>
          </a:p>
          <a:p>
            <a:endParaRPr lang="en-GB" u="sng" dirty="0">
              <a:hlinkClick r:id="rId2"/>
            </a:endParaRPr>
          </a:p>
          <a:p>
            <a:r>
              <a:rPr lang="en-GB" u="sng" dirty="0">
                <a:hlinkClick r:id="rId2"/>
              </a:rPr>
              <a:t>www.illuminate.digital/aqafood</a:t>
            </a:r>
            <a:endParaRPr lang="en-GB" u="sng" dirty="0"/>
          </a:p>
          <a:p>
            <a:endParaRPr lang="en-GB" u="sng" dirty="0"/>
          </a:p>
          <a:p>
            <a:r>
              <a:rPr lang="nl-NL" dirty="0"/>
              <a:t>Student Username: SWALTON3 </a:t>
            </a:r>
          </a:p>
          <a:p>
            <a:r>
              <a:rPr lang="nl-NL" dirty="0"/>
              <a:t>Student Password: STUDENT3</a:t>
            </a:r>
            <a:endParaRPr lang="en-GB" dirty="0"/>
          </a:p>
        </p:txBody>
      </p:sp>
      <p:sp>
        <p:nvSpPr>
          <p:cNvPr id="4" name="Flowchart: Process 3">
            <a:extLst>
              <a:ext uri="{FF2B5EF4-FFF2-40B4-BE49-F238E27FC236}">
                <a16:creationId xmlns:a16="http://schemas.microsoft.com/office/drawing/2014/main" id="{F4B0F8DF-923A-4AD9-A5DA-485300C5383B}"/>
              </a:ext>
            </a:extLst>
          </p:cNvPr>
          <p:cNvSpPr/>
          <p:nvPr/>
        </p:nvSpPr>
        <p:spPr>
          <a:xfrm>
            <a:off x="135651" y="721079"/>
            <a:ext cx="4161908" cy="2843918"/>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HELPFUL RESOURCES</a:t>
            </a:r>
          </a:p>
          <a:p>
            <a:pPr algn="ctr"/>
            <a:endParaRPr lang="en-US" sz="1600" dirty="0">
              <a:solidFill>
                <a:schemeClr val="tx1"/>
              </a:solidFill>
            </a:endParaRPr>
          </a:p>
          <a:p>
            <a:pPr algn="ctr"/>
            <a:r>
              <a:rPr lang="en-US" sz="1600" dirty="0">
                <a:solidFill>
                  <a:schemeClr val="tx1"/>
                </a:solidFill>
              </a:rPr>
              <a:t> WEBSITES</a:t>
            </a:r>
          </a:p>
          <a:p>
            <a:pPr marL="285750" indent="-285750">
              <a:buFont typeface="Arial" panose="020B0604020202020204" pitchFamily="34" charset="0"/>
              <a:buChar char="•"/>
            </a:pPr>
            <a:r>
              <a:rPr lang="en-GB" sz="1600" dirty="0">
                <a:solidFill>
                  <a:schemeClr val="tx1"/>
                </a:solidFill>
                <a:hlinkClick r:id="rId3"/>
              </a:rPr>
              <a:t>https://www.ifst.org/lovefoodlovescience</a:t>
            </a: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hlinkClick r:id="rId4"/>
              </a:rPr>
              <a:t>https://www.nutrition.org.uk/</a:t>
            </a:r>
            <a:r>
              <a:rPr lang="en-GB" sz="1600" dirty="0">
                <a:solidFill>
                  <a:schemeClr val="tx1"/>
                </a:solidFill>
              </a:rPr>
              <a:t> </a:t>
            </a:r>
          </a:p>
          <a:p>
            <a:pPr marL="285750" indent="-285750">
              <a:buFont typeface="Arial" panose="020B0604020202020204" pitchFamily="34" charset="0"/>
              <a:buChar char="•"/>
            </a:pPr>
            <a:r>
              <a:rPr lang="en-GB" sz="1600" dirty="0">
                <a:solidFill>
                  <a:schemeClr val="tx1"/>
                </a:solidFill>
                <a:hlinkClick r:id="rId5"/>
              </a:rPr>
              <a:t>https://www.grainchain.com/all-resources</a:t>
            </a: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hlinkClick r:id="rId6"/>
              </a:rPr>
              <a:t>https://www.ifst.org/</a:t>
            </a: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hlinkClick r:id="rId7"/>
              </a:rPr>
              <a:t>https://quizlet.com/240309265/gcse-food-preparation-nutrition-keywords-flash-cards/</a:t>
            </a:r>
            <a:endParaRPr lang="en-GB" sz="1600" dirty="0">
              <a:solidFill>
                <a:schemeClr val="tx1"/>
              </a:solidFill>
            </a:endParaRPr>
          </a:p>
          <a:p>
            <a:endParaRPr lang="en-GB" sz="1600" dirty="0">
              <a:solidFill>
                <a:schemeClr val="tx1"/>
              </a:solidFill>
            </a:endParaRPr>
          </a:p>
          <a:p>
            <a:pPr algn="ctr"/>
            <a:endParaRPr lang="en-US" dirty="0"/>
          </a:p>
          <a:p>
            <a:pPr algn="ctr"/>
            <a:endParaRPr lang="en-GB" dirty="0"/>
          </a:p>
        </p:txBody>
      </p:sp>
      <p:pic>
        <p:nvPicPr>
          <p:cNvPr id="5" name="Picture 4">
            <a:extLst>
              <a:ext uri="{FF2B5EF4-FFF2-40B4-BE49-F238E27FC236}">
                <a16:creationId xmlns:a16="http://schemas.microsoft.com/office/drawing/2014/main" id="{677DE510-D9F9-475A-9E56-6C4F042F677A}"/>
              </a:ext>
            </a:extLst>
          </p:cNvPr>
          <p:cNvPicPr>
            <a:picLocks noChangeAspect="1"/>
          </p:cNvPicPr>
          <p:nvPr/>
        </p:nvPicPr>
        <p:blipFill rotWithShape="1">
          <a:blip r:embed="rId8"/>
          <a:srcRect t="2345" r="25000" b="5062"/>
          <a:stretch/>
        </p:blipFill>
        <p:spPr>
          <a:xfrm>
            <a:off x="3666476" y="3147116"/>
            <a:ext cx="3055873" cy="2122134"/>
          </a:xfrm>
          <a:prstGeom prst="rect">
            <a:avLst/>
          </a:prstGeom>
        </p:spPr>
      </p:pic>
      <p:pic>
        <p:nvPicPr>
          <p:cNvPr id="6" name="Picture 5">
            <a:extLst>
              <a:ext uri="{FF2B5EF4-FFF2-40B4-BE49-F238E27FC236}">
                <a16:creationId xmlns:a16="http://schemas.microsoft.com/office/drawing/2014/main" id="{14466DF8-A199-424F-B750-06EEE637AB4E}"/>
              </a:ext>
            </a:extLst>
          </p:cNvPr>
          <p:cNvPicPr>
            <a:picLocks noChangeAspect="1"/>
          </p:cNvPicPr>
          <p:nvPr/>
        </p:nvPicPr>
        <p:blipFill rotWithShape="1">
          <a:blip r:embed="rId9"/>
          <a:srcRect l="10834" t="10599" r="11042" b="5803"/>
          <a:stretch/>
        </p:blipFill>
        <p:spPr>
          <a:xfrm>
            <a:off x="2445366" y="7143750"/>
            <a:ext cx="4276984" cy="2574357"/>
          </a:xfrm>
          <a:prstGeom prst="rect">
            <a:avLst/>
          </a:prstGeom>
        </p:spPr>
      </p:pic>
      <p:sp>
        <p:nvSpPr>
          <p:cNvPr id="7" name="Arrow: Right 6">
            <a:extLst>
              <a:ext uri="{FF2B5EF4-FFF2-40B4-BE49-F238E27FC236}">
                <a16:creationId xmlns:a16="http://schemas.microsoft.com/office/drawing/2014/main" id="{981ECC20-4882-4322-B61D-7F5CBBBD7926}"/>
              </a:ext>
            </a:extLst>
          </p:cNvPr>
          <p:cNvSpPr/>
          <p:nvPr/>
        </p:nvSpPr>
        <p:spPr>
          <a:xfrm rot="2726873">
            <a:off x="2303819" y="3422716"/>
            <a:ext cx="1335961" cy="363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BE623CEA-7DB1-4EDE-83FF-14042872EA38}"/>
              </a:ext>
            </a:extLst>
          </p:cNvPr>
          <p:cNvSpPr/>
          <p:nvPr/>
        </p:nvSpPr>
        <p:spPr>
          <a:xfrm rot="2726873">
            <a:off x="3244946" y="6266634"/>
            <a:ext cx="1335961" cy="3637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671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646" y="0"/>
            <a:ext cx="6431972" cy="369332"/>
          </a:xfrm>
          <a:prstGeom prst="rect">
            <a:avLst/>
          </a:prstGeom>
          <a:noFill/>
        </p:spPr>
        <p:txBody>
          <a:bodyPr wrap="square" rtlCol="0">
            <a:spAutoFit/>
          </a:bodyPr>
          <a:lstStyle/>
          <a:p>
            <a:pPr algn="ctr"/>
            <a:r>
              <a:rPr lang="en-GB" b="1" u="sng" dirty="0">
                <a:latin typeface="Comic Sans MS" panose="030F0702030302020204" pitchFamily="66" charset="0"/>
              </a:rPr>
              <a:t>Food, Nutrition &amp; Health</a:t>
            </a:r>
          </a:p>
        </p:txBody>
      </p:sp>
      <p:sp>
        <p:nvSpPr>
          <p:cNvPr id="4" name="TextBox 3"/>
          <p:cNvSpPr txBox="1"/>
          <p:nvPr/>
        </p:nvSpPr>
        <p:spPr>
          <a:xfrm>
            <a:off x="106507" y="400110"/>
            <a:ext cx="6639791" cy="2462213"/>
          </a:xfrm>
          <a:prstGeom prst="rect">
            <a:avLst/>
          </a:prstGeom>
          <a:noFill/>
        </p:spPr>
        <p:txBody>
          <a:bodyPr wrap="square" rtlCol="0">
            <a:spAutoFit/>
          </a:bodyPr>
          <a:lstStyle/>
          <a:p>
            <a:r>
              <a:rPr lang="en-GB" sz="1400" dirty="0">
                <a:latin typeface="Comic Sans MS" panose="030F0702030302020204" pitchFamily="66" charset="0"/>
              </a:rPr>
              <a:t>You must be able to demonstrate knowledge and understanding of the functions, structures and main sources of protein, carbohydrates and fat.  Know the biological value of protein, understand an individuals need for carbohydrate, understand the consequences of excess and deficiencies of protein, carbohydrate and fat.</a:t>
            </a:r>
          </a:p>
          <a:p>
            <a:r>
              <a:rPr lang="en-GB" sz="1400" dirty="0">
                <a:latin typeface="Comic Sans MS" panose="030F0702030302020204" pitchFamily="66" charset="0"/>
              </a:rPr>
              <a:t>Demonstrate the knowledge and understanding of the sources and functions of vitamins and minerals.  Understand the consequences and deficiencies of vitamins and minerals.  Understand the retention of water soluble vitamins during cooking.</a:t>
            </a:r>
          </a:p>
          <a:p>
            <a:r>
              <a:rPr lang="en-GB" sz="1400" dirty="0">
                <a:latin typeface="Comic Sans MS" panose="030F0702030302020204" pitchFamily="66" charset="0"/>
              </a:rPr>
              <a:t>Demonstrate the knowledge of the </a:t>
            </a:r>
            <a:r>
              <a:rPr lang="en-GB" sz="1400" dirty="0" err="1">
                <a:latin typeface="Comic Sans MS" panose="030F0702030302020204" pitchFamily="66" charset="0"/>
              </a:rPr>
              <a:t>Eatwell</a:t>
            </a:r>
            <a:r>
              <a:rPr lang="en-GB" sz="1400" dirty="0">
                <a:latin typeface="Comic Sans MS" panose="030F0702030302020204" pitchFamily="66" charset="0"/>
              </a:rPr>
              <a:t> Guide and health eating guidelines.  Understand diet requirements throughout life and diet related illnesses</a:t>
            </a:r>
          </a:p>
        </p:txBody>
      </p:sp>
      <p:sp>
        <p:nvSpPr>
          <p:cNvPr id="5" name="TextBox 4"/>
          <p:cNvSpPr txBox="1"/>
          <p:nvPr/>
        </p:nvSpPr>
        <p:spPr>
          <a:xfrm>
            <a:off x="72737" y="3378417"/>
            <a:ext cx="6639790" cy="3754874"/>
          </a:xfrm>
          <a:prstGeom prst="rect">
            <a:avLst/>
          </a:prstGeom>
          <a:noFill/>
          <a:ln>
            <a:solidFill>
              <a:schemeClr val="tx1"/>
            </a:solidFill>
          </a:ln>
        </p:spPr>
        <p:txBody>
          <a:bodyPr wrap="square" rtlCol="0">
            <a:spAutoFit/>
          </a:bodyPr>
          <a:lstStyle/>
          <a:p>
            <a:r>
              <a:rPr lang="en-GB" sz="1400" b="1" u="sng" dirty="0">
                <a:latin typeface="Comic Sans MS" panose="030F0702030302020204" pitchFamily="66" charset="0"/>
              </a:rPr>
              <a:t>Key Points</a:t>
            </a:r>
          </a:p>
          <a:p>
            <a:pPr marL="171450" indent="-171450">
              <a:buAutoNum type="arabicPeriod"/>
            </a:pPr>
            <a:r>
              <a:rPr lang="en-GB" sz="1400" dirty="0">
                <a:latin typeface="Comic Sans MS" panose="030F0702030302020204" pitchFamily="66" charset="0"/>
              </a:rPr>
              <a:t>Protein is required by the body for growth, maintenance and repair.</a:t>
            </a:r>
          </a:p>
          <a:p>
            <a:pPr marL="171450" indent="-171450">
              <a:buAutoNum type="arabicPeriod"/>
            </a:pPr>
            <a:r>
              <a:rPr lang="en-GB" sz="1400" dirty="0">
                <a:latin typeface="Comic Sans MS" panose="030F0702030302020204" pitchFamily="66" charset="0"/>
              </a:rPr>
              <a:t>Proteins are built up of units of amino acids.</a:t>
            </a:r>
          </a:p>
          <a:p>
            <a:pPr marL="171450" indent="-171450">
              <a:buAutoNum type="arabicPeriod"/>
            </a:pPr>
            <a:r>
              <a:rPr lang="en-GB" sz="1400" dirty="0">
                <a:latin typeface="Comic Sans MS" panose="030F0702030302020204" pitchFamily="66" charset="0"/>
              </a:rPr>
              <a:t>Fats can be classified as either saturated and unsaturated.</a:t>
            </a:r>
          </a:p>
          <a:p>
            <a:pPr marL="171450" indent="-171450">
              <a:buAutoNum type="arabicPeriod"/>
            </a:pPr>
            <a:r>
              <a:rPr lang="en-GB" sz="1400" dirty="0">
                <a:latin typeface="Comic Sans MS" panose="030F0702030302020204" pitchFamily="66" charset="0"/>
              </a:rPr>
              <a:t>Saturated fats are considered to be more harmful to health because they raise levels of cholesterol.</a:t>
            </a:r>
          </a:p>
          <a:p>
            <a:pPr marL="171450" indent="-171450">
              <a:buAutoNum type="arabicPeriod"/>
            </a:pPr>
            <a:r>
              <a:rPr lang="en-GB" sz="1400" dirty="0">
                <a:latin typeface="Comic Sans MS" panose="030F0702030302020204" pitchFamily="66" charset="0"/>
              </a:rPr>
              <a:t>Carbohydrate provides the body with energy.</a:t>
            </a:r>
          </a:p>
          <a:p>
            <a:pPr marL="171450" indent="-171450">
              <a:buAutoNum type="arabicPeriod"/>
            </a:pPr>
            <a:r>
              <a:rPr lang="en-GB" sz="1400" dirty="0">
                <a:latin typeface="Comic Sans MS" panose="030F0702030302020204" pitchFamily="66" charset="0"/>
              </a:rPr>
              <a:t>Most of our energy should come from complex starchy foods.</a:t>
            </a:r>
          </a:p>
          <a:p>
            <a:pPr marL="171450" indent="-171450">
              <a:buAutoNum type="arabicPeriod"/>
            </a:pPr>
            <a:r>
              <a:rPr lang="en-GB" sz="1400" dirty="0">
                <a:latin typeface="Comic Sans MS" panose="030F0702030302020204" pitchFamily="66" charset="0"/>
              </a:rPr>
              <a:t>Vitamins are micronutrients, required in small amounts to do essential jobs in the body.</a:t>
            </a:r>
          </a:p>
          <a:p>
            <a:pPr marL="171450" indent="-171450">
              <a:buAutoNum type="arabicPeriod"/>
            </a:pPr>
            <a:r>
              <a:rPr lang="en-GB" sz="1400" dirty="0">
                <a:latin typeface="Comic Sans MS" panose="030F0702030302020204" pitchFamily="66" charset="0"/>
              </a:rPr>
              <a:t>Water soluble vitamins are easily destroyed during preparation and cooking.</a:t>
            </a:r>
          </a:p>
          <a:p>
            <a:pPr marL="171450" indent="-171450">
              <a:buAutoNum type="arabicPeriod"/>
            </a:pPr>
            <a:r>
              <a:rPr lang="en-GB" sz="1400" dirty="0">
                <a:latin typeface="Comic Sans MS" panose="030F0702030302020204" pitchFamily="66" charset="0"/>
              </a:rPr>
              <a:t>Water makes up two thirds of the body so it is vital to drink regularly to stay hydrated.</a:t>
            </a:r>
          </a:p>
          <a:p>
            <a:pPr marL="171450" indent="-171450">
              <a:buAutoNum type="arabicPeriod"/>
            </a:pPr>
            <a:r>
              <a:rPr lang="en-GB" sz="1400" dirty="0">
                <a:latin typeface="Comic Sans MS" panose="030F0702030302020204" pitchFamily="66" charset="0"/>
              </a:rPr>
              <a:t>Nutritional needs change throughout life, but everyone needs to consider the current healthy eating guidelines when planning meals. </a:t>
            </a:r>
          </a:p>
          <a:p>
            <a:pPr marL="171450" indent="-171450">
              <a:buAutoNum type="arabicPeriod"/>
            </a:pPr>
            <a:r>
              <a:rPr lang="en-GB" sz="1400" dirty="0">
                <a:latin typeface="Comic Sans MS" panose="030F0702030302020204" pitchFamily="66" charset="0"/>
              </a:rPr>
              <a:t>Energy balance is the balance of energy consumed through eating and drinking compared to energy burned through physical activity.</a:t>
            </a:r>
          </a:p>
        </p:txBody>
      </p:sp>
      <p:sp>
        <p:nvSpPr>
          <p:cNvPr id="11" name="TextBox 10"/>
          <p:cNvSpPr txBox="1"/>
          <p:nvPr/>
        </p:nvSpPr>
        <p:spPr>
          <a:xfrm>
            <a:off x="176646" y="7649385"/>
            <a:ext cx="6499513" cy="1815882"/>
          </a:xfrm>
          <a:prstGeom prst="rect">
            <a:avLst/>
          </a:prstGeom>
          <a:noFill/>
          <a:ln>
            <a:solidFill>
              <a:schemeClr val="tx1"/>
            </a:solidFill>
            <a:prstDash val="dash"/>
          </a:ln>
        </p:spPr>
        <p:txBody>
          <a:bodyPr wrap="square" rtlCol="0">
            <a:spAutoFit/>
          </a:bodyPr>
          <a:lstStyle/>
          <a:p>
            <a:r>
              <a:rPr lang="en-GB" sz="1400" b="1" u="sng" dirty="0">
                <a:latin typeface="Comic Sans MS" panose="030F0702030302020204" pitchFamily="66" charset="0"/>
              </a:rPr>
              <a:t>Quick Test</a:t>
            </a:r>
          </a:p>
          <a:p>
            <a:pPr marL="171450" indent="-171450">
              <a:buAutoNum type="arabicPeriod"/>
            </a:pPr>
            <a:r>
              <a:rPr lang="en-GB" sz="1400" dirty="0">
                <a:latin typeface="Comic Sans MS" panose="030F0702030302020204" pitchFamily="66" charset="0"/>
              </a:rPr>
              <a:t>What are the functions of fat in the diet?</a:t>
            </a:r>
          </a:p>
          <a:p>
            <a:pPr marL="171450" indent="-171450">
              <a:buAutoNum type="arabicPeriod"/>
            </a:pPr>
            <a:r>
              <a:rPr lang="en-GB" sz="1400" dirty="0">
                <a:latin typeface="Comic Sans MS" panose="030F0702030302020204" pitchFamily="66" charset="0"/>
              </a:rPr>
              <a:t>Give an example of protein complementation.</a:t>
            </a:r>
          </a:p>
          <a:p>
            <a:pPr marL="171450" indent="-171450">
              <a:buAutoNum type="arabicPeriod"/>
            </a:pPr>
            <a:r>
              <a:rPr lang="en-GB" sz="1400" dirty="0">
                <a:latin typeface="Comic Sans MS" panose="030F0702030302020204" pitchFamily="66" charset="0"/>
              </a:rPr>
              <a:t>What does NSP stand for?</a:t>
            </a:r>
          </a:p>
          <a:p>
            <a:pPr marL="171450" indent="-171450">
              <a:buAutoNum type="arabicPeriod"/>
            </a:pPr>
            <a:r>
              <a:rPr lang="en-GB" sz="1400" dirty="0">
                <a:latin typeface="Comic Sans MS" panose="030F0702030302020204" pitchFamily="66" charset="0"/>
              </a:rPr>
              <a:t>What are the fat soluble vitamins</a:t>
            </a:r>
          </a:p>
          <a:p>
            <a:pPr marL="171450" indent="-171450">
              <a:buAutoNum type="arabicPeriod"/>
            </a:pPr>
            <a:r>
              <a:rPr lang="en-GB" sz="1400" dirty="0">
                <a:latin typeface="Comic Sans MS" panose="030F0702030302020204" pitchFamily="66" charset="0"/>
              </a:rPr>
              <a:t>What is peak bone mass?</a:t>
            </a:r>
          </a:p>
          <a:p>
            <a:pPr marL="171450" indent="-171450">
              <a:buAutoNum type="arabicPeriod"/>
            </a:pPr>
            <a:r>
              <a:rPr lang="en-GB" sz="1400" dirty="0">
                <a:latin typeface="Comic Sans MS" panose="030F0702030302020204" pitchFamily="66" charset="0"/>
              </a:rPr>
              <a:t>Why is a good supply of folic acid needed in early pregnancy?</a:t>
            </a:r>
          </a:p>
          <a:p>
            <a:pPr marL="171450" indent="-171450">
              <a:buAutoNum type="arabicPeriod"/>
            </a:pPr>
            <a:r>
              <a:rPr lang="en-GB" sz="1400" dirty="0">
                <a:latin typeface="Comic Sans MS" panose="030F0702030302020204" pitchFamily="66" charset="0"/>
              </a:rPr>
              <a:t>What is Osteoporosis?</a:t>
            </a:r>
          </a:p>
        </p:txBody>
      </p:sp>
    </p:spTree>
    <p:extLst>
      <p:ext uri="{BB962C8B-B14F-4D97-AF65-F5344CB8AC3E}">
        <p14:creationId xmlns:p14="http://schemas.microsoft.com/office/powerpoint/2010/main" val="388977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6431972" cy="369332"/>
          </a:xfrm>
          <a:prstGeom prst="rect">
            <a:avLst/>
          </a:prstGeom>
          <a:noFill/>
        </p:spPr>
        <p:txBody>
          <a:bodyPr wrap="square" rtlCol="0">
            <a:spAutoFit/>
          </a:bodyPr>
          <a:lstStyle/>
          <a:p>
            <a:pPr algn="ctr" defTabSz="342900">
              <a:defRPr/>
            </a:pPr>
            <a:r>
              <a:rPr lang="en-GB" b="1" u="sng" dirty="0">
                <a:solidFill>
                  <a:prstClr val="black"/>
                </a:solidFill>
                <a:latin typeface="Comic Sans MS" panose="030F0702030302020204" pitchFamily="66" charset="0"/>
              </a:rPr>
              <a:t>Food Science</a:t>
            </a:r>
          </a:p>
        </p:txBody>
      </p:sp>
      <p:sp>
        <p:nvSpPr>
          <p:cNvPr id="4" name="TextBox 3"/>
          <p:cNvSpPr txBox="1"/>
          <p:nvPr/>
        </p:nvSpPr>
        <p:spPr>
          <a:xfrm>
            <a:off x="109104" y="529295"/>
            <a:ext cx="6639791" cy="2031325"/>
          </a:xfrm>
          <a:prstGeom prst="rect">
            <a:avLst/>
          </a:prstGeom>
          <a:noFill/>
        </p:spPr>
        <p:txBody>
          <a:bodyPr wrap="square" rtlCol="0">
            <a:spAutoFit/>
          </a:bodyPr>
          <a:lstStyle/>
          <a:p>
            <a:pPr defTabSz="342900">
              <a:defRPr/>
            </a:pPr>
            <a:r>
              <a:rPr lang="en-GB" sz="1400" dirty="0">
                <a:solidFill>
                  <a:prstClr val="black"/>
                </a:solidFill>
                <a:latin typeface="Comic Sans MS" panose="030F0702030302020204" pitchFamily="66" charset="0"/>
              </a:rPr>
              <a:t>You must be able to know and understand the reasons why food is cooked and how heat is transferred to food.  Know the reasons for selecting different cooking methods.  Understand protein denaturation and coagulation.  Know about the properties of protein in gluten formation.  Understand </a:t>
            </a:r>
            <a:r>
              <a:rPr lang="en-GB" sz="1400" dirty="0" err="1">
                <a:solidFill>
                  <a:prstClr val="black"/>
                </a:solidFill>
                <a:latin typeface="Comic Sans MS" panose="030F0702030302020204" pitchFamily="66" charset="0"/>
              </a:rPr>
              <a:t>enzymic</a:t>
            </a:r>
            <a:r>
              <a:rPr lang="en-GB" sz="1400" dirty="0">
                <a:solidFill>
                  <a:prstClr val="black"/>
                </a:solidFill>
                <a:latin typeface="Comic Sans MS" panose="030F0702030302020204" pitchFamily="66" charset="0"/>
              </a:rPr>
              <a:t> browning and oxidation in fruit and vegetables.  Understand the functional and chemical properties of carbohydrates, which are gelatinisation, dextrinization and </a:t>
            </a:r>
            <a:r>
              <a:rPr lang="en-GB" sz="1400" dirty="0" err="1">
                <a:solidFill>
                  <a:prstClr val="black"/>
                </a:solidFill>
                <a:latin typeface="Comic Sans MS" panose="030F0702030302020204" pitchFamily="66" charset="0"/>
              </a:rPr>
              <a:t>caramelisation</a:t>
            </a:r>
            <a:r>
              <a:rPr lang="en-GB" sz="1400" dirty="0">
                <a:solidFill>
                  <a:prstClr val="black"/>
                </a:solidFill>
                <a:latin typeface="Comic Sans MS" panose="030F0702030302020204" pitchFamily="66" charset="0"/>
              </a:rPr>
              <a:t>.  Understand the processes of raising or aerating using physical and mechanical methods.  Know and understand the working properties of chemical and biological raising agents.</a:t>
            </a:r>
          </a:p>
        </p:txBody>
      </p:sp>
      <p:sp>
        <p:nvSpPr>
          <p:cNvPr id="5" name="TextBox 4"/>
          <p:cNvSpPr txBox="1"/>
          <p:nvPr/>
        </p:nvSpPr>
        <p:spPr>
          <a:xfrm>
            <a:off x="84425" y="2689805"/>
            <a:ext cx="6639791" cy="3970318"/>
          </a:xfrm>
          <a:prstGeom prst="rect">
            <a:avLst/>
          </a:prstGeom>
          <a:noFill/>
          <a:ln>
            <a:solidFill>
              <a:schemeClr val="tx1"/>
            </a:solidFill>
          </a:ln>
        </p:spPr>
        <p:txBody>
          <a:bodyPr wrap="square" rtlCol="0">
            <a:spAutoFit/>
          </a:bodyPr>
          <a:lstStyle/>
          <a:p>
            <a:pPr defTabSz="342900">
              <a:defRPr/>
            </a:pPr>
            <a:r>
              <a:rPr lang="en-GB" sz="1200" b="1" u="sng" dirty="0">
                <a:solidFill>
                  <a:prstClr val="black"/>
                </a:solidFill>
                <a:latin typeface="Comic Sans MS" panose="030F0702030302020204" pitchFamily="66" charset="0"/>
              </a:rPr>
              <a:t>Key Points</a:t>
            </a:r>
          </a:p>
          <a:p>
            <a:pPr marL="171450" indent="-171450" defTabSz="342900">
              <a:buFontTx/>
              <a:buAutoNum type="arabicPeriod"/>
              <a:defRPr/>
            </a:pPr>
            <a:r>
              <a:rPr lang="en-GB" sz="1200" dirty="0">
                <a:solidFill>
                  <a:prstClr val="black"/>
                </a:solidFill>
                <a:latin typeface="Comic Sans MS" panose="030F0702030302020204" pitchFamily="66" charset="0"/>
              </a:rPr>
              <a:t>Cooking food makes it safe, allows it to keep for longer and makes it more palatable.</a:t>
            </a:r>
          </a:p>
          <a:p>
            <a:pPr marL="171450" indent="-171450" defTabSz="342900">
              <a:buFontTx/>
              <a:buAutoNum type="arabicPeriod"/>
              <a:defRPr/>
            </a:pPr>
            <a:r>
              <a:rPr lang="en-GB" sz="1200" dirty="0">
                <a:solidFill>
                  <a:prstClr val="black"/>
                </a:solidFill>
                <a:latin typeface="Comic Sans MS" panose="030F0702030302020204" pitchFamily="66" charset="0"/>
              </a:rPr>
              <a:t>Cooking methods can achieve specific characteristics in food.</a:t>
            </a:r>
          </a:p>
          <a:p>
            <a:pPr marL="171450" indent="-171450" defTabSz="342900">
              <a:buFontTx/>
              <a:buAutoNum type="arabicPeriod"/>
              <a:defRPr/>
            </a:pPr>
            <a:r>
              <a:rPr lang="en-GB" sz="1200" dirty="0">
                <a:solidFill>
                  <a:prstClr val="black"/>
                </a:solidFill>
                <a:latin typeface="Comic Sans MS" panose="030F0702030302020204" pitchFamily="66" charset="0"/>
              </a:rPr>
              <a:t>Heat is transferred by conduction, convection and radiation.  Cooking commonly uses a combination of heat transfer methods.</a:t>
            </a:r>
          </a:p>
          <a:p>
            <a:pPr marL="171450" indent="-171450" defTabSz="342900">
              <a:buFontTx/>
              <a:buAutoNum type="arabicPeriod"/>
              <a:defRPr/>
            </a:pPr>
            <a:r>
              <a:rPr lang="en-GB" sz="1200" dirty="0">
                <a:solidFill>
                  <a:prstClr val="black"/>
                </a:solidFill>
                <a:latin typeface="Comic Sans MS" panose="030F0702030302020204" pitchFamily="66" charset="0"/>
              </a:rPr>
              <a:t>Proteins are denatured during cooking.  Egg proteins coagulate or set when they are heated.</a:t>
            </a:r>
          </a:p>
          <a:p>
            <a:pPr marL="171450" indent="-171450" defTabSz="342900">
              <a:buFontTx/>
              <a:buAutoNum type="arabicPeriod"/>
              <a:defRPr/>
            </a:pPr>
            <a:r>
              <a:rPr lang="en-GB" sz="1200" dirty="0">
                <a:solidFill>
                  <a:prstClr val="black"/>
                </a:solidFill>
                <a:latin typeface="Comic Sans MS" panose="030F0702030302020204" pitchFamily="66" charset="0"/>
              </a:rPr>
              <a:t>Wheat flour contains the protein gluten.  Gluten forms the structure of pastries, breads and cakes.</a:t>
            </a:r>
          </a:p>
          <a:p>
            <a:pPr marL="171450" indent="-171450" defTabSz="342900">
              <a:buFontTx/>
              <a:buAutoNum type="arabicPeriod"/>
              <a:defRPr/>
            </a:pPr>
            <a:r>
              <a:rPr lang="en-GB" sz="1200" dirty="0">
                <a:solidFill>
                  <a:prstClr val="black"/>
                </a:solidFill>
                <a:latin typeface="Comic Sans MS" panose="030F0702030302020204" pitchFamily="66" charset="0"/>
              </a:rPr>
              <a:t>Enzymes can cause the browning of fruit and vegetables.  Fruit and vegetables need careful handling during preparation to prevent </a:t>
            </a:r>
            <a:r>
              <a:rPr lang="en-GB" sz="1200" dirty="0" err="1">
                <a:solidFill>
                  <a:prstClr val="black"/>
                </a:solidFill>
                <a:latin typeface="Comic Sans MS" panose="030F0702030302020204" pitchFamily="66" charset="0"/>
              </a:rPr>
              <a:t>enzymic</a:t>
            </a:r>
            <a:r>
              <a:rPr lang="en-GB" sz="1200" dirty="0">
                <a:solidFill>
                  <a:prstClr val="black"/>
                </a:solidFill>
                <a:latin typeface="Comic Sans MS" panose="030F0702030302020204" pitchFamily="66" charset="0"/>
              </a:rPr>
              <a:t> browning.</a:t>
            </a:r>
          </a:p>
          <a:p>
            <a:pPr marL="171450" indent="-171450" defTabSz="342900">
              <a:buFontTx/>
              <a:buAutoNum type="arabicPeriod"/>
              <a:defRPr/>
            </a:pPr>
            <a:r>
              <a:rPr lang="en-GB" sz="1200" dirty="0">
                <a:solidFill>
                  <a:prstClr val="black"/>
                </a:solidFill>
                <a:latin typeface="Comic Sans MS" panose="030F0702030302020204" pitchFamily="66" charset="0"/>
              </a:rPr>
              <a:t>Gelatinisation is the function of starches as thickening agents.</a:t>
            </a:r>
          </a:p>
          <a:p>
            <a:pPr marL="171450" indent="-171450" defTabSz="342900">
              <a:buFontTx/>
              <a:buAutoNum type="arabicPeriod"/>
              <a:defRPr/>
            </a:pPr>
            <a:r>
              <a:rPr lang="en-GB" sz="1200" dirty="0">
                <a:solidFill>
                  <a:prstClr val="black"/>
                </a:solidFill>
                <a:latin typeface="Comic Sans MS" panose="030F0702030302020204" pitchFamily="66" charset="0"/>
              </a:rPr>
              <a:t>Sauces can be different thicknesses when the proportion of ingredients is altered.</a:t>
            </a:r>
          </a:p>
          <a:p>
            <a:pPr marL="171450" indent="-171450" defTabSz="342900">
              <a:buFontTx/>
              <a:buAutoNum type="arabicPeriod"/>
              <a:defRPr/>
            </a:pPr>
            <a:r>
              <a:rPr lang="en-GB" sz="1200" dirty="0" err="1">
                <a:solidFill>
                  <a:prstClr val="black"/>
                </a:solidFill>
                <a:latin typeface="Comic Sans MS" panose="030F0702030302020204" pitchFamily="66" charset="0"/>
              </a:rPr>
              <a:t>Dextrinisation</a:t>
            </a:r>
            <a:r>
              <a:rPr lang="en-GB" sz="1200" dirty="0">
                <a:solidFill>
                  <a:prstClr val="black"/>
                </a:solidFill>
                <a:latin typeface="Comic Sans MS" panose="030F0702030302020204" pitchFamily="66" charset="0"/>
              </a:rPr>
              <a:t> is the term used to describe browning of starch caused by heat.</a:t>
            </a:r>
          </a:p>
          <a:p>
            <a:pPr marL="171450" indent="-171450" defTabSz="342900">
              <a:buFontTx/>
              <a:buAutoNum type="arabicPeriod"/>
              <a:defRPr/>
            </a:pPr>
            <a:r>
              <a:rPr lang="en-GB" sz="1200" dirty="0" err="1">
                <a:solidFill>
                  <a:prstClr val="black"/>
                </a:solidFill>
                <a:latin typeface="Comic Sans MS" panose="030F0702030302020204" pitchFamily="66" charset="0"/>
              </a:rPr>
              <a:t>Caramelisation</a:t>
            </a:r>
            <a:r>
              <a:rPr lang="en-GB" sz="1200" dirty="0">
                <a:solidFill>
                  <a:prstClr val="black"/>
                </a:solidFill>
                <a:latin typeface="Comic Sans MS" panose="030F0702030302020204" pitchFamily="66" charset="0"/>
              </a:rPr>
              <a:t> is the browning of sugars caused by heat.</a:t>
            </a:r>
          </a:p>
          <a:p>
            <a:pPr marL="171450" indent="-171450" defTabSz="342900">
              <a:buFontTx/>
              <a:buAutoNum type="arabicPeriod"/>
              <a:defRPr/>
            </a:pPr>
            <a:r>
              <a:rPr lang="en-GB" sz="1200" dirty="0">
                <a:solidFill>
                  <a:prstClr val="black"/>
                </a:solidFill>
                <a:latin typeface="Comic Sans MS" panose="030F0702030302020204" pitchFamily="66" charset="0"/>
              </a:rPr>
              <a:t>Fat makes pastry short and crumbly.</a:t>
            </a:r>
          </a:p>
          <a:p>
            <a:pPr marL="171450" indent="-171450" defTabSz="342900">
              <a:buFontTx/>
              <a:buAutoNum type="arabicPeriod"/>
              <a:defRPr/>
            </a:pPr>
            <a:r>
              <a:rPr lang="en-GB" sz="1200" dirty="0">
                <a:solidFill>
                  <a:prstClr val="black"/>
                </a:solidFill>
                <a:latin typeface="Comic Sans MS" panose="030F0702030302020204" pitchFamily="66" charset="0"/>
              </a:rPr>
              <a:t>Fats give colour and flavour to pastry.  The plasticity of fat allows it to be used for rubbing in, spreading and creaming.</a:t>
            </a:r>
          </a:p>
          <a:p>
            <a:pPr marL="171450" indent="-171450" defTabSz="342900">
              <a:buFontTx/>
              <a:buAutoNum type="arabicPeriod"/>
              <a:defRPr/>
            </a:pPr>
            <a:r>
              <a:rPr lang="en-GB" sz="1200" dirty="0">
                <a:solidFill>
                  <a:prstClr val="black"/>
                </a:solidFill>
                <a:latin typeface="Comic Sans MS" panose="030F0702030302020204" pitchFamily="66" charset="0"/>
              </a:rPr>
              <a:t>Fats can help aeration in baking.</a:t>
            </a:r>
          </a:p>
          <a:p>
            <a:pPr marL="171450" indent="-171450" defTabSz="342900">
              <a:buFontTx/>
              <a:buAutoNum type="arabicPeriod"/>
              <a:defRPr/>
            </a:pPr>
            <a:r>
              <a:rPr lang="en-GB" sz="1200" dirty="0">
                <a:solidFill>
                  <a:prstClr val="black"/>
                </a:solidFill>
                <a:latin typeface="Comic Sans MS" panose="030F0702030302020204" pitchFamily="66" charset="0"/>
              </a:rPr>
              <a:t>Emulsions are mixtures of liquids that do not normally mix.  </a:t>
            </a:r>
            <a:r>
              <a:rPr lang="en-GB" sz="1200" dirty="0" err="1">
                <a:solidFill>
                  <a:prstClr val="black"/>
                </a:solidFill>
                <a:latin typeface="Comic Sans MS" panose="030F0702030302020204" pitchFamily="66" charset="0"/>
              </a:rPr>
              <a:t>E.g</a:t>
            </a:r>
            <a:r>
              <a:rPr lang="en-GB" sz="1200" dirty="0">
                <a:solidFill>
                  <a:prstClr val="black"/>
                </a:solidFill>
                <a:latin typeface="Comic Sans MS" panose="030F0702030302020204" pitchFamily="66" charset="0"/>
              </a:rPr>
              <a:t> oil and water.  Egg yolks contain lecithin, a natural emulsifier.  Eggs help stabilise mayonnaise.</a:t>
            </a:r>
          </a:p>
        </p:txBody>
      </p:sp>
      <p:sp>
        <p:nvSpPr>
          <p:cNvPr id="11" name="TextBox 10"/>
          <p:cNvSpPr txBox="1"/>
          <p:nvPr/>
        </p:nvSpPr>
        <p:spPr>
          <a:xfrm>
            <a:off x="109104" y="7043738"/>
            <a:ext cx="6590435" cy="2690812"/>
          </a:xfrm>
          <a:prstGeom prst="rect">
            <a:avLst/>
          </a:prstGeom>
          <a:noFill/>
          <a:ln>
            <a:solidFill>
              <a:schemeClr val="tx1"/>
            </a:solidFill>
            <a:prstDash val="dash"/>
          </a:ln>
        </p:spPr>
        <p:txBody>
          <a:bodyPr wrap="square" rtlCol="0">
            <a:spAutoFit/>
          </a:bodyPr>
          <a:lstStyle/>
          <a:p>
            <a:pPr defTabSz="342900">
              <a:defRPr/>
            </a:pPr>
            <a:r>
              <a:rPr lang="en-GB" sz="1400" b="1" u="sng" dirty="0">
                <a:solidFill>
                  <a:prstClr val="black"/>
                </a:solidFill>
                <a:latin typeface="Comic Sans MS" panose="030F0702030302020204" pitchFamily="66" charset="0"/>
              </a:rPr>
              <a:t>Quick Test</a:t>
            </a:r>
          </a:p>
          <a:p>
            <a:pPr marL="171450" indent="-171450" defTabSz="342900">
              <a:buFontTx/>
              <a:buAutoNum type="arabicPeriod"/>
              <a:defRPr/>
            </a:pPr>
            <a:r>
              <a:rPr lang="en-GB" sz="1400" dirty="0">
                <a:solidFill>
                  <a:prstClr val="black"/>
                </a:solidFill>
                <a:latin typeface="Comic Sans MS" panose="030F0702030302020204" pitchFamily="66" charset="0"/>
              </a:rPr>
              <a:t>Name three types of heat transfer.</a:t>
            </a:r>
          </a:p>
          <a:p>
            <a:pPr marL="171450" indent="-171450" defTabSz="342900">
              <a:buFontTx/>
              <a:buAutoNum type="arabicPeriod"/>
              <a:defRPr/>
            </a:pPr>
            <a:r>
              <a:rPr lang="en-GB" sz="1400" dirty="0">
                <a:solidFill>
                  <a:prstClr val="black"/>
                </a:solidFill>
                <a:latin typeface="Comic Sans MS" panose="030F0702030302020204" pitchFamily="66" charset="0"/>
              </a:rPr>
              <a:t>Why is food cooked?</a:t>
            </a:r>
          </a:p>
          <a:p>
            <a:pPr marL="171450" indent="-171450" defTabSz="342900">
              <a:buFontTx/>
              <a:buAutoNum type="arabicPeriod"/>
              <a:defRPr/>
            </a:pPr>
            <a:r>
              <a:rPr lang="en-GB" sz="1400" dirty="0">
                <a:solidFill>
                  <a:prstClr val="black"/>
                </a:solidFill>
                <a:latin typeface="Comic Sans MS" panose="030F0702030302020204" pitchFamily="66" charset="0"/>
              </a:rPr>
              <a:t>What is the term used to explain the way heat changes the texture of egg proteins?</a:t>
            </a:r>
          </a:p>
          <a:p>
            <a:pPr marL="171450" indent="-171450" defTabSz="342900">
              <a:buFontTx/>
              <a:buAutoNum type="arabicPeriod"/>
              <a:defRPr/>
            </a:pPr>
            <a:r>
              <a:rPr lang="en-GB" sz="1400" dirty="0">
                <a:solidFill>
                  <a:prstClr val="black"/>
                </a:solidFill>
                <a:latin typeface="Comic Sans MS" panose="030F0702030302020204" pitchFamily="66" charset="0"/>
              </a:rPr>
              <a:t>What  causes the browning of cut fruit and vegetables?</a:t>
            </a:r>
          </a:p>
          <a:p>
            <a:pPr marL="171450" indent="-171450" defTabSz="342900">
              <a:buFontTx/>
              <a:buAutoNum type="arabicPeriod"/>
              <a:defRPr/>
            </a:pPr>
            <a:r>
              <a:rPr lang="en-GB" sz="1400" dirty="0">
                <a:solidFill>
                  <a:prstClr val="black"/>
                </a:solidFill>
                <a:latin typeface="Comic Sans MS" panose="030F0702030302020204" pitchFamily="66" charset="0"/>
              </a:rPr>
              <a:t>What is the main heat transfer method when boiling food?</a:t>
            </a:r>
          </a:p>
          <a:p>
            <a:pPr marL="171450" indent="-171450" defTabSz="342900">
              <a:buFontTx/>
              <a:buAutoNum type="arabicPeriod"/>
              <a:defRPr/>
            </a:pPr>
            <a:r>
              <a:rPr lang="en-GB" sz="1400" dirty="0">
                <a:solidFill>
                  <a:prstClr val="black"/>
                </a:solidFill>
                <a:latin typeface="Comic Sans MS" panose="030F0702030302020204" pitchFamily="66" charset="0"/>
              </a:rPr>
              <a:t>What sort of heat transfer commonly causes dextrinization?</a:t>
            </a:r>
          </a:p>
          <a:p>
            <a:pPr marL="171450" indent="-171450" defTabSz="342900">
              <a:buFontTx/>
              <a:buAutoNum type="arabicPeriod"/>
              <a:defRPr/>
            </a:pPr>
            <a:r>
              <a:rPr lang="en-GB" sz="1400" dirty="0">
                <a:solidFill>
                  <a:prstClr val="black"/>
                </a:solidFill>
                <a:latin typeface="Comic Sans MS" panose="030F0702030302020204" pitchFamily="66" charset="0"/>
              </a:rPr>
              <a:t>What term describes thickening a sauce using starch?</a:t>
            </a:r>
          </a:p>
          <a:p>
            <a:pPr marL="171450" indent="-171450" defTabSz="342900">
              <a:buFontTx/>
              <a:buAutoNum type="arabicPeriod"/>
              <a:defRPr/>
            </a:pPr>
            <a:r>
              <a:rPr lang="en-GB" sz="1400" dirty="0">
                <a:solidFill>
                  <a:prstClr val="black"/>
                </a:solidFill>
                <a:latin typeface="Comic Sans MS" panose="030F0702030302020204" pitchFamily="66" charset="0"/>
              </a:rPr>
              <a:t>What term describes how fat makes a short texture product?</a:t>
            </a:r>
          </a:p>
          <a:p>
            <a:pPr marL="171450" indent="-171450" defTabSz="342900">
              <a:buFontTx/>
              <a:buAutoNum type="arabicPeriod"/>
              <a:defRPr/>
            </a:pPr>
            <a:r>
              <a:rPr lang="en-GB" sz="1400" dirty="0">
                <a:solidFill>
                  <a:prstClr val="black"/>
                </a:solidFill>
                <a:latin typeface="Comic Sans MS" panose="030F0702030302020204" pitchFamily="66" charset="0"/>
              </a:rPr>
              <a:t>Which basic cake making process traps air into the cake?</a:t>
            </a:r>
          </a:p>
          <a:p>
            <a:pPr marL="171450" indent="-171450" defTabSz="342900">
              <a:buFontTx/>
              <a:buAutoNum type="arabicPeriod"/>
              <a:defRPr/>
            </a:pPr>
            <a:r>
              <a:rPr lang="en-GB" sz="1400" dirty="0">
                <a:solidFill>
                  <a:prstClr val="black"/>
                </a:solidFill>
                <a:latin typeface="Comic Sans MS" panose="030F0702030302020204" pitchFamily="66" charset="0"/>
              </a:rPr>
              <a:t>How does egg white trap air?</a:t>
            </a:r>
          </a:p>
        </p:txBody>
      </p:sp>
    </p:spTree>
    <p:extLst>
      <p:ext uri="{BB962C8B-B14F-4D97-AF65-F5344CB8AC3E}">
        <p14:creationId xmlns:p14="http://schemas.microsoft.com/office/powerpoint/2010/main" val="25923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4679" y="50200"/>
            <a:ext cx="6431972" cy="369332"/>
          </a:xfrm>
          <a:prstGeom prst="rect">
            <a:avLst/>
          </a:prstGeom>
          <a:noFill/>
        </p:spPr>
        <p:txBody>
          <a:bodyPr wrap="square" rtlCol="0">
            <a:spAutoFit/>
          </a:bodyPr>
          <a:lstStyle/>
          <a:p>
            <a:pPr defTabSz="342900">
              <a:defRPr/>
            </a:pPr>
            <a:r>
              <a:rPr lang="en-GB" b="1" u="sng" dirty="0">
                <a:solidFill>
                  <a:prstClr val="black"/>
                </a:solidFill>
                <a:latin typeface="Comic Sans MS" panose="030F0702030302020204" pitchFamily="66" charset="0"/>
              </a:rPr>
              <a:t>Food Safety</a:t>
            </a:r>
          </a:p>
        </p:txBody>
      </p:sp>
      <p:sp>
        <p:nvSpPr>
          <p:cNvPr id="4" name="TextBox 3"/>
          <p:cNvSpPr txBox="1"/>
          <p:nvPr/>
        </p:nvSpPr>
        <p:spPr>
          <a:xfrm>
            <a:off x="109103" y="450310"/>
            <a:ext cx="6639791" cy="2893100"/>
          </a:xfrm>
          <a:prstGeom prst="rect">
            <a:avLst/>
          </a:prstGeom>
          <a:noFill/>
        </p:spPr>
        <p:txBody>
          <a:bodyPr wrap="square" rtlCol="0">
            <a:spAutoFit/>
          </a:bodyPr>
          <a:lstStyle/>
          <a:p>
            <a:pPr defTabSz="342900">
              <a:defRPr/>
            </a:pPr>
            <a:r>
              <a:rPr lang="en-GB" sz="1400" dirty="0">
                <a:solidFill>
                  <a:prstClr val="black"/>
                </a:solidFill>
                <a:latin typeface="Comic Sans MS" panose="030F0702030302020204" pitchFamily="66" charset="0"/>
              </a:rPr>
              <a:t>You must be able to know the growth conditions for microorganisms and enzymes and the control of food spoilage.  Know and understand that bacteria, yeasts and moulds are microorganisms.  Explain that enzymes are biological catalysts usually made from proteins.  Demonstrate the knowledge and understanding of the use of microorganisms in food production, including moulds in the production of blue cheese, yeast as a raising agent in bread.</a:t>
            </a:r>
          </a:p>
          <a:p>
            <a:pPr defTabSz="342900">
              <a:defRPr/>
            </a:pPr>
            <a:r>
              <a:rPr lang="en-GB" sz="1400" dirty="0">
                <a:solidFill>
                  <a:prstClr val="black"/>
                </a:solidFill>
                <a:latin typeface="Comic Sans MS" panose="030F0702030302020204" pitchFamily="66" charset="0"/>
              </a:rPr>
              <a:t>Know and understand the different sources of bacterial contamination.  Know and understand the main types of bacteria that cause food poisoning.  Demonstrate knowledge and understanding of the main sources and methods of control of different food poisoning bacteria types.  Recognise the symptoms of food poisoning.  Know and understand the food safety principles when buying and storing food.  Know and understand temperature control and the danger zone temperatures.</a:t>
            </a:r>
          </a:p>
        </p:txBody>
      </p:sp>
      <p:sp>
        <p:nvSpPr>
          <p:cNvPr id="5" name="TextBox 4"/>
          <p:cNvSpPr txBox="1"/>
          <p:nvPr/>
        </p:nvSpPr>
        <p:spPr>
          <a:xfrm>
            <a:off x="175995" y="3307438"/>
            <a:ext cx="6506009" cy="4185761"/>
          </a:xfrm>
          <a:prstGeom prst="rect">
            <a:avLst/>
          </a:prstGeom>
          <a:noFill/>
          <a:ln>
            <a:solidFill>
              <a:schemeClr val="tx1"/>
            </a:solidFill>
          </a:ln>
        </p:spPr>
        <p:txBody>
          <a:bodyPr wrap="square" rtlCol="0">
            <a:spAutoFit/>
          </a:bodyPr>
          <a:lstStyle/>
          <a:p>
            <a:pPr defTabSz="342900">
              <a:defRPr/>
            </a:pPr>
            <a:r>
              <a:rPr lang="en-GB" sz="1400" b="1" u="sng" dirty="0">
                <a:solidFill>
                  <a:prstClr val="black"/>
                </a:solidFill>
                <a:latin typeface="Comic Sans MS" panose="030F0702030302020204" pitchFamily="66" charset="0"/>
              </a:rPr>
              <a:t>Key Points</a:t>
            </a:r>
          </a:p>
          <a:p>
            <a:pPr marL="171450" indent="-171450" defTabSz="342900">
              <a:buFontTx/>
              <a:buAutoNum type="arabicPeriod"/>
              <a:defRPr/>
            </a:pPr>
            <a:r>
              <a:rPr lang="en-GB" sz="1400" dirty="0">
                <a:solidFill>
                  <a:prstClr val="black"/>
                </a:solidFill>
                <a:latin typeface="Comic Sans MS" panose="030F0702030302020204" pitchFamily="66" charset="0"/>
              </a:rPr>
              <a:t>Bacteria are found everywhere and need the right temperature, warmth, time, nutrients, pH level and oxygen to grow and multiply.</a:t>
            </a:r>
          </a:p>
          <a:p>
            <a:pPr marL="171450" indent="-171450" defTabSz="342900">
              <a:buFontTx/>
              <a:buAutoNum type="arabicPeriod"/>
              <a:defRPr/>
            </a:pPr>
            <a:r>
              <a:rPr lang="en-GB" sz="1400" dirty="0">
                <a:solidFill>
                  <a:prstClr val="black"/>
                </a:solidFill>
                <a:latin typeface="Comic Sans MS" panose="030F0702030302020204" pitchFamily="66" charset="0"/>
              </a:rPr>
              <a:t>Microorganisms (bacteria) are used to make a wide range of food products.</a:t>
            </a:r>
          </a:p>
          <a:p>
            <a:pPr marL="171450" indent="-171450" defTabSz="342900">
              <a:buFontTx/>
              <a:buAutoNum type="arabicPeriod"/>
              <a:defRPr/>
            </a:pPr>
            <a:r>
              <a:rPr lang="en-GB" sz="1400" dirty="0">
                <a:solidFill>
                  <a:prstClr val="black"/>
                </a:solidFill>
                <a:latin typeface="Comic Sans MS" panose="030F0702030302020204" pitchFamily="66" charset="0"/>
              </a:rPr>
              <a:t>Bacteria are used to make cheese, yogurt and bread.</a:t>
            </a:r>
          </a:p>
          <a:p>
            <a:pPr marL="171450" indent="-171450" defTabSz="342900">
              <a:buFontTx/>
              <a:buAutoNum type="arabicPeriod"/>
              <a:defRPr/>
            </a:pPr>
            <a:r>
              <a:rPr lang="en-GB" sz="1400" dirty="0">
                <a:solidFill>
                  <a:prstClr val="black"/>
                </a:solidFill>
                <a:latin typeface="Comic Sans MS" panose="030F0702030302020204" pitchFamily="66" charset="0"/>
              </a:rPr>
              <a:t>The most important bacteria in food manufacturing are Lactobacillus species.</a:t>
            </a:r>
          </a:p>
          <a:p>
            <a:pPr marL="171450" indent="-171450" defTabSz="342900">
              <a:buFontTx/>
              <a:buAutoNum type="arabicPeriod"/>
              <a:defRPr/>
            </a:pPr>
            <a:r>
              <a:rPr lang="en-GB" sz="1400" dirty="0">
                <a:solidFill>
                  <a:prstClr val="black"/>
                </a:solidFill>
                <a:latin typeface="Comic Sans MS" panose="030F0702030302020204" pitchFamily="66" charset="0"/>
              </a:rPr>
              <a:t>Bacterial contamination is the presence of harmful bacteria in our food, which can lead to food poisoning and illness.</a:t>
            </a:r>
          </a:p>
          <a:p>
            <a:pPr marL="171450" indent="-171450" defTabSz="342900">
              <a:buFontTx/>
              <a:buAutoNum type="arabicPeriod"/>
              <a:defRPr/>
            </a:pPr>
            <a:r>
              <a:rPr lang="en-GB" sz="1400" dirty="0">
                <a:solidFill>
                  <a:prstClr val="black"/>
                </a:solidFill>
                <a:latin typeface="Comic Sans MS" panose="030F0702030302020204" pitchFamily="66" charset="0"/>
              </a:rPr>
              <a:t>As a food handler you must do everything possible to prevent this contamination.</a:t>
            </a:r>
          </a:p>
          <a:p>
            <a:pPr marL="171450" indent="-171450" defTabSz="342900">
              <a:buFontTx/>
              <a:buAutoNum type="arabicPeriod"/>
              <a:defRPr/>
            </a:pPr>
            <a:r>
              <a:rPr lang="en-GB" sz="1400" dirty="0">
                <a:solidFill>
                  <a:prstClr val="black"/>
                </a:solidFill>
                <a:latin typeface="Comic Sans MS" panose="030F0702030302020204" pitchFamily="66" charset="0"/>
              </a:rPr>
              <a:t>What are the main symptoms of food poisoning?</a:t>
            </a:r>
          </a:p>
          <a:p>
            <a:pPr marL="171450" indent="-171450" defTabSz="342900">
              <a:buFontTx/>
              <a:buAutoNum type="arabicPeriod"/>
              <a:defRPr/>
            </a:pPr>
            <a:r>
              <a:rPr lang="en-GB" sz="1400" dirty="0">
                <a:solidFill>
                  <a:prstClr val="black"/>
                </a:solidFill>
                <a:latin typeface="Comic Sans MS" panose="030F0702030302020204" pitchFamily="66" charset="0"/>
              </a:rPr>
              <a:t>Name three bacteria responsible for food poisoning?</a:t>
            </a:r>
          </a:p>
          <a:p>
            <a:pPr marL="171450" indent="-171450" defTabSz="342900">
              <a:buFontTx/>
              <a:buAutoNum type="arabicPeriod"/>
              <a:defRPr/>
            </a:pPr>
            <a:r>
              <a:rPr lang="en-GB" sz="1400" dirty="0">
                <a:solidFill>
                  <a:prstClr val="black"/>
                </a:solidFill>
                <a:latin typeface="Comic Sans MS" panose="030F0702030302020204" pitchFamily="66" charset="0"/>
              </a:rPr>
              <a:t>Which groups of people are more at risk of food poisoning?</a:t>
            </a:r>
          </a:p>
          <a:p>
            <a:pPr marL="171450" indent="-171450" defTabSz="342900">
              <a:buFontTx/>
              <a:buAutoNum type="arabicPeriod"/>
              <a:defRPr/>
            </a:pPr>
            <a:r>
              <a:rPr lang="en-GB" sz="1400" dirty="0">
                <a:solidFill>
                  <a:prstClr val="black"/>
                </a:solidFill>
                <a:latin typeface="Comic Sans MS" panose="030F0702030302020204" pitchFamily="66" charset="0"/>
              </a:rPr>
              <a:t>When handling food at any stage care must be taken to prevent contamination.</a:t>
            </a:r>
          </a:p>
          <a:p>
            <a:pPr marL="171450" indent="-171450" defTabSz="342900">
              <a:buFontTx/>
              <a:buAutoNum type="arabicPeriod"/>
              <a:defRPr/>
            </a:pPr>
            <a:r>
              <a:rPr lang="en-GB" sz="1400" dirty="0">
                <a:solidFill>
                  <a:prstClr val="black"/>
                </a:solidFill>
                <a:latin typeface="Comic Sans MS" panose="030F0702030302020204" pitchFamily="66" charset="0"/>
              </a:rPr>
              <a:t>Everything possible must be done to control the conditions that allow bacteria to multiply causing food poisoning.</a:t>
            </a:r>
          </a:p>
        </p:txBody>
      </p:sp>
      <p:sp>
        <p:nvSpPr>
          <p:cNvPr id="11" name="TextBox 10"/>
          <p:cNvSpPr txBox="1"/>
          <p:nvPr/>
        </p:nvSpPr>
        <p:spPr>
          <a:xfrm>
            <a:off x="175995" y="7580679"/>
            <a:ext cx="6506009" cy="2246769"/>
          </a:xfrm>
          <a:prstGeom prst="rect">
            <a:avLst/>
          </a:prstGeom>
          <a:noFill/>
          <a:ln>
            <a:solidFill>
              <a:schemeClr val="tx1"/>
            </a:solidFill>
            <a:prstDash val="dash"/>
          </a:ln>
        </p:spPr>
        <p:txBody>
          <a:bodyPr wrap="square" rtlCol="0">
            <a:spAutoFit/>
          </a:bodyPr>
          <a:lstStyle/>
          <a:p>
            <a:pPr defTabSz="342900">
              <a:defRPr/>
            </a:pPr>
            <a:r>
              <a:rPr lang="en-GB" sz="1400" b="1" u="sng" dirty="0">
                <a:solidFill>
                  <a:prstClr val="black"/>
                </a:solidFill>
                <a:latin typeface="Comic Sans MS" panose="030F0702030302020204" pitchFamily="66" charset="0"/>
              </a:rPr>
              <a:t>Quick Test</a:t>
            </a:r>
          </a:p>
          <a:p>
            <a:pPr marL="171450" indent="-171450" defTabSz="342900">
              <a:buFontTx/>
              <a:buAutoNum type="arabicPeriod"/>
              <a:defRPr/>
            </a:pPr>
            <a:r>
              <a:rPr lang="en-GB" sz="1400" dirty="0">
                <a:solidFill>
                  <a:prstClr val="black"/>
                </a:solidFill>
                <a:latin typeface="Comic Sans MS" panose="030F0702030302020204" pitchFamily="66" charset="0"/>
              </a:rPr>
              <a:t>What are microorganisms?</a:t>
            </a:r>
          </a:p>
          <a:p>
            <a:pPr marL="171450" indent="-171450" defTabSz="342900">
              <a:buFontTx/>
              <a:buAutoNum type="arabicPeriod"/>
              <a:defRPr/>
            </a:pPr>
            <a:r>
              <a:rPr lang="en-GB" sz="1400" dirty="0">
                <a:solidFill>
                  <a:prstClr val="black"/>
                </a:solidFill>
                <a:latin typeface="Comic Sans MS" panose="030F0702030302020204" pitchFamily="66" charset="0"/>
              </a:rPr>
              <a:t>What is the ideal temperature for bacterial growth?</a:t>
            </a:r>
          </a:p>
          <a:p>
            <a:pPr marL="171450" indent="-171450" defTabSz="342900">
              <a:buFontTx/>
              <a:buAutoNum type="arabicPeriod"/>
              <a:defRPr/>
            </a:pPr>
            <a:r>
              <a:rPr lang="en-GB" sz="1400" dirty="0">
                <a:solidFill>
                  <a:prstClr val="black"/>
                </a:solidFill>
                <a:latin typeface="Comic Sans MS" panose="030F0702030302020204" pitchFamily="66" charset="0"/>
              </a:rPr>
              <a:t>What is the most important bacteria used in food manufacturing?</a:t>
            </a:r>
          </a:p>
          <a:p>
            <a:pPr marL="171450" indent="-171450" defTabSz="342900">
              <a:buFontTx/>
              <a:buAutoNum type="arabicPeriod"/>
              <a:defRPr/>
            </a:pPr>
            <a:r>
              <a:rPr lang="en-GB" sz="1400" dirty="0">
                <a:solidFill>
                  <a:prstClr val="black"/>
                </a:solidFill>
                <a:latin typeface="Comic Sans MS" panose="030F0702030302020204" pitchFamily="66" charset="0"/>
              </a:rPr>
              <a:t>What are the two date marks you need to check when buying food?</a:t>
            </a:r>
          </a:p>
          <a:p>
            <a:pPr marL="171450" indent="-171450" defTabSz="342900">
              <a:buFontTx/>
              <a:buAutoNum type="arabicPeriod"/>
              <a:defRPr/>
            </a:pPr>
            <a:r>
              <a:rPr lang="en-GB" sz="1400" dirty="0">
                <a:solidFill>
                  <a:prstClr val="black"/>
                </a:solidFill>
                <a:latin typeface="Comic Sans MS" panose="030F0702030302020204" pitchFamily="66" charset="0"/>
              </a:rPr>
              <a:t>What is the recommended temperature for chilled food?</a:t>
            </a:r>
          </a:p>
          <a:p>
            <a:pPr marL="171450" indent="-171450" defTabSz="342900">
              <a:buFontTx/>
              <a:buAutoNum type="arabicPeriod"/>
              <a:defRPr/>
            </a:pPr>
            <a:r>
              <a:rPr lang="en-GB" sz="1400" dirty="0">
                <a:solidFill>
                  <a:prstClr val="black"/>
                </a:solidFill>
                <a:latin typeface="Comic Sans MS" panose="030F0702030302020204" pitchFamily="66" charset="0"/>
              </a:rPr>
              <a:t>What is the temperature range of the danger zone?</a:t>
            </a:r>
          </a:p>
          <a:p>
            <a:pPr marL="171450" indent="-171450" defTabSz="342900">
              <a:buFontTx/>
              <a:buAutoNum type="arabicPeriod"/>
              <a:defRPr/>
            </a:pPr>
            <a:r>
              <a:rPr lang="en-GB" sz="1400" dirty="0">
                <a:solidFill>
                  <a:prstClr val="black"/>
                </a:solidFill>
                <a:latin typeface="Comic Sans MS" panose="030F0702030302020204" pitchFamily="66" charset="0"/>
              </a:rPr>
              <a:t>Explain the term cross contamination.</a:t>
            </a:r>
          </a:p>
          <a:p>
            <a:pPr marL="171450" indent="-171450" defTabSz="342900">
              <a:buFontTx/>
              <a:buAutoNum type="arabicPeriod"/>
              <a:defRPr/>
            </a:pPr>
            <a:r>
              <a:rPr lang="en-GB" sz="1400" dirty="0">
                <a:solidFill>
                  <a:prstClr val="black"/>
                </a:solidFill>
                <a:latin typeface="Comic Sans MS" panose="030F0702030302020204" pitchFamily="66" charset="0"/>
              </a:rPr>
              <a:t>List four occasions during food preparation when you must wash your hands.</a:t>
            </a:r>
          </a:p>
        </p:txBody>
      </p:sp>
    </p:spTree>
    <p:extLst>
      <p:ext uri="{BB962C8B-B14F-4D97-AF65-F5344CB8AC3E}">
        <p14:creationId xmlns:p14="http://schemas.microsoft.com/office/powerpoint/2010/main" val="194863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01736" y="-50571"/>
            <a:ext cx="6431972" cy="369332"/>
          </a:xfrm>
          <a:prstGeom prst="rect">
            <a:avLst/>
          </a:prstGeom>
          <a:noFill/>
        </p:spPr>
        <p:txBody>
          <a:bodyPr wrap="square" rtlCol="0">
            <a:spAutoFit/>
          </a:bodyPr>
          <a:lstStyle/>
          <a:p>
            <a:pPr defTabSz="342900">
              <a:defRPr/>
            </a:pPr>
            <a:r>
              <a:rPr lang="en-GB" b="1" u="sng" dirty="0">
                <a:solidFill>
                  <a:prstClr val="black"/>
                </a:solidFill>
                <a:latin typeface="Comic Sans MS" panose="030F0702030302020204" pitchFamily="66" charset="0"/>
              </a:rPr>
              <a:t>Food Choices</a:t>
            </a:r>
          </a:p>
        </p:txBody>
      </p:sp>
      <p:sp>
        <p:nvSpPr>
          <p:cNvPr id="4" name="TextBox 3"/>
          <p:cNvSpPr txBox="1"/>
          <p:nvPr/>
        </p:nvSpPr>
        <p:spPr>
          <a:xfrm>
            <a:off x="83128" y="274797"/>
            <a:ext cx="6639791" cy="2246769"/>
          </a:xfrm>
          <a:prstGeom prst="rect">
            <a:avLst/>
          </a:prstGeom>
          <a:noFill/>
        </p:spPr>
        <p:txBody>
          <a:bodyPr wrap="square" rtlCol="0">
            <a:spAutoFit/>
          </a:bodyPr>
          <a:lstStyle/>
          <a:p>
            <a:pPr defTabSz="342900">
              <a:defRPr/>
            </a:pPr>
            <a:r>
              <a:rPr lang="en-GB" sz="1400" dirty="0">
                <a:solidFill>
                  <a:prstClr val="black"/>
                </a:solidFill>
                <a:latin typeface="Comic Sans MS" panose="030F0702030302020204" pitchFamily="66" charset="0"/>
              </a:rPr>
              <a:t>You must be able to understand that religions, customs and beliefs influence food choice.  Know about conditions that may be caused by intolerance or allergy to food.  Understand the meaning of ‘cuisine’ in terms of the food related to the traditional eating habits of certain countries.  Learn about the cuisine of two other countries as well as British traditional cuisine.  Understand how to taste food products using your senses accurately.  Know about a range of sensory testing methods.  Know which information is legally required for a food label.  Explain how this information will help the consumer.  Understand the ways in which nutritional labelling can be </a:t>
            </a:r>
            <a:r>
              <a:rPr lang="en-GB" sz="1400" dirty="0" smtClean="0">
                <a:solidFill>
                  <a:prstClr val="black"/>
                </a:solidFill>
                <a:latin typeface="Comic Sans MS" panose="030F0702030302020204" pitchFamily="66" charset="0"/>
              </a:rPr>
              <a:t>shown.  </a:t>
            </a:r>
            <a:r>
              <a:rPr lang="en-GB" sz="1400" dirty="0">
                <a:solidFill>
                  <a:prstClr val="black"/>
                </a:solidFill>
                <a:latin typeface="Comic Sans MS" panose="030F0702030302020204" pitchFamily="66" charset="0"/>
              </a:rPr>
              <a:t>Provide reasoned suggestions for food choice based on a range of factors.</a:t>
            </a:r>
          </a:p>
        </p:txBody>
      </p:sp>
      <p:sp>
        <p:nvSpPr>
          <p:cNvPr id="5" name="TextBox 4"/>
          <p:cNvSpPr txBox="1"/>
          <p:nvPr/>
        </p:nvSpPr>
        <p:spPr>
          <a:xfrm>
            <a:off x="83128" y="2458909"/>
            <a:ext cx="6629401" cy="5047536"/>
          </a:xfrm>
          <a:prstGeom prst="rect">
            <a:avLst/>
          </a:prstGeom>
          <a:noFill/>
          <a:ln>
            <a:solidFill>
              <a:schemeClr val="tx1"/>
            </a:solidFill>
          </a:ln>
        </p:spPr>
        <p:txBody>
          <a:bodyPr wrap="square" rtlCol="0">
            <a:spAutoFit/>
          </a:bodyPr>
          <a:lstStyle/>
          <a:p>
            <a:pPr defTabSz="342900">
              <a:defRPr/>
            </a:pPr>
            <a:r>
              <a:rPr lang="en-GB" sz="1400" b="1" u="sng" dirty="0">
                <a:solidFill>
                  <a:prstClr val="black"/>
                </a:solidFill>
                <a:latin typeface="Comic Sans MS" panose="030F0702030302020204" pitchFamily="66" charset="0"/>
              </a:rPr>
              <a:t>Key Points</a:t>
            </a:r>
          </a:p>
          <a:p>
            <a:pPr marL="171450" indent="-171450" defTabSz="342900">
              <a:buFontTx/>
              <a:buAutoNum type="arabicPeriod"/>
              <a:defRPr/>
            </a:pPr>
            <a:r>
              <a:rPr lang="en-GB" sz="1400" dirty="0">
                <a:solidFill>
                  <a:prstClr val="black"/>
                </a:solidFill>
                <a:latin typeface="Comic Sans MS" panose="030F0702030302020204" pitchFamily="66" charset="0"/>
              </a:rPr>
              <a:t>If you can’t tolerate certain foods you have to change your diet.</a:t>
            </a:r>
          </a:p>
          <a:p>
            <a:pPr marL="171450" indent="-171450" defTabSz="342900">
              <a:buFontTx/>
              <a:buAutoNum type="arabicPeriod"/>
              <a:defRPr/>
            </a:pPr>
            <a:r>
              <a:rPr lang="en-GB" sz="1400" dirty="0">
                <a:solidFill>
                  <a:prstClr val="black"/>
                </a:solidFill>
                <a:latin typeface="Comic Sans MS" panose="030F0702030302020204" pitchFamily="66" charset="0"/>
              </a:rPr>
              <a:t>Some religions have their own dietary laws and rules.</a:t>
            </a:r>
          </a:p>
          <a:p>
            <a:pPr marL="171450" indent="-171450" defTabSz="342900">
              <a:buFontTx/>
              <a:buAutoNum type="arabicPeriod"/>
              <a:defRPr/>
            </a:pPr>
            <a:r>
              <a:rPr lang="en-GB" sz="1400" dirty="0">
                <a:solidFill>
                  <a:prstClr val="black"/>
                </a:solidFill>
                <a:latin typeface="Comic Sans MS" panose="030F0702030302020204" pitchFamily="66" charset="0"/>
              </a:rPr>
              <a:t>Diabetes is a condition caused because the pancreas doesn’t produce any or enough insulin.</a:t>
            </a:r>
          </a:p>
          <a:p>
            <a:pPr marL="171450" indent="-171450" defTabSz="342900">
              <a:buFontTx/>
              <a:buAutoNum type="arabicPeriod"/>
              <a:defRPr/>
            </a:pPr>
            <a:r>
              <a:rPr lang="en-GB" sz="1400" dirty="0">
                <a:solidFill>
                  <a:prstClr val="black"/>
                </a:solidFill>
                <a:latin typeface="Comic Sans MS" panose="030F0702030302020204" pitchFamily="66" charset="0"/>
              </a:rPr>
              <a:t>Coeliac disease is a condition where people have an </a:t>
            </a:r>
            <a:r>
              <a:rPr lang="en-GB" sz="1400" dirty="0" smtClean="0">
                <a:solidFill>
                  <a:prstClr val="black"/>
                </a:solidFill>
                <a:latin typeface="Comic Sans MS" panose="030F0702030302020204" pitchFamily="66" charset="0"/>
              </a:rPr>
              <a:t>reaction </a:t>
            </a:r>
            <a:r>
              <a:rPr lang="en-GB" sz="1400" dirty="0">
                <a:solidFill>
                  <a:prstClr val="black"/>
                </a:solidFill>
                <a:latin typeface="Comic Sans MS" panose="030F0702030302020204" pitchFamily="66" charset="0"/>
              </a:rPr>
              <a:t>to gluten.</a:t>
            </a:r>
          </a:p>
          <a:p>
            <a:pPr marL="171450" indent="-171450" defTabSz="342900">
              <a:buFontTx/>
              <a:buAutoNum type="arabicPeriod"/>
              <a:defRPr/>
            </a:pPr>
            <a:r>
              <a:rPr lang="en-GB" sz="1400" dirty="0">
                <a:solidFill>
                  <a:prstClr val="black"/>
                </a:solidFill>
                <a:latin typeface="Comic Sans MS" panose="030F0702030302020204" pitchFamily="66" charset="0"/>
              </a:rPr>
              <a:t>Lactose intolerance is caused when the body is unable to digest lactose (a sugar found in milk and diary products).</a:t>
            </a:r>
          </a:p>
          <a:p>
            <a:pPr marL="171450" indent="-171450" defTabSz="342900">
              <a:buFontTx/>
              <a:buAutoNum type="arabicPeriod"/>
              <a:defRPr/>
            </a:pPr>
            <a:r>
              <a:rPr lang="en-GB" sz="1400" dirty="0">
                <a:solidFill>
                  <a:prstClr val="black"/>
                </a:solidFill>
                <a:latin typeface="Comic Sans MS" panose="030F0702030302020204" pitchFamily="66" charset="0"/>
              </a:rPr>
              <a:t>An allergy to nuts can cause anaphylaxis.</a:t>
            </a:r>
          </a:p>
          <a:p>
            <a:pPr marL="171450" indent="-171450" defTabSz="342900">
              <a:buFontTx/>
              <a:buAutoNum type="arabicPeriod"/>
              <a:defRPr/>
            </a:pPr>
            <a:r>
              <a:rPr lang="en-GB" sz="1400" dirty="0">
                <a:solidFill>
                  <a:prstClr val="black"/>
                </a:solidFill>
                <a:latin typeface="Comic Sans MS" panose="030F0702030302020204" pitchFamily="66" charset="0"/>
              </a:rPr>
              <a:t>The reasons why people become vegetarian include religion, dietary laws, ethical reasons, health or family.</a:t>
            </a:r>
          </a:p>
          <a:p>
            <a:pPr marL="171450" indent="-171450" defTabSz="342900">
              <a:buFontTx/>
              <a:buAutoNum type="arabicPeriod"/>
              <a:defRPr/>
            </a:pPr>
            <a:r>
              <a:rPr lang="en-GB" sz="1400" dirty="0">
                <a:solidFill>
                  <a:prstClr val="black"/>
                </a:solidFill>
                <a:latin typeface="Comic Sans MS" panose="030F0702030302020204" pitchFamily="66" charset="0"/>
              </a:rPr>
              <a:t>Cuisine relates to the </a:t>
            </a:r>
            <a:r>
              <a:rPr lang="en-GB" sz="1400" dirty="0" smtClean="0">
                <a:solidFill>
                  <a:prstClr val="black"/>
                </a:solidFill>
                <a:latin typeface="Comic Sans MS" panose="030F0702030302020204" pitchFamily="66" charset="0"/>
              </a:rPr>
              <a:t>range </a:t>
            </a:r>
            <a:r>
              <a:rPr lang="en-GB" sz="1400" dirty="0">
                <a:solidFill>
                  <a:prstClr val="black"/>
                </a:solidFill>
                <a:latin typeface="Comic Sans MS" panose="030F0702030302020204" pitchFamily="66" charset="0"/>
              </a:rPr>
              <a:t>of dishes and foods of a </a:t>
            </a:r>
            <a:r>
              <a:rPr lang="en-GB" sz="1400" dirty="0" smtClean="0">
                <a:solidFill>
                  <a:prstClr val="black"/>
                </a:solidFill>
                <a:latin typeface="Comic Sans MS" panose="030F0702030302020204" pitchFamily="66" charset="0"/>
              </a:rPr>
              <a:t>country </a:t>
            </a:r>
            <a:r>
              <a:rPr lang="en-GB" sz="1400" dirty="0">
                <a:solidFill>
                  <a:prstClr val="black"/>
                </a:solidFill>
                <a:latin typeface="Comic Sans MS" panose="030F0702030302020204" pitchFamily="66" charset="0"/>
              </a:rPr>
              <a:t>or religion.</a:t>
            </a:r>
          </a:p>
          <a:p>
            <a:pPr marL="171450" indent="-171450" defTabSz="342900">
              <a:buFontTx/>
              <a:buAutoNum type="arabicPeriod"/>
              <a:defRPr/>
            </a:pPr>
            <a:r>
              <a:rPr lang="en-GB" sz="1400" dirty="0">
                <a:solidFill>
                  <a:prstClr val="black"/>
                </a:solidFill>
                <a:latin typeface="Comic Sans MS" panose="030F0702030302020204" pitchFamily="66" charset="0"/>
              </a:rPr>
              <a:t>Cuisine is also concerned with the use of distinctive ingredients and specific cooking and serving techniques.</a:t>
            </a:r>
          </a:p>
          <a:p>
            <a:pPr marL="171450" indent="-171450" defTabSz="342900">
              <a:buFontTx/>
              <a:buAutoNum type="arabicPeriod"/>
              <a:defRPr/>
            </a:pPr>
            <a:r>
              <a:rPr lang="en-GB" sz="1400" dirty="0">
                <a:solidFill>
                  <a:prstClr val="black"/>
                </a:solidFill>
                <a:latin typeface="Comic Sans MS" panose="030F0702030302020204" pitchFamily="66" charset="0"/>
              </a:rPr>
              <a:t>Accurate sensory testing of foods helps manufacturers and cooks develop food products and improve recipes.</a:t>
            </a:r>
          </a:p>
          <a:p>
            <a:pPr marL="171450" indent="-171450" defTabSz="342900">
              <a:buFontTx/>
              <a:buAutoNum type="arabicPeriod"/>
              <a:defRPr/>
            </a:pPr>
            <a:r>
              <a:rPr lang="en-GB" sz="1400" dirty="0">
                <a:solidFill>
                  <a:prstClr val="black"/>
                </a:solidFill>
                <a:latin typeface="Comic Sans MS" panose="030F0702030302020204" pitchFamily="66" charset="0"/>
              </a:rPr>
              <a:t>The human olfactory system (smell) and taste sensors are important when tasting food.</a:t>
            </a:r>
          </a:p>
          <a:p>
            <a:pPr marL="171450" indent="-171450" defTabSz="342900">
              <a:buFontTx/>
              <a:buAutoNum type="arabicPeriod"/>
              <a:defRPr/>
            </a:pPr>
            <a:r>
              <a:rPr lang="en-GB" sz="1400" dirty="0">
                <a:solidFill>
                  <a:prstClr val="black"/>
                </a:solidFill>
                <a:latin typeface="Comic Sans MS" panose="030F0702030302020204" pitchFamily="66" charset="0"/>
              </a:rPr>
              <a:t>EU= European Union</a:t>
            </a:r>
          </a:p>
          <a:p>
            <a:pPr marL="171450" indent="-171450" defTabSz="342900">
              <a:buFontTx/>
              <a:buAutoNum type="arabicPeriod"/>
              <a:defRPr/>
            </a:pPr>
            <a:r>
              <a:rPr lang="en-GB" sz="1400" dirty="0">
                <a:solidFill>
                  <a:prstClr val="black"/>
                </a:solidFill>
                <a:latin typeface="Comic Sans MS" panose="030F0702030302020204" pitchFamily="66" charset="0"/>
              </a:rPr>
              <a:t>FSA=Food Standards Agency</a:t>
            </a:r>
          </a:p>
          <a:p>
            <a:pPr marL="171450" indent="-171450" defTabSz="342900">
              <a:buFontTx/>
              <a:buAutoNum type="arabicPeriod"/>
              <a:defRPr/>
            </a:pPr>
            <a:r>
              <a:rPr lang="en-GB" sz="1400" dirty="0">
                <a:solidFill>
                  <a:prstClr val="black"/>
                </a:solidFill>
                <a:latin typeface="Comic Sans MS" panose="030F0702030302020204" pitchFamily="66" charset="0"/>
              </a:rPr>
              <a:t>People need to make informed choices about the food they buy based on their income, lifestyle and preferences from the food available to them.</a:t>
            </a:r>
          </a:p>
          <a:p>
            <a:pPr marL="171450" indent="-171450" defTabSz="342900">
              <a:buFontTx/>
              <a:buAutoNum type="arabicPeriod"/>
              <a:defRPr/>
            </a:pPr>
            <a:r>
              <a:rPr lang="en-GB" sz="1400" dirty="0">
                <a:solidFill>
                  <a:prstClr val="black"/>
                </a:solidFill>
                <a:latin typeface="Comic Sans MS" panose="030F0702030302020204" pitchFamily="66" charset="0"/>
              </a:rPr>
              <a:t>Many factors affect the food choices that people make</a:t>
            </a:r>
            <a:r>
              <a:rPr lang="en-GB" sz="1400" dirty="0" smtClean="0">
                <a:solidFill>
                  <a:prstClr val="black"/>
                </a:solidFill>
                <a:latin typeface="Comic Sans MS" panose="030F0702030302020204" pitchFamily="66" charset="0"/>
              </a:rPr>
              <a:t>.</a:t>
            </a:r>
            <a:endParaRPr lang="en-GB" sz="1400" dirty="0">
              <a:solidFill>
                <a:prstClr val="black"/>
              </a:solidFill>
              <a:latin typeface="Comic Sans MS" panose="030F0702030302020204" pitchFamily="66" charset="0"/>
            </a:endParaRPr>
          </a:p>
        </p:txBody>
      </p:sp>
      <p:sp>
        <p:nvSpPr>
          <p:cNvPr id="11" name="TextBox 10"/>
          <p:cNvSpPr txBox="1"/>
          <p:nvPr/>
        </p:nvSpPr>
        <p:spPr>
          <a:xfrm>
            <a:off x="83127" y="7637502"/>
            <a:ext cx="6629401" cy="2246769"/>
          </a:xfrm>
          <a:prstGeom prst="rect">
            <a:avLst/>
          </a:prstGeom>
          <a:noFill/>
          <a:ln>
            <a:solidFill>
              <a:schemeClr val="tx1"/>
            </a:solidFill>
            <a:prstDash val="dash"/>
          </a:ln>
        </p:spPr>
        <p:txBody>
          <a:bodyPr wrap="square" rtlCol="0">
            <a:spAutoFit/>
          </a:bodyPr>
          <a:lstStyle/>
          <a:p>
            <a:pPr defTabSz="342900">
              <a:defRPr/>
            </a:pPr>
            <a:r>
              <a:rPr lang="en-GB" sz="1400" b="1" u="sng" dirty="0">
                <a:solidFill>
                  <a:prstClr val="black"/>
                </a:solidFill>
                <a:latin typeface="Comic Sans MS" panose="030F0702030302020204" pitchFamily="66" charset="0"/>
              </a:rPr>
              <a:t>Quick Test</a:t>
            </a:r>
          </a:p>
          <a:p>
            <a:pPr marL="171450" indent="-171450" defTabSz="342900">
              <a:buFontTx/>
              <a:buAutoNum type="arabicPeriod"/>
              <a:defRPr/>
            </a:pPr>
            <a:r>
              <a:rPr lang="en-GB" sz="1400" dirty="0">
                <a:solidFill>
                  <a:prstClr val="black"/>
                </a:solidFill>
                <a:latin typeface="Comic Sans MS" panose="030F0702030302020204" pitchFamily="66" charset="0"/>
              </a:rPr>
              <a:t>What religions traditionally do  not eat pork?</a:t>
            </a:r>
          </a:p>
          <a:p>
            <a:pPr marL="171450" indent="-171450" defTabSz="342900">
              <a:buFontTx/>
              <a:buAutoNum type="arabicPeriod"/>
              <a:defRPr/>
            </a:pPr>
            <a:r>
              <a:rPr lang="en-GB" sz="1400" dirty="0">
                <a:solidFill>
                  <a:prstClr val="black"/>
                </a:solidFill>
                <a:latin typeface="Comic Sans MS" panose="030F0702030302020204" pitchFamily="66" charset="0"/>
              </a:rPr>
              <a:t>Which foods can people with coeliac disease not </a:t>
            </a:r>
            <a:r>
              <a:rPr lang="en-GB" sz="1400" dirty="0" smtClean="0">
                <a:solidFill>
                  <a:prstClr val="black"/>
                </a:solidFill>
                <a:latin typeface="Comic Sans MS" panose="030F0702030302020204" pitchFamily="66" charset="0"/>
              </a:rPr>
              <a:t>include </a:t>
            </a:r>
            <a:r>
              <a:rPr lang="en-GB" sz="1400" dirty="0">
                <a:solidFill>
                  <a:prstClr val="black"/>
                </a:solidFill>
                <a:latin typeface="Comic Sans MS" panose="030F0702030302020204" pitchFamily="66" charset="0"/>
              </a:rPr>
              <a:t>in their diets?</a:t>
            </a:r>
          </a:p>
          <a:p>
            <a:pPr marL="171450" indent="-171450" defTabSz="342900">
              <a:buFontTx/>
              <a:buAutoNum type="arabicPeriod"/>
              <a:defRPr/>
            </a:pPr>
            <a:r>
              <a:rPr lang="en-GB" sz="1400" dirty="0">
                <a:solidFill>
                  <a:prstClr val="black"/>
                </a:solidFill>
                <a:latin typeface="Comic Sans MS" panose="030F0702030302020204" pitchFamily="66" charset="0"/>
              </a:rPr>
              <a:t>Name two traditionally British dishes.</a:t>
            </a:r>
          </a:p>
          <a:p>
            <a:pPr marL="171450" indent="-171450" defTabSz="342900">
              <a:buFontTx/>
              <a:buAutoNum type="arabicPeriod"/>
              <a:defRPr/>
            </a:pPr>
            <a:r>
              <a:rPr lang="en-GB" sz="1400" dirty="0">
                <a:solidFill>
                  <a:prstClr val="black"/>
                </a:solidFill>
                <a:latin typeface="Comic Sans MS" panose="030F0702030302020204" pitchFamily="66" charset="0"/>
              </a:rPr>
              <a:t>Why is it important to use codes when tasting foods?</a:t>
            </a:r>
          </a:p>
          <a:p>
            <a:pPr marL="171450" indent="-171450" defTabSz="342900">
              <a:buFontTx/>
              <a:buAutoNum type="arabicPeriod"/>
              <a:defRPr/>
            </a:pPr>
            <a:r>
              <a:rPr lang="en-GB" sz="1400" dirty="0">
                <a:solidFill>
                  <a:prstClr val="black"/>
                </a:solidFill>
                <a:latin typeface="Comic Sans MS" panose="030F0702030302020204" pitchFamily="66" charset="0"/>
              </a:rPr>
              <a:t>List the stages used to carry out a controlled sensory analysis</a:t>
            </a:r>
          </a:p>
          <a:p>
            <a:pPr marL="171450" indent="-171450" defTabSz="342900">
              <a:buFontTx/>
              <a:buAutoNum type="arabicPeriod"/>
              <a:defRPr/>
            </a:pPr>
            <a:r>
              <a:rPr lang="en-GB" sz="1400" dirty="0">
                <a:solidFill>
                  <a:prstClr val="black"/>
                </a:solidFill>
                <a:latin typeface="Comic Sans MS" panose="030F0702030302020204" pitchFamily="66" charset="0"/>
              </a:rPr>
              <a:t>What is triangular testing?</a:t>
            </a:r>
          </a:p>
          <a:p>
            <a:pPr marL="171450" indent="-171450" defTabSz="342900">
              <a:buFontTx/>
              <a:buAutoNum type="arabicPeriod"/>
              <a:defRPr/>
            </a:pPr>
            <a:r>
              <a:rPr lang="en-GB" sz="1400" dirty="0">
                <a:solidFill>
                  <a:prstClr val="black"/>
                </a:solidFill>
                <a:latin typeface="Comic Sans MS" panose="030F0702030302020204" pitchFamily="66" charset="0"/>
              </a:rPr>
              <a:t>What information must be included on food labels by law?</a:t>
            </a:r>
          </a:p>
          <a:p>
            <a:pPr marL="171450" indent="-171450" defTabSz="342900">
              <a:buFontTx/>
              <a:buAutoNum type="arabicPeriod"/>
              <a:defRPr/>
            </a:pPr>
            <a:r>
              <a:rPr lang="en-GB" sz="1400" dirty="0">
                <a:solidFill>
                  <a:prstClr val="black"/>
                </a:solidFill>
                <a:latin typeface="Comic Sans MS" panose="030F0702030302020204" pitchFamily="66" charset="0"/>
              </a:rPr>
              <a:t>What does PAL mean?</a:t>
            </a:r>
          </a:p>
          <a:p>
            <a:pPr marL="171450" indent="-171450" defTabSz="342900">
              <a:buFontTx/>
              <a:buAutoNum type="arabicPeriod"/>
              <a:defRPr/>
            </a:pPr>
            <a:r>
              <a:rPr lang="en-GB" sz="1400" dirty="0">
                <a:solidFill>
                  <a:prstClr val="black"/>
                </a:solidFill>
                <a:latin typeface="Comic Sans MS" panose="030F0702030302020204" pitchFamily="66" charset="0"/>
              </a:rPr>
              <a:t>Explain the different factors that affect peoples food choice</a:t>
            </a:r>
            <a:r>
              <a:rPr lang="en-GB" sz="1400" dirty="0" smtClean="0">
                <a:solidFill>
                  <a:prstClr val="black"/>
                </a:solidFill>
                <a:latin typeface="Comic Sans MS" panose="030F0702030302020204" pitchFamily="66" charset="0"/>
              </a:rPr>
              <a:t>.</a:t>
            </a:r>
            <a:endParaRPr lang="en-GB" sz="1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79952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17223" y="-96279"/>
            <a:ext cx="6431972" cy="369332"/>
          </a:xfrm>
          <a:prstGeom prst="rect">
            <a:avLst/>
          </a:prstGeom>
          <a:noFill/>
        </p:spPr>
        <p:txBody>
          <a:bodyPr wrap="square" rtlCol="0">
            <a:spAutoFit/>
          </a:bodyPr>
          <a:lstStyle/>
          <a:p>
            <a:pPr defTabSz="342900">
              <a:defRPr/>
            </a:pPr>
            <a:r>
              <a:rPr lang="en-GB" b="1" u="sng" dirty="0" smtClean="0">
                <a:solidFill>
                  <a:prstClr val="black"/>
                </a:solidFill>
                <a:latin typeface="Comic Sans MS" panose="030F0702030302020204" pitchFamily="66" charset="0"/>
              </a:rPr>
              <a:t>Food </a:t>
            </a:r>
            <a:r>
              <a:rPr lang="en-GB" b="1" u="sng" dirty="0">
                <a:solidFill>
                  <a:prstClr val="black"/>
                </a:solidFill>
                <a:latin typeface="Comic Sans MS" panose="030F0702030302020204" pitchFamily="66" charset="0"/>
              </a:rPr>
              <a:t>Provenance</a:t>
            </a:r>
          </a:p>
        </p:txBody>
      </p:sp>
      <p:sp>
        <p:nvSpPr>
          <p:cNvPr id="4" name="TextBox 3"/>
          <p:cNvSpPr txBox="1"/>
          <p:nvPr/>
        </p:nvSpPr>
        <p:spPr>
          <a:xfrm>
            <a:off x="125283" y="149483"/>
            <a:ext cx="6639791" cy="1815882"/>
          </a:xfrm>
          <a:prstGeom prst="rect">
            <a:avLst/>
          </a:prstGeom>
          <a:noFill/>
        </p:spPr>
        <p:txBody>
          <a:bodyPr wrap="square" rtlCol="0">
            <a:spAutoFit/>
          </a:bodyPr>
          <a:lstStyle/>
          <a:p>
            <a:pPr defTabSz="342900">
              <a:defRPr/>
            </a:pPr>
            <a:r>
              <a:rPr lang="en-GB" sz="1400" dirty="0">
                <a:solidFill>
                  <a:prstClr val="black"/>
                </a:solidFill>
                <a:latin typeface="Comic Sans MS" panose="030F0702030302020204" pitchFamily="66" charset="0"/>
              </a:rPr>
              <a:t>You must be able to demonstrate knowledge and understanding of the environment issues associated with food and its production.  Demonstrate knowledge and understanding of where ingredients are grown, reared and caught.  Have a clear understanding of different farming methods and their effect on the environment.  Demonstrate knowledge and understanding of the impact that food has on local and global markets.  Demonstrate a knowledge of primary and secondary processing.  Know and understand how processing affects the sensory and nutritional properties of ingredients.</a:t>
            </a:r>
          </a:p>
        </p:txBody>
      </p:sp>
      <p:sp>
        <p:nvSpPr>
          <p:cNvPr id="5" name="TextBox 4"/>
          <p:cNvSpPr txBox="1"/>
          <p:nvPr/>
        </p:nvSpPr>
        <p:spPr>
          <a:xfrm>
            <a:off x="125283" y="1873925"/>
            <a:ext cx="6639791" cy="4832092"/>
          </a:xfrm>
          <a:prstGeom prst="rect">
            <a:avLst/>
          </a:prstGeom>
          <a:noFill/>
          <a:ln>
            <a:solidFill>
              <a:schemeClr val="tx1"/>
            </a:solidFill>
          </a:ln>
        </p:spPr>
        <p:txBody>
          <a:bodyPr wrap="square" rtlCol="0">
            <a:spAutoFit/>
          </a:bodyPr>
          <a:lstStyle/>
          <a:p>
            <a:pPr defTabSz="342900">
              <a:defRPr/>
            </a:pPr>
            <a:r>
              <a:rPr lang="en-GB" sz="1400" b="1" u="sng" dirty="0">
                <a:solidFill>
                  <a:prstClr val="black"/>
                </a:solidFill>
                <a:latin typeface="Comic Sans MS" panose="030F0702030302020204" pitchFamily="66" charset="0"/>
              </a:rPr>
              <a:t>Key Points</a:t>
            </a:r>
          </a:p>
          <a:p>
            <a:pPr marL="171450" indent="-171450" defTabSz="342900">
              <a:buFontTx/>
              <a:buAutoNum type="arabicPeriod"/>
              <a:defRPr/>
            </a:pPr>
            <a:r>
              <a:rPr lang="en-GB" sz="1400" dirty="0">
                <a:solidFill>
                  <a:prstClr val="black"/>
                </a:solidFill>
                <a:latin typeface="Comic Sans MS" panose="030F0702030302020204" pitchFamily="66" charset="0"/>
              </a:rPr>
              <a:t>Food and packaging waste contributes to greenhouse gases (GHG’s)</a:t>
            </a:r>
          </a:p>
          <a:p>
            <a:pPr marL="171450" indent="-171450" defTabSz="342900">
              <a:buFontTx/>
              <a:buAutoNum type="arabicPeriod"/>
              <a:defRPr/>
            </a:pPr>
            <a:r>
              <a:rPr lang="en-GB" sz="1400" dirty="0">
                <a:solidFill>
                  <a:prstClr val="black"/>
                </a:solidFill>
                <a:latin typeface="Comic Sans MS" panose="030F0702030302020204" pitchFamily="66" charset="0"/>
              </a:rPr>
              <a:t>Seasonal and sustainable foods address many environmental issues.</a:t>
            </a:r>
          </a:p>
          <a:p>
            <a:pPr marL="171450" indent="-171450" defTabSz="342900">
              <a:buFontTx/>
              <a:buAutoNum type="arabicPeriod"/>
              <a:defRPr/>
            </a:pPr>
            <a:r>
              <a:rPr lang="en-GB" sz="1400" dirty="0">
                <a:solidFill>
                  <a:prstClr val="black"/>
                </a:solidFill>
                <a:latin typeface="Comic Sans MS" panose="030F0702030302020204" pitchFamily="66" charset="0"/>
              </a:rPr>
              <a:t>MSC – Marine Stewardship Council = Seafood can be traced back to a certified sustainable fishery.</a:t>
            </a:r>
          </a:p>
          <a:p>
            <a:pPr marL="171450" indent="-171450" defTabSz="342900">
              <a:buFontTx/>
              <a:buAutoNum type="arabicPeriod"/>
              <a:defRPr/>
            </a:pPr>
            <a:r>
              <a:rPr lang="en-GB" sz="1400" dirty="0">
                <a:solidFill>
                  <a:prstClr val="black"/>
                </a:solidFill>
                <a:latin typeface="Comic Sans MS" panose="030F0702030302020204" pitchFamily="66" charset="0"/>
              </a:rPr>
              <a:t>Food miles are the distance food travels from its point of origin to your table. Recycling and producing less waste can help reduce carbon emissions.</a:t>
            </a:r>
          </a:p>
          <a:p>
            <a:pPr marL="171450" indent="-171450" defTabSz="342900">
              <a:buFontTx/>
              <a:buAutoNum type="arabicPeriod"/>
              <a:defRPr/>
            </a:pPr>
            <a:r>
              <a:rPr lang="en-GB" sz="1400" dirty="0">
                <a:solidFill>
                  <a:prstClr val="black"/>
                </a:solidFill>
                <a:latin typeface="Comic Sans MS" panose="030F0702030302020204" pitchFamily="66" charset="0"/>
              </a:rPr>
              <a:t>Nearly a third of all food produced ends up in landfill sites where it gives off methane gas as it decomposes.</a:t>
            </a:r>
          </a:p>
          <a:p>
            <a:pPr marL="171450" indent="-171450" defTabSz="342900">
              <a:buFontTx/>
              <a:buAutoNum type="arabicPeriod"/>
              <a:defRPr/>
            </a:pPr>
            <a:r>
              <a:rPr lang="en-GB" sz="1400" dirty="0">
                <a:solidFill>
                  <a:prstClr val="black"/>
                </a:solidFill>
                <a:latin typeface="Comic Sans MS" panose="030F0702030302020204" pitchFamily="66" charset="0"/>
              </a:rPr>
              <a:t>Cheaper foods are ones that are GM/intensively farmed</a:t>
            </a:r>
          </a:p>
          <a:p>
            <a:pPr marL="171450" indent="-171450" defTabSz="342900">
              <a:buFontTx/>
              <a:buAutoNum type="arabicPeriod"/>
              <a:defRPr/>
            </a:pPr>
            <a:r>
              <a:rPr lang="en-GB" sz="1400" dirty="0">
                <a:solidFill>
                  <a:prstClr val="black"/>
                </a:solidFill>
                <a:latin typeface="Comic Sans MS" panose="030F0702030302020204" pitchFamily="66" charset="0"/>
              </a:rPr>
              <a:t>Best quality protein foods are ones where the welfare of the animals has been considered.</a:t>
            </a:r>
          </a:p>
          <a:p>
            <a:pPr marL="171450" indent="-171450" defTabSz="342900">
              <a:buFontTx/>
              <a:buAutoNum type="arabicPeriod"/>
              <a:defRPr/>
            </a:pPr>
            <a:r>
              <a:rPr lang="en-GB" sz="1400" dirty="0">
                <a:solidFill>
                  <a:prstClr val="black"/>
                </a:solidFill>
                <a:latin typeface="Comic Sans MS" panose="030F0702030302020204" pitchFamily="66" charset="0"/>
              </a:rPr>
              <a:t>Hydroponic farming is the production of food using specially developed nutrient rich liquids rather than soil.</a:t>
            </a:r>
          </a:p>
          <a:p>
            <a:pPr marL="171450" indent="-171450" defTabSz="342900">
              <a:buFontTx/>
              <a:buAutoNum type="arabicPeriod"/>
              <a:defRPr/>
            </a:pPr>
            <a:r>
              <a:rPr lang="en-GB" sz="1400" dirty="0">
                <a:solidFill>
                  <a:prstClr val="black"/>
                </a:solidFill>
                <a:latin typeface="Comic Sans MS" panose="030F0702030302020204" pitchFamily="66" charset="0"/>
              </a:rPr>
              <a:t>Free range farming allows animals to access outdoor areas as part  of their life. Increased demand for fish stocks has seen stocks diminishing in the wild due to over fishing.</a:t>
            </a:r>
          </a:p>
          <a:p>
            <a:pPr marL="171450" indent="-171450" defTabSz="342900">
              <a:buFontTx/>
              <a:buAutoNum type="arabicPeriod"/>
              <a:defRPr/>
            </a:pPr>
            <a:r>
              <a:rPr lang="en-GB" sz="1400" dirty="0">
                <a:solidFill>
                  <a:prstClr val="black"/>
                </a:solidFill>
                <a:latin typeface="Comic Sans MS" panose="030F0702030302020204" pitchFamily="66" charset="0"/>
              </a:rPr>
              <a:t>Barn reared animals live in an environment similar to intensive farming </a:t>
            </a:r>
          </a:p>
          <a:p>
            <a:pPr marL="171450" indent="-171450" defTabSz="342900">
              <a:buFontTx/>
              <a:buAutoNum type="arabicPeriod"/>
              <a:defRPr/>
            </a:pPr>
            <a:r>
              <a:rPr lang="en-GB" sz="1400" dirty="0">
                <a:solidFill>
                  <a:prstClr val="black"/>
                </a:solidFill>
                <a:latin typeface="Comic Sans MS" panose="030F0702030302020204" pitchFamily="66" charset="0"/>
              </a:rPr>
              <a:t>Under EU law, all foods need to be traceable from field to fork.</a:t>
            </a:r>
          </a:p>
          <a:p>
            <a:pPr marL="171450" indent="-171450" defTabSz="342900">
              <a:buFontTx/>
              <a:buAutoNum type="arabicPeriod"/>
              <a:defRPr/>
            </a:pPr>
            <a:r>
              <a:rPr lang="en-GB" sz="1400" dirty="0">
                <a:solidFill>
                  <a:prstClr val="black"/>
                </a:solidFill>
                <a:latin typeface="Comic Sans MS" panose="030F0702030302020204" pitchFamily="66" charset="0"/>
              </a:rPr>
              <a:t>Carbon emissions and global climate change affect food and water supplies. Sustainable food production ensures less negative impact on the environment and the farmers.</a:t>
            </a:r>
          </a:p>
        </p:txBody>
      </p:sp>
      <p:sp>
        <p:nvSpPr>
          <p:cNvPr id="11" name="TextBox 10"/>
          <p:cNvSpPr txBox="1"/>
          <p:nvPr/>
        </p:nvSpPr>
        <p:spPr>
          <a:xfrm>
            <a:off x="125282" y="6752617"/>
            <a:ext cx="6639791" cy="3108543"/>
          </a:xfrm>
          <a:prstGeom prst="rect">
            <a:avLst/>
          </a:prstGeom>
          <a:noFill/>
          <a:ln>
            <a:solidFill>
              <a:schemeClr val="tx1"/>
            </a:solidFill>
            <a:prstDash val="dash"/>
          </a:ln>
        </p:spPr>
        <p:txBody>
          <a:bodyPr wrap="square" rtlCol="0">
            <a:spAutoFit/>
          </a:bodyPr>
          <a:lstStyle/>
          <a:p>
            <a:pPr defTabSz="342900">
              <a:defRPr/>
            </a:pPr>
            <a:r>
              <a:rPr lang="en-GB" sz="1400" b="1" u="sng" dirty="0">
                <a:solidFill>
                  <a:prstClr val="black"/>
                </a:solidFill>
                <a:latin typeface="Comic Sans MS" panose="030F0702030302020204" pitchFamily="66" charset="0"/>
              </a:rPr>
              <a:t>Quick Test</a:t>
            </a:r>
          </a:p>
          <a:p>
            <a:pPr marL="171450" indent="-171450" defTabSz="342900">
              <a:buFontTx/>
              <a:buAutoNum type="arabicPeriod"/>
              <a:defRPr/>
            </a:pPr>
            <a:r>
              <a:rPr lang="en-GB" sz="1400" dirty="0">
                <a:solidFill>
                  <a:prstClr val="black"/>
                </a:solidFill>
                <a:latin typeface="Comic Sans MS" panose="030F0702030302020204" pitchFamily="66" charset="0"/>
              </a:rPr>
              <a:t>Explain what food miles are.</a:t>
            </a:r>
          </a:p>
          <a:p>
            <a:pPr marL="171450" indent="-171450" defTabSz="342900">
              <a:buFontTx/>
              <a:buAutoNum type="arabicPeriod"/>
              <a:defRPr/>
            </a:pPr>
            <a:r>
              <a:rPr lang="en-GB" sz="1400" dirty="0">
                <a:solidFill>
                  <a:prstClr val="black"/>
                </a:solidFill>
                <a:latin typeface="Comic Sans MS" panose="030F0702030302020204" pitchFamily="66" charset="0"/>
              </a:rPr>
              <a:t>Give two ways that fish stocks can be made more sustainable than intensive farming.</a:t>
            </a:r>
          </a:p>
          <a:p>
            <a:pPr marL="171450" indent="-171450" defTabSz="342900">
              <a:buFontTx/>
              <a:buAutoNum type="arabicPeriod"/>
              <a:defRPr/>
            </a:pPr>
            <a:r>
              <a:rPr lang="en-GB" sz="1400" dirty="0">
                <a:solidFill>
                  <a:prstClr val="black"/>
                </a:solidFill>
                <a:latin typeface="Comic Sans MS" panose="030F0702030302020204" pitchFamily="66" charset="0"/>
              </a:rPr>
              <a:t>What are the benefits are free range farming&gt;</a:t>
            </a:r>
          </a:p>
          <a:p>
            <a:pPr marL="171450" indent="-171450" defTabSz="342900">
              <a:buFontTx/>
              <a:buAutoNum type="arabicPeriod"/>
              <a:defRPr/>
            </a:pPr>
            <a:r>
              <a:rPr lang="en-GB" sz="1400" dirty="0">
                <a:solidFill>
                  <a:prstClr val="black"/>
                </a:solidFill>
                <a:latin typeface="Comic Sans MS" panose="030F0702030302020204" pitchFamily="66" charset="0"/>
              </a:rPr>
              <a:t>Why is it important that the origins of food can be traced?</a:t>
            </a:r>
          </a:p>
          <a:p>
            <a:pPr marL="171450" indent="-171450" defTabSz="342900">
              <a:buFontTx/>
              <a:buAutoNum type="arabicPeriod"/>
              <a:defRPr/>
            </a:pPr>
            <a:r>
              <a:rPr lang="en-GB" sz="1400" dirty="0">
                <a:solidFill>
                  <a:prstClr val="black"/>
                </a:solidFill>
                <a:latin typeface="Comic Sans MS" panose="030F0702030302020204" pitchFamily="66" charset="0"/>
              </a:rPr>
              <a:t>What does the flag on the Red Tractor logo mean?</a:t>
            </a:r>
          </a:p>
          <a:p>
            <a:pPr marL="171450" indent="-171450" defTabSz="342900">
              <a:buFontTx/>
              <a:buAutoNum type="arabicPeriod"/>
              <a:defRPr/>
            </a:pPr>
            <a:r>
              <a:rPr lang="en-GB" sz="1400" dirty="0">
                <a:solidFill>
                  <a:prstClr val="black"/>
                </a:solidFill>
                <a:latin typeface="Comic Sans MS" panose="030F0702030302020204" pitchFamily="66" charset="0"/>
              </a:rPr>
              <a:t>How does Fairtrade support farmers in developing countries?</a:t>
            </a:r>
          </a:p>
          <a:p>
            <a:pPr marL="171450" indent="-171450" defTabSz="342900">
              <a:buFontTx/>
              <a:buAutoNum type="arabicPeriod"/>
              <a:defRPr/>
            </a:pPr>
            <a:r>
              <a:rPr lang="en-GB" sz="1400" dirty="0">
                <a:solidFill>
                  <a:prstClr val="black"/>
                </a:solidFill>
                <a:latin typeface="Comic Sans MS" panose="030F0702030302020204" pitchFamily="66" charset="0"/>
              </a:rPr>
              <a:t>Which two gases contribute to global warming?</a:t>
            </a:r>
          </a:p>
          <a:p>
            <a:pPr marL="171450" indent="-171450" defTabSz="342900">
              <a:buFontTx/>
              <a:buAutoNum type="arabicPeriod"/>
              <a:defRPr/>
            </a:pPr>
            <a:r>
              <a:rPr lang="en-GB" sz="1400" dirty="0">
                <a:solidFill>
                  <a:prstClr val="black"/>
                </a:solidFill>
                <a:latin typeface="Comic Sans MS" panose="030F0702030302020204" pitchFamily="66" charset="0"/>
              </a:rPr>
              <a:t>What is the outer skin on the wheat grain called?</a:t>
            </a:r>
          </a:p>
          <a:p>
            <a:pPr marL="171450" indent="-171450" defTabSz="342900">
              <a:buFontTx/>
              <a:buAutoNum type="arabicPeriod"/>
              <a:defRPr/>
            </a:pPr>
            <a:r>
              <a:rPr lang="en-GB" sz="1400" dirty="0">
                <a:solidFill>
                  <a:prstClr val="black"/>
                </a:solidFill>
                <a:latin typeface="Comic Sans MS" panose="030F0702030302020204" pitchFamily="66" charset="0"/>
              </a:rPr>
              <a:t>What is homogenised milk?</a:t>
            </a:r>
          </a:p>
          <a:p>
            <a:pPr marL="171450" indent="-171450" defTabSz="342900">
              <a:buFontTx/>
              <a:buAutoNum type="arabicPeriod"/>
              <a:defRPr/>
            </a:pPr>
            <a:r>
              <a:rPr lang="en-GB" sz="1400" dirty="0">
                <a:solidFill>
                  <a:prstClr val="black"/>
                </a:solidFill>
                <a:latin typeface="Comic Sans MS" panose="030F0702030302020204" pitchFamily="66" charset="0"/>
              </a:rPr>
              <a:t>What type of flour is used to make pasta?</a:t>
            </a:r>
          </a:p>
          <a:p>
            <a:pPr marL="171450" indent="-171450" defTabSz="342900">
              <a:buFontTx/>
              <a:buAutoNum type="arabicPeriod"/>
              <a:defRPr/>
            </a:pPr>
            <a:r>
              <a:rPr lang="en-GB" sz="1400" dirty="0">
                <a:solidFill>
                  <a:prstClr val="black"/>
                </a:solidFill>
                <a:latin typeface="Comic Sans MS" panose="030F0702030302020204" pitchFamily="66" charset="0"/>
              </a:rPr>
              <a:t>Which vitamins may be lost during irradiation?</a:t>
            </a:r>
          </a:p>
          <a:p>
            <a:pPr marL="171450" indent="-171450" defTabSz="342900">
              <a:buFontTx/>
              <a:buAutoNum type="arabicPeriod"/>
              <a:defRPr/>
            </a:pPr>
            <a:r>
              <a:rPr lang="en-GB" sz="1400" dirty="0">
                <a:solidFill>
                  <a:prstClr val="black"/>
                </a:solidFill>
                <a:latin typeface="Comic Sans MS" panose="030F0702030302020204" pitchFamily="66" charset="0"/>
              </a:rPr>
              <a:t>How does vacuum packaging differ to MAP</a:t>
            </a:r>
            <a:r>
              <a:rPr lang="en-GB" sz="1400" dirty="0" smtClean="0">
                <a:solidFill>
                  <a:prstClr val="black"/>
                </a:solidFill>
                <a:latin typeface="Comic Sans MS" panose="030F0702030302020204" pitchFamily="66" charset="0"/>
              </a:rPr>
              <a:t>?</a:t>
            </a:r>
            <a:endParaRPr lang="en-GB" sz="14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585465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446</TotalTime>
  <Words>2954</Words>
  <Application>Microsoft Office PowerPoint</Application>
  <PresentationFormat>A4 Paper (210x297 mm)</PresentationFormat>
  <Paragraphs>318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Comic Sans MS</vt:lpstr>
      <vt:lpstr>Office Theme</vt:lpstr>
      <vt:lpstr>PowerPoint Presentation</vt:lpstr>
      <vt:lpstr> EXAM QUESTION COMMAND WORDS  Command words are the words and phrases used in exams and other assessment tasks that tell you how you should answer the question.</vt:lpstr>
      <vt:lpstr>PowerPoint Presentation</vt:lpstr>
      <vt:lpstr>Useful Websites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stevens</dc:creator>
  <cp:lastModifiedBy>Charmain Francis-Smith</cp:lastModifiedBy>
  <cp:revision>28</cp:revision>
  <cp:lastPrinted>2018-03-19T10:18:34Z</cp:lastPrinted>
  <dcterms:created xsi:type="dcterms:W3CDTF">2018-03-16T18:57:25Z</dcterms:created>
  <dcterms:modified xsi:type="dcterms:W3CDTF">2020-02-06T16:05:01Z</dcterms:modified>
</cp:coreProperties>
</file>