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339" r:id="rId2"/>
    <p:sldId id="341" r:id="rId3"/>
    <p:sldId id="342" r:id="rId4"/>
    <p:sldId id="348" r:id="rId5"/>
    <p:sldId id="349" r:id="rId6"/>
    <p:sldId id="344" r:id="rId7"/>
    <p:sldId id="347" r:id="rId8"/>
    <p:sldId id="350" r:id="rId9"/>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7B7E19AA-AC9E-40B7-82F4-9B99E0A9F98D}" type="datetimeFigureOut">
              <a:rPr lang="en-US" smtClean="0"/>
              <a:pPr/>
              <a:t>2/22/2016</a:t>
            </a:fld>
            <a:endParaRPr lang="en-GB"/>
          </a:p>
        </p:txBody>
      </p:sp>
      <p:sp>
        <p:nvSpPr>
          <p:cNvPr id="4" name="Footer Placeholder 3"/>
          <p:cNvSpPr>
            <a:spLocks noGrp="1"/>
          </p:cNvSpPr>
          <p:nvPr>
            <p:ph type="ftr" sz="quarter" idx="2"/>
          </p:nvPr>
        </p:nvSpPr>
        <p:spPr>
          <a:xfrm>
            <a:off x="0" y="9430092"/>
            <a:ext cx="2889938"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2"/>
            <a:ext cx="2889938" cy="496411"/>
          </a:xfrm>
          <a:prstGeom prst="rect">
            <a:avLst/>
          </a:prstGeom>
        </p:spPr>
        <p:txBody>
          <a:bodyPr vert="horz" lIns="91440" tIns="45720" rIns="91440" bIns="45720" rtlCol="0" anchor="b"/>
          <a:lstStyle>
            <a:lvl1pPr algn="r">
              <a:defRPr sz="1200"/>
            </a:lvl1pPr>
          </a:lstStyle>
          <a:p>
            <a:fld id="{C701C314-C900-4DB6-968E-665A167AA1D6}" type="slidenum">
              <a:rPr lang="en-GB" smtClean="0"/>
              <a:pPr/>
              <a:t>‹#›</a:t>
            </a:fld>
            <a:endParaRPr lang="en-GB"/>
          </a:p>
        </p:txBody>
      </p:sp>
    </p:spTree>
    <p:extLst>
      <p:ext uri="{BB962C8B-B14F-4D97-AF65-F5344CB8AC3E}">
        <p14:creationId xmlns:p14="http://schemas.microsoft.com/office/powerpoint/2010/main" val="360280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54EBE87A-3258-44E1-B0CB-74FC15802734}" type="datetimeFigureOut">
              <a:rPr lang="en-US" smtClean="0"/>
              <a:pPr/>
              <a:t>2/22/2016</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8"/>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2"/>
            <a:ext cx="2889938" cy="496411"/>
          </a:xfrm>
          <a:prstGeom prst="rect">
            <a:avLst/>
          </a:prstGeom>
        </p:spPr>
        <p:txBody>
          <a:bodyPr vert="horz" lIns="91440" tIns="45720" rIns="91440" bIns="45720" rtlCol="0" anchor="b"/>
          <a:lstStyle>
            <a:lvl1pPr algn="r">
              <a:defRPr sz="1200"/>
            </a:lvl1pPr>
          </a:lstStyle>
          <a:p>
            <a:fld id="{E0BFF950-CFF0-439A-999C-8A4E75D954F7}" type="slidenum">
              <a:rPr lang="en-GB" smtClean="0"/>
              <a:pPr/>
              <a:t>‹#›</a:t>
            </a:fld>
            <a:endParaRPr lang="en-GB"/>
          </a:p>
        </p:txBody>
      </p:sp>
    </p:spTree>
    <p:extLst>
      <p:ext uri="{BB962C8B-B14F-4D97-AF65-F5344CB8AC3E}">
        <p14:creationId xmlns:p14="http://schemas.microsoft.com/office/powerpoint/2010/main" val="9721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203EE3-1D01-4613-BC3C-C55815E5C29D}" type="datetimeFigureOut">
              <a:rPr lang="en-US" smtClean="0"/>
              <a:pPr/>
              <a:t>2/22/2016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203EE3-1D01-4613-BC3C-C55815E5C29D}" type="datetimeFigureOut">
              <a:rPr lang="en-US" smtClean="0"/>
              <a:pPr/>
              <a:t>2/22/2016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203EE3-1D01-4613-BC3C-C55815E5C29D}" type="datetimeFigureOut">
              <a:rPr lang="en-US" smtClean="0"/>
              <a:pPr/>
              <a:t>2/22/2016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203EE3-1D01-4613-BC3C-C55815E5C29D}" type="datetimeFigureOut">
              <a:rPr lang="en-US" smtClean="0"/>
              <a:pPr/>
              <a:t>2/22/2016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203EE3-1D01-4613-BC3C-C55815E5C29D}" type="datetimeFigureOut">
              <a:rPr lang="en-US" smtClean="0"/>
              <a:pPr/>
              <a:t>2/22/2016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203EE3-1D01-4613-BC3C-C55815E5C29D}" type="datetimeFigureOut">
              <a:rPr lang="en-US" smtClean="0"/>
              <a:pPr/>
              <a:t>2/22/2016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203EE3-1D01-4613-BC3C-C55815E5C29D}" type="datetimeFigureOut">
              <a:rPr lang="en-US" smtClean="0"/>
              <a:pPr/>
              <a:t>2/22/2016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203EE3-1D01-4613-BC3C-C55815E5C29D}" type="datetimeFigureOut">
              <a:rPr lang="en-US" smtClean="0"/>
              <a:pPr/>
              <a:t>2/22/2016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03EE3-1D01-4613-BC3C-C55815E5C29D}" type="datetimeFigureOut">
              <a:rPr lang="en-US" smtClean="0"/>
              <a:pPr/>
              <a:t>2/22/2016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03EE3-1D01-4613-BC3C-C55815E5C29D}" type="datetimeFigureOut">
              <a:rPr lang="en-US" smtClean="0"/>
              <a:pPr/>
              <a:t>2/22/2016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203EE3-1D01-4613-BC3C-C55815E5C29D}" type="datetimeFigureOut">
              <a:rPr lang="en-US" smtClean="0"/>
              <a:pPr/>
              <a:t>2/22/2016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F7E7260-17B0-469C-AE1C-C7481FBD733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03EE3-1D01-4613-BC3C-C55815E5C29D}" type="datetimeFigureOut">
              <a:rPr lang="en-US" smtClean="0"/>
              <a:pPr/>
              <a:t>2/22/2016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E7260-17B0-469C-AE1C-C7481FBD733F}"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sinead o'reilly\Local Settings\Temporary Internet Files\Content.IE5\K9BCIRY7\MC910227498[1].png"/>
          <p:cNvPicPr>
            <a:picLocks noChangeAspect="1" noChangeArrowheads="1"/>
          </p:cNvPicPr>
          <p:nvPr/>
        </p:nvPicPr>
        <p:blipFill>
          <a:blip r:embed="rId2"/>
          <a:srcRect/>
          <a:stretch>
            <a:fillRect/>
          </a:stretch>
        </p:blipFill>
        <p:spPr bwMode="auto">
          <a:xfrm>
            <a:off x="0" y="0"/>
            <a:ext cx="2214546" cy="6858000"/>
          </a:xfrm>
          <a:prstGeom prst="rect">
            <a:avLst/>
          </a:prstGeom>
          <a:noFill/>
        </p:spPr>
      </p:pic>
      <p:sp>
        <p:nvSpPr>
          <p:cNvPr id="3" name="TextBox 2"/>
          <p:cNvSpPr txBox="1"/>
          <p:nvPr/>
        </p:nvSpPr>
        <p:spPr>
          <a:xfrm>
            <a:off x="2571736" y="428604"/>
            <a:ext cx="6143668" cy="769441"/>
          </a:xfrm>
          <a:prstGeom prst="rect">
            <a:avLst/>
          </a:prstGeom>
          <a:noFill/>
          <a:ln w="38100">
            <a:solidFill>
              <a:srgbClr val="C00000"/>
            </a:solidFill>
            <a:prstDash val="dash"/>
          </a:ln>
        </p:spPr>
        <p:txBody>
          <a:bodyPr wrap="square" rtlCol="0">
            <a:spAutoFit/>
          </a:bodyPr>
          <a:lstStyle/>
          <a:p>
            <a:pPr algn="ctr"/>
            <a:r>
              <a:rPr lang="en-GB" sz="4400" b="1" dirty="0" smtClean="0">
                <a:solidFill>
                  <a:schemeClr val="bg1"/>
                </a:solidFill>
              </a:rPr>
              <a:t>The Title</a:t>
            </a:r>
            <a:endParaRPr lang="en-GB" sz="4400" b="1" dirty="0">
              <a:solidFill>
                <a:schemeClr val="bg1"/>
              </a:solidFill>
            </a:endParaRPr>
          </a:p>
        </p:txBody>
      </p:sp>
      <p:sp>
        <p:nvSpPr>
          <p:cNvPr id="4" name="TextBox 3"/>
          <p:cNvSpPr txBox="1"/>
          <p:nvPr/>
        </p:nvSpPr>
        <p:spPr>
          <a:xfrm>
            <a:off x="2714612" y="1643050"/>
            <a:ext cx="6000792" cy="4544081"/>
          </a:xfrm>
          <a:prstGeom prst="rect">
            <a:avLst/>
          </a:prstGeom>
          <a:noFill/>
          <a:ln w="38100">
            <a:solidFill>
              <a:schemeClr val="bg1">
                <a:lumMod val="50000"/>
              </a:schemeClr>
            </a:solidFill>
          </a:ln>
        </p:spPr>
        <p:txBody>
          <a:bodyPr wrap="square" rtlCol="0">
            <a:spAutoFit/>
          </a:bodyPr>
          <a:lstStyle/>
          <a:p>
            <a:pPr>
              <a:buFont typeface="Arial" pitchFamily="34" charset="0"/>
              <a:buChar char="•"/>
            </a:pPr>
            <a:r>
              <a:rPr lang="en-GB" sz="2800" dirty="0" smtClean="0">
                <a:solidFill>
                  <a:schemeClr val="bg1"/>
                </a:solidFill>
              </a:rPr>
              <a:t>How many different ways can the title be interpreted?</a:t>
            </a:r>
          </a:p>
          <a:p>
            <a:pPr>
              <a:buFont typeface="Arial" pitchFamily="34" charset="0"/>
              <a:buChar char="•"/>
            </a:pPr>
            <a:r>
              <a:rPr lang="en-GB" sz="2800" dirty="0" smtClean="0">
                <a:solidFill>
                  <a:schemeClr val="bg1"/>
                </a:solidFill>
              </a:rPr>
              <a:t>What does it mean and what clues can it give you about the content or tone of the poem?</a:t>
            </a:r>
          </a:p>
          <a:p>
            <a:pPr>
              <a:buFont typeface="Arial" pitchFamily="34" charset="0"/>
              <a:buChar char="•"/>
            </a:pPr>
            <a:r>
              <a:rPr lang="en-GB" sz="2800" dirty="0" smtClean="0">
                <a:solidFill>
                  <a:schemeClr val="bg1"/>
                </a:solidFill>
              </a:rPr>
              <a:t>Read the poem quickly to see if any words or phrases support your understanding of the title.</a:t>
            </a:r>
          </a:p>
          <a:p>
            <a:pPr>
              <a:buFont typeface="Arial" pitchFamily="34" charset="0"/>
              <a:buChar char="•"/>
            </a:pPr>
            <a:r>
              <a:rPr lang="en-GB" sz="2800" dirty="0" smtClean="0">
                <a:solidFill>
                  <a:schemeClr val="bg1"/>
                </a:solidFill>
              </a:rPr>
              <a:t>How does the beginning and ending of the poem connect to the title?</a:t>
            </a:r>
            <a:endParaRPr lang="en-GB" sz="2800" dirty="0">
              <a:solidFill>
                <a:schemeClr val="bg1"/>
              </a:solidFill>
            </a:endParaRPr>
          </a:p>
        </p:txBody>
      </p:sp>
      <p:pic>
        <p:nvPicPr>
          <p:cNvPr id="5"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0"/>
            <a:ext cx="928662" cy="642918"/>
          </a:xfrm>
          <a:prstGeom prst="rect">
            <a:avLst/>
          </a:prstGeom>
          <a:noFill/>
        </p:spPr>
      </p:pic>
      <p:pic>
        <p:nvPicPr>
          <p:cNvPr id="6"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6215082"/>
            <a:ext cx="928662" cy="64291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36" y="428604"/>
            <a:ext cx="6143668" cy="769441"/>
          </a:xfrm>
          <a:prstGeom prst="rect">
            <a:avLst/>
          </a:prstGeom>
          <a:noFill/>
          <a:ln w="38100">
            <a:solidFill>
              <a:schemeClr val="bg1">
                <a:lumMod val="85000"/>
              </a:schemeClr>
            </a:solidFill>
            <a:prstDash val="dash"/>
          </a:ln>
        </p:spPr>
        <p:txBody>
          <a:bodyPr wrap="square" rtlCol="0">
            <a:spAutoFit/>
          </a:bodyPr>
          <a:lstStyle/>
          <a:p>
            <a:pPr algn="ctr"/>
            <a:r>
              <a:rPr lang="en-GB" sz="4400" b="1" dirty="0" smtClean="0">
                <a:solidFill>
                  <a:srgbClr val="C00000"/>
                </a:solidFill>
              </a:rPr>
              <a:t>The Subject / Theme</a:t>
            </a:r>
            <a:endParaRPr lang="en-GB" sz="4400" b="1" dirty="0">
              <a:solidFill>
                <a:srgbClr val="C00000"/>
              </a:solidFill>
            </a:endParaRPr>
          </a:p>
        </p:txBody>
      </p:sp>
      <p:sp>
        <p:nvSpPr>
          <p:cNvPr id="4" name="TextBox 3"/>
          <p:cNvSpPr txBox="1"/>
          <p:nvPr/>
        </p:nvSpPr>
        <p:spPr>
          <a:xfrm>
            <a:off x="2714612" y="1643050"/>
            <a:ext cx="6000792" cy="3970318"/>
          </a:xfrm>
          <a:prstGeom prst="rect">
            <a:avLst/>
          </a:prstGeom>
          <a:solidFill>
            <a:schemeClr val="bg1">
              <a:lumMod val="85000"/>
            </a:schemeClr>
          </a:solidFill>
          <a:ln w="38100">
            <a:solidFill>
              <a:schemeClr val="bg1">
                <a:lumMod val="50000"/>
              </a:schemeClr>
            </a:solidFill>
          </a:ln>
        </p:spPr>
        <p:txBody>
          <a:bodyPr wrap="square" rtlCol="0">
            <a:spAutoFit/>
          </a:bodyPr>
          <a:lstStyle/>
          <a:p>
            <a:pPr>
              <a:buFont typeface="Arial" pitchFamily="34" charset="0"/>
              <a:buChar char="•"/>
            </a:pPr>
            <a:r>
              <a:rPr lang="en-GB" sz="3600" dirty="0" smtClean="0"/>
              <a:t>What is the subject or topic of the poem?</a:t>
            </a:r>
          </a:p>
          <a:p>
            <a:pPr>
              <a:buFont typeface="Arial" pitchFamily="34" charset="0"/>
              <a:buChar char="•"/>
            </a:pPr>
            <a:r>
              <a:rPr lang="en-GB" sz="3600" dirty="0" smtClean="0"/>
              <a:t>What is the writer discussing?</a:t>
            </a:r>
          </a:p>
          <a:p>
            <a:pPr>
              <a:buFont typeface="Arial" pitchFamily="34" charset="0"/>
              <a:buChar char="•"/>
            </a:pPr>
            <a:r>
              <a:rPr lang="en-GB" sz="3600" dirty="0" smtClean="0"/>
              <a:t>Is the topic something the poet seems to have a lot of experience in? How do you know this?</a:t>
            </a:r>
            <a:endParaRPr lang="en-GB" sz="3600" dirty="0"/>
          </a:p>
        </p:txBody>
      </p:sp>
      <p:pic>
        <p:nvPicPr>
          <p:cNvPr id="3074" name="Picture 2" descr="C:\Documents and Settings\sinead o'reilly\Local Settings\Temporary Internet Files\Content.IE5\K9BCIRY7\MC910227497[1].png"/>
          <p:cNvPicPr>
            <a:picLocks noChangeAspect="1" noChangeArrowheads="1"/>
          </p:cNvPicPr>
          <p:nvPr/>
        </p:nvPicPr>
        <p:blipFill>
          <a:blip r:embed="rId2"/>
          <a:srcRect/>
          <a:stretch>
            <a:fillRect/>
          </a:stretch>
        </p:blipFill>
        <p:spPr bwMode="auto">
          <a:xfrm>
            <a:off x="1" y="0"/>
            <a:ext cx="2357421" cy="6858000"/>
          </a:xfrm>
          <a:prstGeom prst="rect">
            <a:avLst/>
          </a:prstGeom>
          <a:noFill/>
        </p:spPr>
      </p:pic>
      <p:pic>
        <p:nvPicPr>
          <p:cNvPr id="6"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0"/>
            <a:ext cx="928662" cy="642918"/>
          </a:xfrm>
          <a:prstGeom prst="rect">
            <a:avLst/>
          </a:prstGeom>
          <a:noFill/>
        </p:spPr>
      </p:pic>
      <p:pic>
        <p:nvPicPr>
          <p:cNvPr id="7"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6215082"/>
            <a:ext cx="928662" cy="64291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36" y="214290"/>
            <a:ext cx="6357982" cy="769441"/>
          </a:xfrm>
          <a:prstGeom prst="rect">
            <a:avLst/>
          </a:prstGeom>
          <a:noFill/>
          <a:ln w="38100">
            <a:solidFill>
              <a:schemeClr val="bg1"/>
            </a:solidFill>
            <a:prstDash val="dash"/>
          </a:ln>
        </p:spPr>
        <p:txBody>
          <a:bodyPr wrap="square" rtlCol="0">
            <a:spAutoFit/>
          </a:bodyPr>
          <a:lstStyle/>
          <a:p>
            <a:pPr algn="ctr"/>
            <a:r>
              <a:rPr lang="en-GB" sz="4400" b="1" dirty="0" smtClean="0">
                <a:solidFill>
                  <a:schemeClr val="bg1">
                    <a:lumMod val="75000"/>
                  </a:schemeClr>
                </a:solidFill>
              </a:rPr>
              <a:t>The Tone / Voice</a:t>
            </a:r>
          </a:p>
        </p:txBody>
      </p:sp>
      <p:sp>
        <p:nvSpPr>
          <p:cNvPr id="4" name="TextBox 3"/>
          <p:cNvSpPr txBox="1"/>
          <p:nvPr/>
        </p:nvSpPr>
        <p:spPr>
          <a:xfrm>
            <a:off x="2571736" y="1142984"/>
            <a:ext cx="6357982" cy="5401479"/>
          </a:xfrm>
          <a:prstGeom prst="rect">
            <a:avLst/>
          </a:prstGeom>
          <a:solidFill>
            <a:schemeClr val="bg2">
              <a:lumMod val="10000"/>
            </a:schemeClr>
          </a:solidFill>
          <a:ln w="38100">
            <a:solidFill>
              <a:schemeClr val="bg1">
                <a:lumMod val="50000"/>
              </a:schemeClr>
            </a:solidFill>
          </a:ln>
        </p:spPr>
        <p:txBody>
          <a:bodyPr wrap="square" rtlCol="0">
            <a:spAutoFit/>
          </a:bodyPr>
          <a:lstStyle/>
          <a:p>
            <a:pPr>
              <a:buFont typeface="Arial" pitchFamily="34" charset="0"/>
              <a:buChar char="•"/>
            </a:pPr>
            <a:r>
              <a:rPr lang="en-GB" sz="2300" dirty="0" smtClean="0">
                <a:solidFill>
                  <a:schemeClr val="bg1"/>
                </a:solidFill>
              </a:rPr>
              <a:t>Who is the speaker in the poem? Is there a clear persona / voice?</a:t>
            </a:r>
          </a:p>
          <a:p>
            <a:pPr>
              <a:buFont typeface="Arial" pitchFamily="34" charset="0"/>
              <a:buChar char="•"/>
            </a:pPr>
            <a:r>
              <a:rPr lang="en-GB" sz="2300" dirty="0" smtClean="0">
                <a:solidFill>
                  <a:schemeClr val="bg1"/>
                </a:solidFill>
              </a:rPr>
              <a:t>How does the speaker feel in the poem? Are they talking to someone or to themselves?</a:t>
            </a:r>
          </a:p>
          <a:p>
            <a:pPr>
              <a:buFont typeface="Arial" pitchFamily="34" charset="0"/>
              <a:buChar char="•"/>
            </a:pPr>
            <a:r>
              <a:rPr lang="en-GB" sz="2300" dirty="0" smtClean="0">
                <a:solidFill>
                  <a:schemeClr val="bg1"/>
                </a:solidFill>
              </a:rPr>
              <a:t>How would you describe the tone – look at the language choices to help you. </a:t>
            </a:r>
            <a:r>
              <a:rPr lang="en-GB" sz="2300" i="1" dirty="0" smtClean="0">
                <a:solidFill>
                  <a:schemeClr val="bg1"/>
                </a:solidFill>
              </a:rPr>
              <a:t>E.g. Are they friendly, aggressive, sentimental, melancholy, romantic?</a:t>
            </a:r>
          </a:p>
          <a:p>
            <a:pPr>
              <a:buFont typeface="Arial" pitchFamily="34" charset="0"/>
              <a:buChar char="•"/>
            </a:pPr>
            <a:r>
              <a:rPr lang="en-GB" sz="2300" dirty="0" smtClean="0">
                <a:solidFill>
                  <a:schemeClr val="bg1"/>
                </a:solidFill>
              </a:rPr>
              <a:t>Is the poem light-hearted or serious? Look carefully at the language and the rhyme scheme to help you decide.</a:t>
            </a:r>
          </a:p>
          <a:p>
            <a:pPr>
              <a:buFont typeface="Arial" pitchFamily="34" charset="0"/>
              <a:buChar char="•"/>
            </a:pPr>
            <a:r>
              <a:rPr lang="en-GB" sz="2300" dirty="0" smtClean="0">
                <a:solidFill>
                  <a:schemeClr val="bg1"/>
                </a:solidFill>
              </a:rPr>
              <a:t>What tense is the poem written in? Why is this significant?</a:t>
            </a:r>
          </a:p>
          <a:p>
            <a:pPr>
              <a:buFont typeface="Arial" pitchFamily="34" charset="0"/>
              <a:buChar char="•"/>
            </a:pPr>
            <a:r>
              <a:rPr lang="en-GB" sz="2300" dirty="0" smtClean="0">
                <a:solidFill>
                  <a:schemeClr val="bg1"/>
                </a:solidFill>
              </a:rPr>
              <a:t>Has the poet included any “speech marks” or someone else’s voice in the poem along with theirs? Why is this significant?</a:t>
            </a:r>
          </a:p>
        </p:txBody>
      </p:sp>
      <p:pic>
        <p:nvPicPr>
          <p:cNvPr id="4098" name="Picture 2" descr="C:\Documents and Settings\sinead o'reilly\Local Settings\Temporary Internet Files\Content.IE5\Z6ATMIJZ\MC910227496[1].png"/>
          <p:cNvPicPr>
            <a:picLocks noChangeAspect="1" noChangeArrowheads="1"/>
          </p:cNvPicPr>
          <p:nvPr/>
        </p:nvPicPr>
        <p:blipFill>
          <a:blip r:embed="rId2"/>
          <a:srcRect/>
          <a:stretch>
            <a:fillRect/>
          </a:stretch>
        </p:blipFill>
        <p:spPr bwMode="auto">
          <a:xfrm>
            <a:off x="1" y="0"/>
            <a:ext cx="2357421" cy="6858000"/>
          </a:xfrm>
          <a:prstGeom prst="rect">
            <a:avLst/>
          </a:prstGeom>
          <a:noFill/>
        </p:spPr>
      </p:pic>
      <p:pic>
        <p:nvPicPr>
          <p:cNvPr id="6"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0"/>
            <a:ext cx="928662" cy="642918"/>
          </a:xfrm>
          <a:prstGeom prst="rect">
            <a:avLst/>
          </a:prstGeom>
          <a:noFill/>
        </p:spPr>
      </p:pic>
      <p:pic>
        <p:nvPicPr>
          <p:cNvPr id="7"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6215082"/>
            <a:ext cx="928662" cy="64291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36" y="428604"/>
            <a:ext cx="6143668" cy="769441"/>
          </a:xfrm>
          <a:prstGeom prst="rect">
            <a:avLst/>
          </a:prstGeom>
          <a:noFill/>
          <a:ln w="38100">
            <a:solidFill>
              <a:schemeClr val="bg1"/>
            </a:solidFill>
            <a:prstDash val="dash"/>
          </a:ln>
        </p:spPr>
        <p:txBody>
          <a:bodyPr wrap="square" rtlCol="0">
            <a:spAutoFit/>
          </a:bodyPr>
          <a:lstStyle/>
          <a:p>
            <a:pPr algn="ctr"/>
            <a:r>
              <a:rPr lang="en-GB" sz="4400" b="1" dirty="0" smtClean="0">
                <a:solidFill>
                  <a:schemeClr val="bg1">
                    <a:lumMod val="75000"/>
                  </a:schemeClr>
                </a:solidFill>
              </a:rPr>
              <a:t>Vocabulary</a:t>
            </a:r>
          </a:p>
        </p:txBody>
      </p:sp>
      <p:sp>
        <p:nvSpPr>
          <p:cNvPr id="4" name="TextBox 3"/>
          <p:cNvSpPr txBox="1"/>
          <p:nvPr/>
        </p:nvSpPr>
        <p:spPr>
          <a:xfrm>
            <a:off x="2571736" y="1428736"/>
            <a:ext cx="6143668" cy="5078313"/>
          </a:xfrm>
          <a:prstGeom prst="rect">
            <a:avLst/>
          </a:prstGeom>
          <a:solidFill>
            <a:schemeClr val="tx1"/>
          </a:solidFill>
          <a:ln w="38100">
            <a:solidFill>
              <a:srgbClr val="C00000"/>
            </a:solidFill>
          </a:ln>
        </p:spPr>
        <p:txBody>
          <a:bodyPr wrap="square" rtlCol="0">
            <a:spAutoFit/>
          </a:bodyPr>
          <a:lstStyle/>
          <a:p>
            <a:pPr>
              <a:buFont typeface="Arial" pitchFamily="34" charset="0"/>
              <a:buChar char="•"/>
            </a:pPr>
            <a:r>
              <a:rPr lang="en-GB" sz="2700" dirty="0" smtClean="0">
                <a:solidFill>
                  <a:schemeClr val="bg1"/>
                </a:solidFill>
              </a:rPr>
              <a:t>What words or phrases stand out to you? Why?</a:t>
            </a:r>
          </a:p>
          <a:p>
            <a:pPr>
              <a:buFont typeface="Arial" pitchFamily="34" charset="0"/>
              <a:buChar char="•"/>
            </a:pPr>
            <a:r>
              <a:rPr lang="en-GB" sz="2700" dirty="0" smtClean="0">
                <a:solidFill>
                  <a:schemeClr val="bg1"/>
                </a:solidFill>
              </a:rPr>
              <a:t>Are any words or phrases repeated? Why do you think this is significant?</a:t>
            </a:r>
          </a:p>
          <a:p>
            <a:pPr>
              <a:buFont typeface="Arial" pitchFamily="34" charset="0"/>
              <a:buChar char="•"/>
            </a:pPr>
            <a:r>
              <a:rPr lang="en-GB" sz="2700" dirty="0" smtClean="0">
                <a:solidFill>
                  <a:schemeClr val="bg1"/>
                </a:solidFill>
              </a:rPr>
              <a:t>Do any words or phrases link / or look similar? What effect does this have?</a:t>
            </a:r>
          </a:p>
          <a:p>
            <a:pPr>
              <a:buFont typeface="Arial" pitchFamily="34" charset="0"/>
              <a:buChar char="•"/>
            </a:pPr>
            <a:r>
              <a:rPr lang="en-GB" sz="2700" dirty="0" smtClean="0">
                <a:solidFill>
                  <a:schemeClr val="bg1"/>
                </a:solidFill>
              </a:rPr>
              <a:t>Does the poet use formal or informal language? Has standard English been used throughout or has the poet included colloquialisms? Why do you think the poet has done this? Does it suit the topic / tone?</a:t>
            </a:r>
          </a:p>
        </p:txBody>
      </p:sp>
      <p:pic>
        <p:nvPicPr>
          <p:cNvPr id="5" name="Picture 2" descr="C:\Documents and Settings\sinead o'reilly\Local Settings\Temporary Internet Files\Content.IE5\MW22OF70\MC910227495[1].png"/>
          <p:cNvPicPr>
            <a:picLocks noChangeAspect="1" noChangeArrowheads="1"/>
          </p:cNvPicPr>
          <p:nvPr/>
        </p:nvPicPr>
        <p:blipFill>
          <a:blip r:embed="rId2"/>
          <a:srcRect/>
          <a:stretch>
            <a:fillRect/>
          </a:stretch>
        </p:blipFill>
        <p:spPr bwMode="auto">
          <a:xfrm>
            <a:off x="1" y="0"/>
            <a:ext cx="2357421" cy="6858000"/>
          </a:xfrm>
          <a:prstGeom prst="rect">
            <a:avLst/>
          </a:prstGeom>
          <a:noFill/>
        </p:spPr>
      </p:pic>
      <p:pic>
        <p:nvPicPr>
          <p:cNvPr id="6"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0"/>
            <a:ext cx="928662" cy="642918"/>
          </a:xfrm>
          <a:prstGeom prst="rect">
            <a:avLst/>
          </a:prstGeom>
          <a:noFill/>
        </p:spPr>
      </p:pic>
      <p:pic>
        <p:nvPicPr>
          <p:cNvPr id="7"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6215082"/>
            <a:ext cx="928662" cy="64291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36" y="428604"/>
            <a:ext cx="6143668" cy="677108"/>
          </a:xfrm>
          <a:prstGeom prst="rect">
            <a:avLst/>
          </a:prstGeom>
          <a:noFill/>
          <a:ln w="38100">
            <a:solidFill>
              <a:srgbClr val="C00000"/>
            </a:solidFill>
            <a:prstDash val="dash"/>
          </a:ln>
        </p:spPr>
        <p:txBody>
          <a:bodyPr wrap="square" rtlCol="0">
            <a:spAutoFit/>
          </a:bodyPr>
          <a:lstStyle/>
          <a:p>
            <a:pPr algn="ctr"/>
            <a:r>
              <a:rPr lang="en-GB" sz="3800" b="1" dirty="0" smtClean="0">
                <a:solidFill>
                  <a:schemeClr val="bg1"/>
                </a:solidFill>
              </a:rPr>
              <a:t>Imagery / Poetry Techniques</a:t>
            </a:r>
            <a:endParaRPr lang="en-GB" sz="3800" b="1" dirty="0">
              <a:solidFill>
                <a:schemeClr val="bg1"/>
              </a:solidFill>
            </a:endParaRPr>
          </a:p>
        </p:txBody>
      </p:sp>
      <p:sp>
        <p:nvSpPr>
          <p:cNvPr id="4" name="TextBox 3"/>
          <p:cNvSpPr txBox="1"/>
          <p:nvPr/>
        </p:nvSpPr>
        <p:spPr>
          <a:xfrm>
            <a:off x="2571736" y="1428736"/>
            <a:ext cx="6143668" cy="5262979"/>
          </a:xfrm>
          <a:prstGeom prst="rect">
            <a:avLst/>
          </a:prstGeom>
          <a:noFill/>
          <a:ln w="38100">
            <a:solidFill>
              <a:schemeClr val="bg1">
                <a:lumMod val="50000"/>
              </a:schemeClr>
            </a:solidFill>
          </a:ln>
        </p:spPr>
        <p:txBody>
          <a:bodyPr wrap="square" rtlCol="0">
            <a:spAutoFit/>
          </a:bodyPr>
          <a:lstStyle/>
          <a:p>
            <a:pPr>
              <a:buFont typeface="Arial" pitchFamily="34" charset="0"/>
              <a:buChar char="•"/>
            </a:pPr>
            <a:r>
              <a:rPr lang="en-GB" sz="2800" dirty="0" smtClean="0">
                <a:solidFill>
                  <a:schemeClr val="bg1"/>
                </a:solidFill>
              </a:rPr>
              <a:t>What visual images have been created in the poem and how has the poet achieved this?</a:t>
            </a:r>
          </a:p>
          <a:p>
            <a:pPr>
              <a:buFont typeface="Arial" pitchFamily="34" charset="0"/>
              <a:buChar char="•"/>
            </a:pPr>
            <a:r>
              <a:rPr lang="en-GB" sz="2800" dirty="0" smtClean="0">
                <a:solidFill>
                  <a:schemeClr val="bg1"/>
                </a:solidFill>
              </a:rPr>
              <a:t>Have any similes or metaphors been used? What objects / items has the poet used for their comparisons? Why are these significant?</a:t>
            </a:r>
          </a:p>
          <a:p>
            <a:pPr>
              <a:buFont typeface="Arial" pitchFamily="34" charset="0"/>
              <a:buChar char="•"/>
            </a:pPr>
            <a:r>
              <a:rPr lang="en-GB" sz="2800" dirty="0" smtClean="0">
                <a:solidFill>
                  <a:schemeClr val="bg1"/>
                </a:solidFill>
              </a:rPr>
              <a:t>Have any other literary techniques been used and what are their significance?</a:t>
            </a:r>
          </a:p>
          <a:p>
            <a:r>
              <a:rPr lang="en-GB" sz="2800" i="1" dirty="0" smtClean="0">
                <a:solidFill>
                  <a:schemeClr val="bg1"/>
                </a:solidFill>
              </a:rPr>
              <a:t>E.g. Alliteration, assonance, sibilance, onomatopoeia, personification, juxtaposition, oxymoron, rhyme?</a:t>
            </a:r>
          </a:p>
        </p:txBody>
      </p:sp>
      <p:pic>
        <p:nvPicPr>
          <p:cNvPr id="5" name="Picture 2" descr="C:\Documents and Settings\sinead o'reilly\Local Settings\Temporary Internet Files\Content.IE5\K9BCIRY7\MC910227494[1].png"/>
          <p:cNvPicPr>
            <a:picLocks noChangeAspect="1" noChangeArrowheads="1"/>
          </p:cNvPicPr>
          <p:nvPr/>
        </p:nvPicPr>
        <p:blipFill>
          <a:blip r:embed="rId2"/>
          <a:srcRect/>
          <a:stretch>
            <a:fillRect/>
          </a:stretch>
        </p:blipFill>
        <p:spPr bwMode="auto">
          <a:xfrm>
            <a:off x="0" y="0"/>
            <a:ext cx="2428860" cy="6858000"/>
          </a:xfrm>
          <a:prstGeom prst="rect">
            <a:avLst/>
          </a:prstGeom>
          <a:noFill/>
        </p:spPr>
      </p:pic>
      <p:pic>
        <p:nvPicPr>
          <p:cNvPr id="6"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0"/>
            <a:ext cx="928662" cy="642918"/>
          </a:xfrm>
          <a:prstGeom prst="rect">
            <a:avLst/>
          </a:prstGeom>
          <a:noFill/>
        </p:spPr>
      </p:pic>
      <p:pic>
        <p:nvPicPr>
          <p:cNvPr id="7"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6215082"/>
            <a:ext cx="928662" cy="64291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36" y="214290"/>
            <a:ext cx="6286544" cy="769441"/>
          </a:xfrm>
          <a:prstGeom prst="rect">
            <a:avLst/>
          </a:prstGeom>
          <a:noFill/>
          <a:ln w="38100">
            <a:solidFill>
              <a:schemeClr val="bg1">
                <a:lumMod val="85000"/>
              </a:schemeClr>
            </a:solidFill>
            <a:prstDash val="dash"/>
          </a:ln>
        </p:spPr>
        <p:txBody>
          <a:bodyPr wrap="square" rtlCol="0">
            <a:spAutoFit/>
          </a:bodyPr>
          <a:lstStyle/>
          <a:p>
            <a:pPr algn="ctr"/>
            <a:r>
              <a:rPr lang="en-GB" sz="4400" b="1" dirty="0" smtClean="0">
                <a:solidFill>
                  <a:srgbClr val="C00000"/>
                </a:solidFill>
              </a:rPr>
              <a:t>Shape and Structure</a:t>
            </a:r>
            <a:endParaRPr lang="en-GB" sz="4400" b="1" dirty="0">
              <a:solidFill>
                <a:srgbClr val="C00000"/>
              </a:solidFill>
            </a:endParaRPr>
          </a:p>
        </p:txBody>
      </p:sp>
      <p:sp>
        <p:nvSpPr>
          <p:cNvPr id="4" name="TextBox 3"/>
          <p:cNvSpPr txBox="1"/>
          <p:nvPr/>
        </p:nvSpPr>
        <p:spPr>
          <a:xfrm>
            <a:off x="2571736" y="1071546"/>
            <a:ext cx="6357982" cy="5401479"/>
          </a:xfrm>
          <a:prstGeom prst="rect">
            <a:avLst/>
          </a:prstGeom>
          <a:solidFill>
            <a:schemeClr val="bg1">
              <a:lumMod val="85000"/>
            </a:schemeClr>
          </a:solidFill>
          <a:ln w="38100">
            <a:solidFill>
              <a:schemeClr val="bg1">
                <a:lumMod val="50000"/>
              </a:schemeClr>
            </a:solidFill>
          </a:ln>
        </p:spPr>
        <p:txBody>
          <a:bodyPr wrap="square" rtlCol="0">
            <a:spAutoFit/>
          </a:bodyPr>
          <a:lstStyle/>
          <a:p>
            <a:pPr>
              <a:buFont typeface="Arial" pitchFamily="34" charset="0"/>
              <a:buChar char="•"/>
            </a:pPr>
            <a:r>
              <a:rPr lang="en-GB" sz="2300" dirty="0" smtClean="0"/>
              <a:t>Does the poem have a recognisable form? E.g. A sonnet, ballad, a narrative.</a:t>
            </a:r>
          </a:p>
          <a:p>
            <a:pPr>
              <a:buFont typeface="Arial" pitchFamily="34" charset="0"/>
              <a:buChar char="•"/>
            </a:pPr>
            <a:r>
              <a:rPr lang="en-GB" sz="2300" dirty="0" smtClean="0"/>
              <a:t>Does it rhyme?</a:t>
            </a:r>
          </a:p>
          <a:p>
            <a:pPr>
              <a:buFont typeface="Arial" pitchFamily="34" charset="0"/>
              <a:buChar char="•"/>
            </a:pPr>
            <a:r>
              <a:rPr lang="en-GB" sz="2300" dirty="0" smtClean="0"/>
              <a:t>Why is this a suitable form for this poem?</a:t>
            </a:r>
          </a:p>
          <a:p>
            <a:pPr>
              <a:buFont typeface="Arial" pitchFamily="34" charset="0"/>
              <a:buChar char="•"/>
            </a:pPr>
            <a:r>
              <a:rPr lang="en-GB" sz="2300" dirty="0" smtClean="0"/>
              <a:t>Are the line lengths all equal or do any stand out? Why has the poet made one shorter / longer than the rest?</a:t>
            </a:r>
          </a:p>
          <a:p>
            <a:pPr>
              <a:buFont typeface="Arial" pitchFamily="34" charset="0"/>
              <a:buChar char="•"/>
            </a:pPr>
            <a:r>
              <a:rPr lang="en-GB" sz="2300" dirty="0" smtClean="0"/>
              <a:t>What does the poem look like on the page? Does it have an unusual shape? Why do you think the poet has done this?</a:t>
            </a:r>
          </a:p>
          <a:p>
            <a:pPr>
              <a:buFont typeface="Arial" pitchFamily="34" charset="0"/>
              <a:buChar char="•"/>
            </a:pPr>
            <a:r>
              <a:rPr lang="en-GB" sz="2300" dirty="0" smtClean="0"/>
              <a:t>Is the poem written into stanzas? How has it been divided and what is significant about each stanza and how they connect to each other?</a:t>
            </a:r>
          </a:p>
          <a:p>
            <a:pPr>
              <a:buFont typeface="Arial" pitchFamily="34" charset="0"/>
              <a:buChar char="•"/>
            </a:pPr>
            <a:r>
              <a:rPr lang="en-GB" sz="2300" dirty="0" smtClean="0"/>
              <a:t>Are the lines end stopped or do they run into each other (enjambment)? Why has the poet done this?</a:t>
            </a:r>
            <a:endParaRPr lang="en-GB" sz="2300" dirty="0"/>
          </a:p>
        </p:txBody>
      </p:sp>
      <p:pic>
        <p:nvPicPr>
          <p:cNvPr id="6" name="Picture 2" descr="C:\Documents and Settings\sinead o'reilly\Local Settings\Temporary Internet Files\Content.IE5\MW22OF70\MC910227491[1].png"/>
          <p:cNvPicPr>
            <a:picLocks noChangeAspect="1" noChangeArrowheads="1"/>
          </p:cNvPicPr>
          <p:nvPr/>
        </p:nvPicPr>
        <p:blipFill>
          <a:blip r:embed="rId2"/>
          <a:srcRect/>
          <a:stretch>
            <a:fillRect/>
          </a:stretch>
        </p:blipFill>
        <p:spPr bwMode="auto">
          <a:xfrm>
            <a:off x="0" y="0"/>
            <a:ext cx="2357421" cy="6858000"/>
          </a:xfrm>
          <a:prstGeom prst="rect">
            <a:avLst/>
          </a:prstGeom>
          <a:noFill/>
        </p:spPr>
      </p:pic>
      <p:pic>
        <p:nvPicPr>
          <p:cNvPr id="7"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0"/>
            <a:ext cx="928662" cy="642918"/>
          </a:xfrm>
          <a:prstGeom prst="rect">
            <a:avLst/>
          </a:prstGeom>
          <a:noFill/>
        </p:spPr>
      </p:pic>
      <p:pic>
        <p:nvPicPr>
          <p:cNvPr id="8" name="Picture 2" descr="C:\Documents and Settings\sinead o'reilly\Local Settings\Temporary Internet Files\Content.IE5\K9BCIRY7\MP900433152[1].jpg"/>
          <p:cNvPicPr>
            <a:picLocks noChangeAspect="1" noChangeArrowheads="1"/>
          </p:cNvPicPr>
          <p:nvPr/>
        </p:nvPicPr>
        <p:blipFill>
          <a:blip r:embed="rId4" cstate="print"/>
          <a:srcRect/>
          <a:stretch>
            <a:fillRect/>
          </a:stretch>
        </p:blipFill>
        <p:spPr bwMode="auto">
          <a:xfrm>
            <a:off x="8215338" y="6357958"/>
            <a:ext cx="928662" cy="50004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36" y="428604"/>
            <a:ext cx="6143668" cy="769441"/>
          </a:xfrm>
          <a:prstGeom prst="rect">
            <a:avLst/>
          </a:prstGeom>
          <a:noFill/>
          <a:ln w="38100">
            <a:solidFill>
              <a:srgbClr val="C00000"/>
            </a:solidFill>
            <a:prstDash val="dash"/>
          </a:ln>
        </p:spPr>
        <p:txBody>
          <a:bodyPr wrap="square" rtlCol="0">
            <a:spAutoFit/>
          </a:bodyPr>
          <a:lstStyle/>
          <a:p>
            <a:pPr algn="ctr"/>
            <a:r>
              <a:rPr lang="en-GB" sz="4400" b="1" dirty="0" smtClean="0">
                <a:solidFill>
                  <a:schemeClr val="bg1"/>
                </a:solidFill>
              </a:rPr>
              <a:t>Personal Response</a:t>
            </a:r>
          </a:p>
        </p:txBody>
      </p:sp>
      <p:sp>
        <p:nvSpPr>
          <p:cNvPr id="4" name="TextBox 3"/>
          <p:cNvSpPr txBox="1"/>
          <p:nvPr/>
        </p:nvSpPr>
        <p:spPr>
          <a:xfrm>
            <a:off x="2714612" y="1643051"/>
            <a:ext cx="6000792" cy="4524315"/>
          </a:xfrm>
          <a:prstGeom prst="rect">
            <a:avLst/>
          </a:prstGeom>
          <a:solidFill>
            <a:schemeClr val="bg2">
              <a:lumMod val="25000"/>
            </a:schemeClr>
          </a:solidFill>
          <a:ln w="38100">
            <a:solidFill>
              <a:schemeClr val="bg1">
                <a:lumMod val="50000"/>
              </a:schemeClr>
            </a:solidFill>
          </a:ln>
        </p:spPr>
        <p:txBody>
          <a:bodyPr wrap="square" rtlCol="0">
            <a:spAutoFit/>
          </a:bodyPr>
          <a:lstStyle/>
          <a:p>
            <a:pPr>
              <a:buFont typeface="Arial" pitchFamily="34" charset="0"/>
              <a:buChar char="•"/>
            </a:pPr>
            <a:r>
              <a:rPr lang="en-GB" sz="3200" dirty="0" smtClean="0">
                <a:solidFill>
                  <a:schemeClr val="bg1"/>
                </a:solidFill>
              </a:rPr>
              <a:t>Is there a message behind the poem?</a:t>
            </a:r>
          </a:p>
          <a:p>
            <a:pPr>
              <a:buFont typeface="Arial" pitchFamily="34" charset="0"/>
              <a:buChar char="•"/>
            </a:pPr>
            <a:r>
              <a:rPr lang="en-GB" sz="3200" dirty="0" smtClean="0">
                <a:solidFill>
                  <a:schemeClr val="bg1"/>
                </a:solidFill>
              </a:rPr>
              <a:t>Is the poem an emotional response to an event?</a:t>
            </a:r>
          </a:p>
          <a:p>
            <a:pPr>
              <a:buFont typeface="Arial" pitchFamily="34" charset="0"/>
              <a:buChar char="•"/>
            </a:pPr>
            <a:r>
              <a:rPr lang="en-GB" sz="3200" dirty="0" smtClean="0">
                <a:solidFill>
                  <a:schemeClr val="bg1"/>
                </a:solidFill>
              </a:rPr>
              <a:t>Is it written for someone?</a:t>
            </a:r>
          </a:p>
          <a:p>
            <a:pPr>
              <a:buFont typeface="Arial" pitchFamily="34" charset="0"/>
              <a:buChar char="•"/>
            </a:pPr>
            <a:r>
              <a:rPr lang="en-GB" sz="3200" dirty="0" smtClean="0">
                <a:solidFill>
                  <a:schemeClr val="bg1"/>
                </a:solidFill>
              </a:rPr>
              <a:t>Is the poet trying to trigger an emotional response from you? What is it and how have they achieved </a:t>
            </a:r>
            <a:r>
              <a:rPr lang="en-GB" sz="3200" smtClean="0">
                <a:solidFill>
                  <a:schemeClr val="bg1"/>
                </a:solidFill>
              </a:rPr>
              <a:t>this?</a:t>
            </a:r>
            <a:endParaRPr lang="en-GB" sz="3200" dirty="0" smtClean="0">
              <a:solidFill>
                <a:schemeClr val="bg1"/>
              </a:solidFill>
            </a:endParaRPr>
          </a:p>
        </p:txBody>
      </p:sp>
      <p:pic>
        <p:nvPicPr>
          <p:cNvPr id="5" name="Picture 2" descr="C:\Documents and Settings\sinead o'reilly\Local Settings\Temporary Internet Files\Content.IE5\J2H9FF15\MC910227490[1].png"/>
          <p:cNvPicPr>
            <a:picLocks noChangeAspect="1" noChangeArrowheads="1"/>
          </p:cNvPicPr>
          <p:nvPr/>
        </p:nvPicPr>
        <p:blipFill>
          <a:blip r:embed="rId2"/>
          <a:srcRect/>
          <a:stretch>
            <a:fillRect/>
          </a:stretch>
        </p:blipFill>
        <p:spPr bwMode="auto">
          <a:xfrm>
            <a:off x="0" y="0"/>
            <a:ext cx="2428860" cy="6858000"/>
          </a:xfrm>
          <a:prstGeom prst="rect">
            <a:avLst/>
          </a:prstGeom>
          <a:noFill/>
        </p:spPr>
      </p:pic>
      <p:pic>
        <p:nvPicPr>
          <p:cNvPr id="6"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0"/>
            <a:ext cx="928662" cy="642918"/>
          </a:xfrm>
          <a:prstGeom prst="rect">
            <a:avLst/>
          </a:prstGeom>
          <a:noFill/>
        </p:spPr>
      </p:pic>
      <p:pic>
        <p:nvPicPr>
          <p:cNvPr id="7"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6215082"/>
            <a:ext cx="928662" cy="64291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1736" y="142852"/>
            <a:ext cx="6357982" cy="769441"/>
          </a:xfrm>
          <a:prstGeom prst="rect">
            <a:avLst/>
          </a:prstGeom>
          <a:noFill/>
          <a:ln w="38100">
            <a:solidFill>
              <a:schemeClr val="bg1"/>
            </a:solidFill>
            <a:prstDash val="dash"/>
          </a:ln>
        </p:spPr>
        <p:txBody>
          <a:bodyPr wrap="square" rtlCol="0">
            <a:spAutoFit/>
          </a:bodyPr>
          <a:lstStyle/>
          <a:p>
            <a:pPr algn="ctr"/>
            <a:r>
              <a:rPr lang="en-GB" sz="4400" b="1" dirty="0" smtClean="0">
                <a:solidFill>
                  <a:schemeClr val="bg1">
                    <a:lumMod val="75000"/>
                  </a:schemeClr>
                </a:solidFill>
              </a:rPr>
              <a:t>Interpretations</a:t>
            </a:r>
          </a:p>
        </p:txBody>
      </p:sp>
      <p:sp>
        <p:nvSpPr>
          <p:cNvPr id="4" name="TextBox 3"/>
          <p:cNvSpPr txBox="1"/>
          <p:nvPr/>
        </p:nvSpPr>
        <p:spPr>
          <a:xfrm>
            <a:off x="2571736" y="1071546"/>
            <a:ext cx="6429420" cy="5539978"/>
          </a:xfrm>
          <a:prstGeom prst="rect">
            <a:avLst/>
          </a:prstGeom>
          <a:solidFill>
            <a:schemeClr val="tx1"/>
          </a:solidFill>
          <a:ln w="38100">
            <a:solidFill>
              <a:srgbClr val="C00000"/>
            </a:solidFill>
          </a:ln>
        </p:spPr>
        <p:txBody>
          <a:bodyPr wrap="square" rtlCol="0">
            <a:spAutoFit/>
          </a:bodyPr>
          <a:lstStyle/>
          <a:p>
            <a:r>
              <a:rPr lang="en-GB" sz="2200" dirty="0" smtClean="0">
                <a:solidFill>
                  <a:schemeClr val="bg1"/>
                </a:solidFill>
              </a:rPr>
              <a:t>Now you must put all of your ideas together and consider what you think is being suggested through the poem in a written response:</a:t>
            </a:r>
          </a:p>
          <a:p>
            <a:pPr>
              <a:buFont typeface="Arial" pitchFamily="34" charset="0"/>
              <a:buChar char="•"/>
            </a:pPr>
            <a:r>
              <a:rPr lang="en-GB" sz="2500" i="1" dirty="0" smtClean="0">
                <a:solidFill>
                  <a:schemeClr val="bg1"/>
                </a:solidFill>
              </a:rPr>
              <a:t>The poem suggests...</a:t>
            </a:r>
          </a:p>
          <a:p>
            <a:pPr>
              <a:buFont typeface="Arial" pitchFamily="34" charset="0"/>
              <a:buChar char="•"/>
            </a:pPr>
            <a:r>
              <a:rPr lang="en-GB" sz="2500" i="1" dirty="0" smtClean="0">
                <a:solidFill>
                  <a:schemeClr val="bg1"/>
                </a:solidFill>
              </a:rPr>
              <a:t>The form may mean...</a:t>
            </a:r>
          </a:p>
          <a:p>
            <a:pPr>
              <a:buFont typeface="Arial" pitchFamily="34" charset="0"/>
              <a:buChar char="•"/>
            </a:pPr>
            <a:r>
              <a:rPr lang="en-GB" sz="2500" i="1" dirty="0" smtClean="0">
                <a:solidFill>
                  <a:schemeClr val="bg1"/>
                </a:solidFill>
              </a:rPr>
              <a:t>The voice in the poem supports this interpretation because...</a:t>
            </a:r>
          </a:p>
          <a:p>
            <a:pPr>
              <a:buFont typeface="Arial" pitchFamily="34" charset="0"/>
              <a:buChar char="•"/>
            </a:pPr>
            <a:r>
              <a:rPr lang="en-GB" sz="2500" i="1" dirty="0" smtClean="0">
                <a:solidFill>
                  <a:schemeClr val="bg1"/>
                </a:solidFill>
              </a:rPr>
              <a:t>The vocabulary could be interpreted as being...</a:t>
            </a:r>
          </a:p>
          <a:p>
            <a:pPr>
              <a:buFont typeface="Arial" pitchFamily="34" charset="0"/>
              <a:buChar char="•"/>
            </a:pPr>
            <a:r>
              <a:rPr lang="en-GB" sz="2500" i="1" dirty="0" smtClean="0">
                <a:solidFill>
                  <a:schemeClr val="bg1"/>
                </a:solidFill>
              </a:rPr>
              <a:t>The use of imagery in the poem...</a:t>
            </a:r>
          </a:p>
          <a:p>
            <a:pPr>
              <a:buFont typeface="Arial" pitchFamily="34" charset="0"/>
              <a:buChar char="•"/>
            </a:pPr>
            <a:r>
              <a:rPr lang="en-GB" sz="2500" i="1" dirty="0" smtClean="0">
                <a:solidFill>
                  <a:schemeClr val="bg1"/>
                </a:solidFill>
              </a:rPr>
              <a:t>Alternatively, it could be argued that the poet is presenting...</a:t>
            </a:r>
          </a:p>
          <a:p>
            <a:r>
              <a:rPr lang="en-GB" sz="2200" i="1" dirty="0" smtClean="0">
                <a:solidFill>
                  <a:schemeClr val="bg1">
                    <a:lumMod val="85000"/>
                  </a:schemeClr>
                </a:solidFill>
              </a:rPr>
              <a:t>Remember to not make sweeping statements about the poem. You are offering an interpretation – not THE interpretation, so this should be reflected in your writing. </a:t>
            </a:r>
          </a:p>
        </p:txBody>
      </p:sp>
      <p:pic>
        <p:nvPicPr>
          <p:cNvPr id="9218" name="Picture 2" descr="C:\Documents and Settings\sinead o'reilly\Local Settings\Temporary Internet Files\Content.IE5\MW22OF70\MC910227489[1].png"/>
          <p:cNvPicPr>
            <a:picLocks noChangeAspect="1" noChangeArrowheads="1"/>
          </p:cNvPicPr>
          <p:nvPr/>
        </p:nvPicPr>
        <p:blipFill>
          <a:blip r:embed="rId2"/>
          <a:srcRect/>
          <a:stretch>
            <a:fillRect/>
          </a:stretch>
        </p:blipFill>
        <p:spPr bwMode="auto">
          <a:xfrm>
            <a:off x="0" y="0"/>
            <a:ext cx="2428860" cy="6858000"/>
          </a:xfrm>
          <a:prstGeom prst="rect">
            <a:avLst/>
          </a:prstGeom>
          <a:noFill/>
        </p:spPr>
      </p:pic>
      <p:pic>
        <p:nvPicPr>
          <p:cNvPr id="6"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0"/>
            <a:ext cx="928662" cy="642918"/>
          </a:xfrm>
          <a:prstGeom prst="rect">
            <a:avLst/>
          </a:prstGeom>
          <a:noFill/>
        </p:spPr>
      </p:pic>
      <p:pic>
        <p:nvPicPr>
          <p:cNvPr id="7" name="Picture 2" descr="C:\Documents and Settings\sinead o'reilly\Local Settings\Temporary Internet Files\Content.IE5\K9BCIRY7\MP900433152[1].jpg"/>
          <p:cNvPicPr>
            <a:picLocks noChangeAspect="1" noChangeArrowheads="1"/>
          </p:cNvPicPr>
          <p:nvPr/>
        </p:nvPicPr>
        <p:blipFill>
          <a:blip r:embed="rId3" cstate="print"/>
          <a:srcRect/>
          <a:stretch>
            <a:fillRect/>
          </a:stretch>
        </p:blipFill>
        <p:spPr bwMode="auto">
          <a:xfrm>
            <a:off x="8215338" y="6215082"/>
            <a:ext cx="928662" cy="64291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3221</TotalTime>
  <Words>679</Words>
  <Application>Microsoft Office PowerPoint</Application>
  <PresentationFormat>On-screen Show (4:3)</PresentationFormat>
  <Paragraphs>48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English Literature Examination</dc:title>
  <dc:creator>CCC</dc:creator>
  <cp:lastModifiedBy>Catherine Caccaviello</cp:lastModifiedBy>
  <cp:revision>159</cp:revision>
  <dcterms:created xsi:type="dcterms:W3CDTF">2011-07-15T13:18:33Z</dcterms:created>
  <dcterms:modified xsi:type="dcterms:W3CDTF">2016-02-22T10:38:17Z</dcterms:modified>
</cp:coreProperties>
</file>