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handoutMasterIdLst>
    <p:handoutMasterId r:id="rId19"/>
  </p:handoutMasterIdLst>
  <p:sldIdLst>
    <p:sldId id="284" r:id="rId2"/>
    <p:sldId id="285" r:id="rId3"/>
    <p:sldId id="301" r:id="rId4"/>
    <p:sldId id="286" r:id="rId5"/>
    <p:sldId id="287" r:id="rId6"/>
    <p:sldId id="294" r:id="rId7"/>
    <p:sldId id="288" r:id="rId8"/>
    <p:sldId id="290" r:id="rId9"/>
    <p:sldId id="289" r:id="rId10"/>
    <p:sldId id="296" r:id="rId11"/>
    <p:sldId id="292" r:id="rId12"/>
    <p:sldId id="298" r:id="rId13"/>
    <p:sldId id="302" r:id="rId14"/>
    <p:sldId id="293" r:id="rId15"/>
    <p:sldId id="303" r:id="rId16"/>
    <p:sldId id="300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Untitled Section" id="{C8D7F234-0520-488C-BCA1-D9E8E62D5A35}">
          <p14:sldIdLst>
            <p14:sldId id="284"/>
            <p14:sldId id="285"/>
            <p14:sldId id="301"/>
            <p14:sldId id="286"/>
            <p14:sldId id="287"/>
            <p14:sldId id="294"/>
            <p14:sldId id="288"/>
            <p14:sldId id="290"/>
            <p14:sldId id="289"/>
            <p14:sldId id="296"/>
            <p14:sldId id="292"/>
            <p14:sldId id="298"/>
            <p14:sldId id="302"/>
            <p14:sldId id="293"/>
            <p14:sldId id="303"/>
            <p14:sldId id="300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1680" y="609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4DC21FF-F644-4D37-B3D4-5090B637CA0B}" type="datetimeFigureOut">
              <a:rPr lang="en-GB" smtClean="0"/>
              <a:t>30/06/2019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D301A55-FA23-4A24-91AA-889E80CB593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6021696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5C0D43D-7259-4A97-9E4D-C04C28195022}" type="datetimeFigureOut">
              <a:rPr lang="en-GB" smtClean="0"/>
              <a:t>30/06/2019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BF66B4E-A7AC-46BA-BFD5-059A7581867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517047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0A8EB-C8E1-4E70-B720-0D8349BDEEDC}" type="datetimeFigureOut">
              <a:rPr lang="en-GB" smtClean="0"/>
              <a:t>30/06/2019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1AABE4-7AA8-4764-9D01-3B786A1E69C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75498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0A8EB-C8E1-4E70-B720-0D8349BDEEDC}" type="datetimeFigureOut">
              <a:rPr lang="en-GB" smtClean="0"/>
              <a:t>30/06/2019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1AABE4-7AA8-4764-9D01-3B786A1E69C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485261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0A8EB-C8E1-4E70-B720-0D8349BDEEDC}" type="datetimeFigureOut">
              <a:rPr lang="en-GB" smtClean="0"/>
              <a:t>30/06/2019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1AABE4-7AA8-4764-9D01-3B786A1E69C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177280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0A8EB-C8E1-4E70-B720-0D8349BDEEDC}" type="datetimeFigureOut">
              <a:rPr lang="en-GB" smtClean="0"/>
              <a:t>30/06/2019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1AABE4-7AA8-4764-9D01-3B786A1E69C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5129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0A8EB-C8E1-4E70-B720-0D8349BDEEDC}" type="datetimeFigureOut">
              <a:rPr lang="en-GB" smtClean="0"/>
              <a:t>30/06/2019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1AABE4-7AA8-4764-9D01-3B786A1E69C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525277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0A8EB-C8E1-4E70-B720-0D8349BDEEDC}" type="datetimeFigureOut">
              <a:rPr lang="en-GB" smtClean="0"/>
              <a:t>30/06/2019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1AABE4-7AA8-4764-9D01-3B786A1E69C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066898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0A8EB-C8E1-4E70-B720-0D8349BDEEDC}" type="datetimeFigureOut">
              <a:rPr lang="en-GB" smtClean="0"/>
              <a:t>30/06/2019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1AABE4-7AA8-4764-9D01-3B786A1E69C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358238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0A8EB-C8E1-4E70-B720-0D8349BDEEDC}" type="datetimeFigureOut">
              <a:rPr lang="en-GB" smtClean="0"/>
              <a:t>30/06/2019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1AABE4-7AA8-4764-9D01-3B786A1E69C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667719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0A8EB-C8E1-4E70-B720-0D8349BDEEDC}" type="datetimeFigureOut">
              <a:rPr lang="en-GB" smtClean="0"/>
              <a:t>30/06/2019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1AABE4-7AA8-4764-9D01-3B786A1E69C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452524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0A8EB-C8E1-4E70-B720-0D8349BDEEDC}" type="datetimeFigureOut">
              <a:rPr lang="en-GB" smtClean="0"/>
              <a:t>30/06/2019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1AABE4-7AA8-4764-9D01-3B786A1E69C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125535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0A8EB-C8E1-4E70-B720-0D8349BDEEDC}" type="datetimeFigureOut">
              <a:rPr lang="en-GB" smtClean="0"/>
              <a:t>30/06/2019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1AABE4-7AA8-4764-9D01-3B786A1E69C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785964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10A8EB-C8E1-4E70-B720-0D8349BDEEDC}" type="datetimeFigureOut">
              <a:rPr lang="en-GB" smtClean="0"/>
              <a:t>30/06/2019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1AABE4-7AA8-4764-9D01-3B786A1E69C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87515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685800" y="2693988"/>
            <a:ext cx="7772400" cy="1470025"/>
          </a:xfrm>
        </p:spPr>
        <p:txBody>
          <a:bodyPr/>
          <a:lstStyle/>
          <a:p>
            <a:r>
              <a:rPr lang="en-GB" b="1" dirty="0" smtClean="0">
                <a:solidFill>
                  <a:schemeClr val="accent1"/>
                </a:solidFill>
              </a:rPr>
              <a:t>YEAR 6 INDUCTION EVENING</a:t>
            </a:r>
            <a:endParaRPr lang="en-GB" b="1" dirty="0">
              <a:solidFill>
                <a:schemeClr val="accent1"/>
              </a:solidFill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1371600" y="4124672"/>
            <a:ext cx="6400800" cy="1752600"/>
          </a:xfrm>
        </p:spPr>
        <p:txBody>
          <a:bodyPr/>
          <a:lstStyle/>
          <a:p>
            <a:r>
              <a:rPr lang="en-GB" dirty="0" smtClean="0">
                <a:solidFill>
                  <a:schemeClr val="accent1"/>
                </a:solidFill>
              </a:rPr>
              <a:t>Mr Denial (Principal)</a:t>
            </a:r>
          </a:p>
          <a:p>
            <a:r>
              <a:rPr lang="en-GB" dirty="0" smtClean="0">
                <a:solidFill>
                  <a:schemeClr val="accent1"/>
                </a:solidFill>
              </a:rPr>
              <a:t>Miss Keitch (Leader of Year 7)</a:t>
            </a:r>
            <a:endParaRPr lang="en-GB" dirty="0">
              <a:solidFill>
                <a:schemeClr val="accent1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l="27895" t="22231" r="20711" b="23474"/>
          <a:stretch/>
        </p:blipFill>
        <p:spPr>
          <a:xfrm>
            <a:off x="3293996" y="330225"/>
            <a:ext cx="2556009" cy="180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2217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accent1"/>
                </a:solidFill>
              </a:rPr>
              <a:t>Getting it right from the start</a:t>
            </a: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dirty="0"/>
              <a:t>Encourage your child to pack their school bag and lay out their uniform before going to bed each </a:t>
            </a:r>
            <a:r>
              <a:rPr lang="en-GB" sz="2800" dirty="0" smtClean="0"/>
              <a:t>evening. </a:t>
            </a:r>
            <a:endParaRPr lang="en-GB" sz="2800" dirty="0"/>
          </a:p>
          <a:p>
            <a:r>
              <a:rPr lang="en-GB" sz="2800" dirty="0"/>
              <a:t>Make sure your child eats </a:t>
            </a:r>
            <a:r>
              <a:rPr lang="en-GB" sz="2800" dirty="0" smtClean="0"/>
              <a:t>breakfast.</a:t>
            </a:r>
            <a:endParaRPr lang="en-GB" sz="2800" dirty="0"/>
          </a:p>
          <a:p>
            <a:r>
              <a:rPr lang="en-GB" sz="2800" dirty="0"/>
              <a:t>Allow plenty of time for your child to get to </a:t>
            </a:r>
            <a:r>
              <a:rPr lang="en-GB" sz="2800" dirty="0" smtClean="0"/>
              <a:t>school.</a:t>
            </a:r>
            <a:endParaRPr lang="en-GB" sz="2800" dirty="0"/>
          </a:p>
          <a:p>
            <a:r>
              <a:rPr lang="en-GB" sz="2800" dirty="0"/>
              <a:t>Check for letters home or permission forms or </a:t>
            </a:r>
            <a:r>
              <a:rPr lang="en-GB" sz="2800" dirty="0" smtClean="0"/>
              <a:t>planners as </a:t>
            </a:r>
            <a:r>
              <a:rPr lang="en-GB" sz="2800" dirty="0"/>
              <a:t>this will help avoid early morning panic and items being </a:t>
            </a:r>
            <a:r>
              <a:rPr lang="en-GB" sz="2800" dirty="0" smtClean="0"/>
              <a:t>forgotten.</a:t>
            </a:r>
            <a:endParaRPr lang="en-GB" sz="2800" dirty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27895" t="22231" r="20711" b="23474"/>
          <a:stretch/>
        </p:blipFill>
        <p:spPr>
          <a:xfrm>
            <a:off x="8100392" y="42193"/>
            <a:ext cx="1008112" cy="710015"/>
          </a:xfrm>
          <a:prstGeom prst="rect">
            <a:avLst/>
          </a:prstGeom>
        </p:spPr>
      </p:pic>
      <p:pic>
        <p:nvPicPr>
          <p:cNvPr id="6146" name="Picture 2" descr="https://www.chalfonts.org/_site/data/files/images/inner%20pages/uniform%20new%20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9733" y="5157192"/>
            <a:ext cx="5324535" cy="1512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52393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accent1"/>
                </a:solidFill>
              </a:rPr>
              <a:t>Attendance</a:t>
            </a: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756792"/>
          </a:xfrm>
        </p:spPr>
        <p:txBody>
          <a:bodyPr>
            <a:normAutofit/>
          </a:bodyPr>
          <a:lstStyle/>
          <a:p>
            <a:r>
              <a:rPr lang="en-GB" sz="2800" dirty="0" smtClean="0"/>
              <a:t>Resilience </a:t>
            </a:r>
          </a:p>
          <a:p>
            <a:r>
              <a:rPr lang="en-GB" sz="2800" dirty="0" smtClean="0"/>
              <a:t>Attendance managers that will track and monitor every child’s attendance.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27895" t="22231" r="20711" b="23474"/>
          <a:stretch/>
        </p:blipFill>
        <p:spPr>
          <a:xfrm>
            <a:off x="8100392" y="42193"/>
            <a:ext cx="1008112" cy="71001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496" y="53754"/>
            <a:ext cx="1872208" cy="1440722"/>
          </a:xfrm>
          <a:prstGeom prst="rect">
            <a:avLst/>
          </a:prstGeom>
        </p:spPr>
      </p:pic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328393"/>
              </p:ext>
            </p:extLst>
          </p:nvPr>
        </p:nvGraphicFramePr>
        <p:xfrm>
          <a:off x="323528" y="3361212"/>
          <a:ext cx="8496944" cy="2931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48472">
                  <a:extLst>
                    <a:ext uri="{9D8B030D-6E8A-4147-A177-3AD203B41FA5}">
                      <a16:colId xmlns:a16="http://schemas.microsoft.com/office/drawing/2014/main" val="4186035951"/>
                    </a:ext>
                  </a:extLst>
                </a:gridCol>
                <a:gridCol w="4248472">
                  <a:extLst>
                    <a:ext uri="{9D8B030D-6E8A-4147-A177-3AD203B41FA5}">
                      <a16:colId xmlns:a16="http://schemas.microsoft.com/office/drawing/2014/main" val="55021876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GB" dirty="0" smtClean="0"/>
                        <a:t>Attendance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Impact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033425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GB" dirty="0" smtClean="0"/>
                        <a:t>Attendance of 96% and above       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82% achieve 5 GCSEs including English and Maths Grades 9-4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6947531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Attendance of 94% and above 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Only 62% achieve 5 GCSEs including English and Maths Grades 9-4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10415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Attendance of 90% and above </a:t>
                      </a:r>
                    </a:p>
                    <a:p>
                      <a:pPr algn="ctr"/>
                      <a:r>
                        <a:rPr lang="en-GB" dirty="0" smtClean="0">
                          <a:solidFill>
                            <a:srgbClr val="FF0000"/>
                          </a:solidFill>
                        </a:rPr>
                        <a:t>(One day missed every</a:t>
                      </a:r>
                      <a:r>
                        <a:rPr lang="en-GB" baseline="0" dirty="0" smtClean="0">
                          <a:solidFill>
                            <a:srgbClr val="FF0000"/>
                          </a:solidFill>
                        </a:rPr>
                        <a:t> 2 weeks)</a:t>
                      </a:r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Only 52% achieve 5 GCSEs including English and Maths Grades 9-4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8705496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Attendance of 80% and above  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Only 36% achieve 5 GCSEs including English and Maths Grades 9-4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6743583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42885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accent1"/>
                </a:solidFill>
              </a:rPr>
              <a:t>Learning Kit</a:t>
            </a:r>
            <a:endParaRPr lang="en-GB" dirty="0">
              <a:solidFill>
                <a:schemeClr val="accent1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27895" t="22231" r="20711" b="23474"/>
          <a:stretch/>
        </p:blipFill>
        <p:spPr>
          <a:xfrm>
            <a:off x="8100392" y="42193"/>
            <a:ext cx="1008112" cy="71001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9606" y="1364086"/>
            <a:ext cx="7824787" cy="52332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3550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accent1"/>
                </a:solidFill>
              </a:rPr>
              <a:t>Homework</a:t>
            </a: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</a:pPr>
            <a:r>
              <a:rPr lang="en-US" altLang="en-US" sz="2800" dirty="0">
                <a:cs typeface="Arial" pitchFamily="34" charset="0"/>
              </a:rPr>
              <a:t>The following is a rough guide to how long your child should be spending on homework</a:t>
            </a:r>
            <a:r>
              <a:rPr lang="en-US" altLang="en-US" sz="2800" dirty="0" smtClean="0">
                <a:cs typeface="Arial" pitchFamily="34" charset="0"/>
              </a:rPr>
              <a:t>: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27895" t="22231" r="20711" b="23474"/>
          <a:stretch/>
        </p:blipFill>
        <p:spPr>
          <a:xfrm>
            <a:off x="8100392" y="42193"/>
            <a:ext cx="1008112" cy="710015"/>
          </a:xfrm>
          <a:prstGeom prst="rect">
            <a:avLst/>
          </a:prstGeom>
        </p:spPr>
      </p:pic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47854967"/>
              </p:ext>
            </p:extLst>
          </p:nvPr>
        </p:nvGraphicFramePr>
        <p:xfrm>
          <a:off x="457200" y="2996952"/>
          <a:ext cx="8229600" cy="1986666"/>
        </p:xfrm>
        <a:graphic>
          <a:graphicData uri="http://schemas.openxmlformats.org/drawingml/2006/table">
            <a:tbl>
              <a:tblPr/>
              <a:tblGrid>
                <a:gridCol w="4114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14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62222">
                <a:tc>
                  <a:txBody>
                    <a:bodyPr/>
                    <a:lstStyle/>
                    <a:p>
                      <a:r>
                        <a:rPr lang="en-GB" sz="2800" b="1" dirty="0"/>
                        <a:t>Years 7 and 8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2800" b="1" dirty="0" smtClean="0"/>
                        <a:t>45 </a:t>
                      </a:r>
                      <a:r>
                        <a:rPr lang="en-GB" sz="2800" b="1" dirty="0"/>
                        <a:t>to 90 minutes a day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62222">
                <a:tc>
                  <a:txBody>
                    <a:bodyPr/>
                    <a:lstStyle/>
                    <a:p>
                      <a:r>
                        <a:rPr lang="en-GB" sz="2800" dirty="0"/>
                        <a:t>Year 9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2800" dirty="0" smtClean="0"/>
                        <a:t>60 </a:t>
                      </a:r>
                      <a:r>
                        <a:rPr lang="en-GB" sz="2800" dirty="0"/>
                        <a:t>to 120 minutes a day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62222">
                <a:tc>
                  <a:txBody>
                    <a:bodyPr/>
                    <a:lstStyle/>
                    <a:p>
                      <a:r>
                        <a:rPr lang="en-GB" sz="2800" dirty="0"/>
                        <a:t>Years 10 and 11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2800" dirty="0" smtClean="0"/>
                        <a:t>90 </a:t>
                      </a:r>
                      <a:r>
                        <a:rPr lang="en-GB" sz="2800" dirty="0"/>
                        <a:t>to 150 minutes a day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9" name="Rectangle 8"/>
          <p:cNvSpPr/>
          <p:nvPr/>
        </p:nvSpPr>
        <p:spPr>
          <a:xfrm>
            <a:off x="179512" y="5746030"/>
            <a:ext cx="8784976" cy="92333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n-US" b="1" i="1" dirty="0">
                <a:solidFill>
                  <a:schemeClr val="accent1"/>
                </a:solidFill>
              </a:rPr>
              <a:t>Research suggests that when students engage with regular homework it can provide an impact as large as five months better progress in learning. (Education Endowment Foundation, 2018)</a:t>
            </a:r>
            <a:endParaRPr lang="en-GB" dirty="0">
              <a:solidFill>
                <a:schemeClr val="accent1"/>
              </a:solidFill>
            </a:endParaRPr>
          </a:p>
        </p:txBody>
      </p:sp>
      <p:pic>
        <p:nvPicPr>
          <p:cNvPr id="3074" name="Picture 2" descr="Image result for homework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8" y="58811"/>
            <a:ext cx="2160240" cy="13998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1146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accent1"/>
                </a:solidFill>
              </a:rPr>
              <a:t>Transport</a:t>
            </a: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/>
              <a:t>All enquiries about transport should be directed to Buckinghamshire County </a:t>
            </a:r>
            <a:r>
              <a:rPr lang="en-US" sz="2800" dirty="0" smtClean="0"/>
              <a:t>Council.</a:t>
            </a:r>
          </a:p>
          <a:p>
            <a:r>
              <a:rPr lang="en-US" sz="2800" dirty="0"/>
              <a:t>If you do use College transport we have high expectations of your </a:t>
            </a:r>
            <a:r>
              <a:rPr lang="en-GB" sz="2800" dirty="0" smtClean="0"/>
              <a:t>behaviour</a:t>
            </a:r>
            <a:r>
              <a:rPr lang="en-US" sz="2800" dirty="0" smtClean="0"/>
              <a:t> </a:t>
            </a:r>
            <a:r>
              <a:rPr lang="en-US" sz="2800" dirty="0"/>
              <a:t>whilst travelling to and from College. </a:t>
            </a:r>
            <a:endParaRPr lang="en-GB" sz="2800" dirty="0" smtClean="0"/>
          </a:p>
          <a:p>
            <a:r>
              <a:rPr lang="en-GB" sz="2800" dirty="0" smtClean="0"/>
              <a:t>For more information and to view our behaviour policy on the school buses please go to - https</a:t>
            </a:r>
            <a:r>
              <a:rPr lang="en-GB" sz="2800" dirty="0"/>
              <a:t>://</a:t>
            </a:r>
            <a:r>
              <a:rPr lang="en-GB" sz="2800" dirty="0" smtClean="0"/>
              <a:t>www.chalfonts.org/bustravel </a:t>
            </a:r>
            <a:endParaRPr lang="en-GB" sz="28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27895" t="22231" r="20711" b="23474"/>
          <a:stretch/>
        </p:blipFill>
        <p:spPr>
          <a:xfrm>
            <a:off x="8100392" y="42193"/>
            <a:ext cx="1008112" cy="71001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39000" y="4955434"/>
            <a:ext cx="1905000" cy="190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5487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accent1"/>
                </a:solidFill>
              </a:rPr>
              <a:t>Rewards and Sanctions</a:t>
            </a:r>
            <a:endParaRPr lang="en-GB" dirty="0">
              <a:solidFill>
                <a:schemeClr val="accent1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27895" t="22231" r="20711" b="23474"/>
          <a:stretch/>
        </p:blipFill>
        <p:spPr>
          <a:xfrm>
            <a:off x="8100392" y="42193"/>
            <a:ext cx="1008112" cy="710015"/>
          </a:xfrm>
          <a:prstGeom prst="rect">
            <a:avLst/>
          </a:prstGeom>
        </p:spPr>
      </p:pic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GB" sz="2800" b="1" dirty="0"/>
              <a:t>Merits</a:t>
            </a:r>
            <a:r>
              <a:rPr lang="en-GB" sz="2800" dirty="0"/>
              <a:t> are awarded by staff for </a:t>
            </a:r>
            <a:r>
              <a:rPr lang="en-GB" sz="2800" dirty="0" smtClean="0"/>
              <a:t>outstanding </a:t>
            </a:r>
            <a:r>
              <a:rPr lang="en-GB" sz="2800" dirty="0"/>
              <a:t>work, effort and </a:t>
            </a:r>
            <a:r>
              <a:rPr lang="en-GB" sz="2800" dirty="0" smtClean="0"/>
              <a:t>behaviour, attendance and reports.</a:t>
            </a:r>
            <a:endParaRPr lang="en-GB" sz="2800" dirty="0"/>
          </a:p>
          <a:p>
            <a:r>
              <a:rPr lang="en-GB" sz="2800" dirty="0"/>
              <a:t>Students are rewarded </a:t>
            </a:r>
            <a:r>
              <a:rPr lang="en-GB" sz="2800" dirty="0" smtClean="0"/>
              <a:t>with - Golden </a:t>
            </a:r>
            <a:r>
              <a:rPr lang="en-GB" sz="2800" dirty="0"/>
              <a:t>tickets, postcards home, </a:t>
            </a:r>
            <a:r>
              <a:rPr lang="en-GB" sz="2800" dirty="0" smtClean="0"/>
              <a:t>given responsibilities, </a:t>
            </a:r>
            <a:r>
              <a:rPr lang="en-GB" sz="2800" dirty="0"/>
              <a:t>tea party with the </a:t>
            </a:r>
            <a:r>
              <a:rPr lang="en-GB" sz="2800" dirty="0" smtClean="0"/>
              <a:t>Principal, activities </a:t>
            </a:r>
            <a:r>
              <a:rPr lang="en-GB" sz="2800" dirty="0"/>
              <a:t>and </a:t>
            </a:r>
            <a:r>
              <a:rPr lang="en-GB" sz="2800" dirty="0" smtClean="0"/>
              <a:t>reward trips.</a:t>
            </a:r>
            <a:endParaRPr lang="en-GB" sz="2800" dirty="0"/>
          </a:p>
          <a:p>
            <a:r>
              <a:rPr lang="en-GB" sz="2800" b="1" dirty="0"/>
              <a:t>Poor behaviour </a:t>
            </a:r>
            <a:r>
              <a:rPr lang="en-GB" sz="2800" dirty="0"/>
              <a:t>or failing to complete work can result in detentions during or after school or even internal suspension (we will work hard together to ensure this doesn’t </a:t>
            </a:r>
            <a:r>
              <a:rPr lang="en-GB" sz="2800" dirty="0" smtClean="0"/>
              <a:t>happen).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1393753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>
                <a:solidFill>
                  <a:schemeClr val="accent1"/>
                </a:solidFill>
              </a:rPr>
              <a:t>A Few Reminders</a:t>
            </a:r>
            <a:endParaRPr lang="en-GB" dirty="0">
              <a:solidFill>
                <a:schemeClr val="accent1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27895" t="22231" r="20711" b="23474"/>
          <a:stretch/>
        </p:blipFill>
        <p:spPr>
          <a:xfrm>
            <a:off x="8100392" y="42193"/>
            <a:ext cx="1008112" cy="710015"/>
          </a:xfrm>
          <a:prstGeom prst="rect">
            <a:avLst/>
          </a:prstGeom>
        </p:spPr>
      </p:pic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dirty="0" smtClean="0"/>
              <a:t>Mobile phones – not to be seen or heard.</a:t>
            </a:r>
          </a:p>
          <a:p>
            <a:r>
              <a:rPr lang="en-GB" sz="2800" dirty="0" smtClean="0"/>
              <a:t>Social media</a:t>
            </a:r>
          </a:p>
          <a:p>
            <a:r>
              <a:rPr lang="en-GB" sz="2800" dirty="0" smtClean="0"/>
              <a:t>Chewing gum</a:t>
            </a:r>
          </a:p>
          <a:p>
            <a:r>
              <a:rPr lang="en-GB" sz="2800" dirty="0" smtClean="0"/>
              <a:t>Acrylic nails and nail varnish</a:t>
            </a:r>
          </a:p>
          <a:p>
            <a:r>
              <a:rPr lang="en-GB" sz="2800" dirty="0" smtClean="0"/>
              <a:t>Make up</a:t>
            </a:r>
          </a:p>
          <a:p>
            <a:r>
              <a:rPr lang="en-GB" sz="2800" dirty="0" smtClean="0"/>
              <a:t>Extreme hairstyles</a:t>
            </a:r>
            <a:endParaRPr lang="en-GB" sz="2800" dirty="0"/>
          </a:p>
        </p:txBody>
      </p:sp>
      <p:pic>
        <p:nvPicPr>
          <p:cNvPr id="4098" name="Picture 2" descr="Image result for social medi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4911028"/>
            <a:ext cx="2448272" cy="1836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66561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solidFill>
                  <a:schemeClr val="accent1"/>
                </a:solidFill>
              </a:rPr>
              <a:t>How can you support your child </a:t>
            </a:r>
            <a:br>
              <a:rPr lang="en-GB" dirty="0" smtClean="0">
                <a:solidFill>
                  <a:schemeClr val="accent1"/>
                </a:solidFill>
              </a:rPr>
            </a:br>
            <a:r>
              <a:rPr lang="en-GB" dirty="0" smtClean="0">
                <a:solidFill>
                  <a:schemeClr val="accent1"/>
                </a:solidFill>
              </a:rPr>
              <a:t>at home?</a:t>
            </a:r>
            <a:endParaRPr lang="en-GB" dirty="0">
              <a:solidFill>
                <a:schemeClr val="accent1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27895" t="22231" r="20711" b="23474"/>
          <a:stretch/>
        </p:blipFill>
        <p:spPr>
          <a:xfrm>
            <a:off x="8100392" y="42193"/>
            <a:ext cx="1008112" cy="710015"/>
          </a:xfrm>
          <a:prstGeom prst="rect">
            <a:avLst/>
          </a:prstGeom>
        </p:spPr>
      </p:pic>
      <p:pic>
        <p:nvPicPr>
          <p:cNvPr id="1026" name="Picture 2" descr="Image result for parents helping with homewor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351" y="2571676"/>
            <a:ext cx="3429298" cy="17146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499698" y="1407104"/>
            <a:ext cx="18002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Help your child keep to a routine</a:t>
            </a:r>
            <a:endParaRPr lang="en-GB" sz="2000" dirty="0"/>
          </a:p>
        </p:txBody>
      </p:sp>
      <p:sp>
        <p:nvSpPr>
          <p:cNvPr id="7" name="TextBox 6"/>
          <p:cNvSpPr txBox="1"/>
          <p:nvPr/>
        </p:nvSpPr>
        <p:spPr>
          <a:xfrm>
            <a:off x="3193504" y="1450028"/>
            <a:ext cx="25271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Offer rewards &amp; praise</a:t>
            </a:r>
            <a:endParaRPr lang="en-GB" sz="2000" dirty="0"/>
          </a:p>
        </p:txBody>
      </p:sp>
      <p:sp>
        <p:nvSpPr>
          <p:cNvPr id="8" name="TextBox 7"/>
          <p:cNvSpPr txBox="1"/>
          <p:nvPr/>
        </p:nvSpPr>
        <p:spPr>
          <a:xfrm>
            <a:off x="7258011" y="1400259"/>
            <a:ext cx="172708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>
                <a:solidFill>
                  <a:srgbClr val="FF0000"/>
                </a:solidFill>
              </a:rPr>
              <a:t>DO NOT BE TEMPTED TO DO THE WORK FOR THEM!</a:t>
            </a:r>
            <a:endParaRPr lang="en-GB" sz="2000" b="1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365470" y="3334248"/>
            <a:ext cx="151216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Ensure an appropriate bedtime</a:t>
            </a:r>
            <a:endParaRPr lang="en-GB" sz="2000" dirty="0"/>
          </a:p>
        </p:txBody>
      </p:sp>
      <p:sp>
        <p:nvSpPr>
          <p:cNvPr id="10" name="TextBox 9"/>
          <p:cNvSpPr txBox="1"/>
          <p:nvPr/>
        </p:nvSpPr>
        <p:spPr>
          <a:xfrm>
            <a:off x="323528" y="2993286"/>
            <a:ext cx="176034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Encourage them to read </a:t>
            </a:r>
            <a:r>
              <a:rPr lang="en-GB" sz="2000" dirty="0" smtClean="0"/>
              <a:t>books &amp; the latest news</a:t>
            </a:r>
            <a:endParaRPr lang="en-GB" sz="2000" dirty="0"/>
          </a:p>
        </p:txBody>
      </p:sp>
      <p:sp>
        <p:nvSpPr>
          <p:cNvPr id="11" name="TextBox 10"/>
          <p:cNvSpPr txBox="1"/>
          <p:nvPr/>
        </p:nvSpPr>
        <p:spPr>
          <a:xfrm>
            <a:off x="2692966" y="5725705"/>
            <a:ext cx="171463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C</a:t>
            </a:r>
            <a:r>
              <a:rPr lang="en-GB" sz="2000" dirty="0" smtClean="0"/>
              <a:t>reate a learning area</a:t>
            </a:r>
            <a:endParaRPr lang="en-GB" sz="2000" dirty="0"/>
          </a:p>
        </p:txBody>
      </p:sp>
      <p:sp>
        <p:nvSpPr>
          <p:cNvPr id="12" name="TextBox 11"/>
          <p:cNvSpPr txBox="1"/>
          <p:nvPr/>
        </p:nvSpPr>
        <p:spPr>
          <a:xfrm>
            <a:off x="717879" y="5262722"/>
            <a:ext cx="154957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Discuss </a:t>
            </a:r>
            <a:r>
              <a:rPr lang="en-GB" sz="2000" dirty="0" smtClean="0"/>
              <a:t>homework </a:t>
            </a:r>
            <a:r>
              <a:rPr lang="en-GB" sz="2000" dirty="0" smtClean="0"/>
              <a:t>together</a:t>
            </a:r>
            <a:endParaRPr lang="en-GB" sz="2000" dirty="0"/>
          </a:p>
        </p:txBody>
      </p:sp>
      <p:sp>
        <p:nvSpPr>
          <p:cNvPr id="13" name="TextBox 12"/>
          <p:cNvSpPr txBox="1"/>
          <p:nvPr/>
        </p:nvSpPr>
        <p:spPr>
          <a:xfrm>
            <a:off x="7294493" y="5078056"/>
            <a:ext cx="169060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Monitor electronic devices and social media</a:t>
            </a:r>
            <a:endParaRPr lang="en-GB" sz="2000" dirty="0"/>
          </a:p>
        </p:txBody>
      </p:sp>
      <p:sp>
        <p:nvSpPr>
          <p:cNvPr id="14" name="Right Arrow 13"/>
          <p:cNvSpPr/>
          <p:nvPr/>
        </p:nvSpPr>
        <p:spPr>
          <a:xfrm rot="19154628">
            <a:off x="6450901" y="2219110"/>
            <a:ext cx="804489" cy="418628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 dirty="0"/>
          </a:p>
        </p:txBody>
      </p:sp>
      <p:sp>
        <p:nvSpPr>
          <p:cNvPr id="15" name="Right Arrow 14"/>
          <p:cNvSpPr/>
          <p:nvPr/>
        </p:nvSpPr>
        <p:spPr>
          <a:xfrm rot="13067521">
            <a:off x="1769317" y="2318803"/>
            <a:ext cx="856592" cy="41862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 dirty="0"/>
          </a:p>
        </p:txBody>
      </p:sp>
      <p:sp>
        <p:nvSpPr>
          <p:cNvPr id="16" name="Right Arrow 15"/>
          <p:cNvSpPr/>
          <p:nvPr/>
        </p:nvSpPr>
        <p:spPr>
          <a:xfrm rot="5400000">
            <a:off x="3192025" y="5088447"/>
            <a:ext cx="716514" cy="41862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 dirty="0"/>
          </a:p>
        </p:txBody>
      </p:sp>
      <p:sp>
        <p:nvSpPr>
          <p:cNvPr id="17" name="Right Arrow 16"/>
          <p:cNvSpPr/>
          <p:nvPr/>
        </p:nvSpPr>
        <p:spPr>
          <a:xfrm rot="16200000">
            <a:off x="4098835" y="1921759"/>
            <a:ext cx="716514" cy="41862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 dirty="0"/>
          </a:p>
        </p:txBody>
      </p:sp>
      <p:sp>
        <p:nvSpPr>
          <p:cNvPr id="18" name="Right Arrow 17"/>
          <p:cNvSpPr/>
          <p:nvPr/>
        </p:nvSpPr>
        <p:spPr>
          <a:xfrm>
            <a:off x="6548370" y="3540432"/>
            <a:ext cx="716514" cy="41862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 dirty="0"/>
          </a:p>
        </p:txBody>
      </p:sp>
      <p:sp>
        <p:nvSpPr>
          <p:cNvPr id="19" name="Right Arrow 18"/>
          <p:cNvSpPr/>
          <p:nvPr/>
        </p:nvSpPr>
        <p:spPr>
          <a:xfrm rot="2467628">
            <a:off x="6454886" y="4975413"/>
            <a:ext cx="935299" cy="41862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 dirty="0"/>
          </a:p>
        </p:txBody>
      </p:sp>
      <p:sp>
        <p:nvSpPr>
          <p:cNvPr id="20" name="Right Arrow 19"/>
          <p:cNvSpPr/>
          <p:nvPr/>
        </p:nvSpPr>
        <p:spPr>
          <a:xfrm rot="8038768">
            <a:off x="1832249" y="5020463"/>
            <a:ext cx="935299" cy="41862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 dirty="0"/>
          </a:p>
        </p:txBody>
      </p:sp>
      <p:sp>
        <p:nvSpPr>
          <p:cNvPr id="21" name="Right Arrow 20"/>
          <p:cNvSpPr/>
          <p:nvPr/>
        </p:nvSpPr>
        <p:spPr>
          <a:xfrm rot="10800000">
            <a:off x="1871416" y="3703095"/>
            <a:ext cx="716514" cy="41862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 dirty="0"/>
          </a:p>
        </p:txBody>
      </p:sp>
      <p:sp>
        <p:nvSpPr>
          <p:cNvPr id="22" name="TextBox 21"/>
          <p:cNvSpPr txBox="1"/>
          <p:nvPr/>
        </p:nvSpPr>
        <p:spPr>
          <a:xfrm>
            <a:off x="4640685" y="5725705"/>
            <a:ext cx="190768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Talk about clubs they could join</a:t>
            </a:r>
            <a:endParaRPr lang="en-GB" sz="2000" dirty="0"/>
          </a:p>
        </p:txBody>
      </p:sp>
      <p:sp>
        <p:nvSpPr>
          <p:cNvPr id="23" name="Right Arrow 22"/>
          <p:cNvSpPr/>
          <p:nvPr/>
        </p:nvSpPr>
        <p:spPr>
          <a:xfrm rot="5400000">
            <a:off x="5005645" y="5088447"/>
            <a:ext cx="716514" cy="41862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2330595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accent1"/>
                </a:solidFill>
              </a:rPr>
              <a:t>Supporting Our Students</a:t>
            </a:r>
            <a:endParaRPr lang="en-GB" dirty="0">
              <a:solidFill>
                <a:schemeClr val="accent1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27895" t="22231" r="20711" b="23474"/>
          <a:stretch/>
        </p:blipFill>
        <p:spPr>
          <a:xfrm>
            <a:off x="8100392" y="42193"/>
            <a:ext cx="1008112" cy="710015"/>
          </a:xfrm>
          <a:prstGeom prst="rect">
            <a:avLst/>
          </a:prstGeom>
        </p:spPr>
      </p:pic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56890306"/>
              </p:ext>
            </p:extLst>
          </p:nvPr>
        </p:nvGraphicFramePr>
        <p:xfrm>
          <a:off x="457200" y="1600200"/>
          <a:ext cx="8229600" cy="4790440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4114800">
                  <a:extLst>
                    <a:ext uri="{9D8B030D-6E8A-4147-A177-3AD203B41FA5}">
                      <a16:colId xmlns:a16="http://schemas.microsoft.com/office/drawing/2014/main" val="1828943122"/>
                    </a:ext>
                  </a:extLst>
                </a:gridCol>
                <a:gridCol w="4114800">
                  <a:extLst>
                    <a:ext uri="{9D8B030D-6E8A-4147-A177-3AD203B41FA5}">
                      <a16:colId xmlns:a16="http://schemas.microsoft.com/office/drawing/2014/main" val="262177903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b="0" i="0" dirty="0" smtClean="0"/>
                        <a:t>Form Tutors</a:t>
                      </a:r>
                      <a:endParaRPr lang="en-GB" b="0" i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i="0" dirty="0" smtClean="0">
                          <a:effectLst/>
                        </a:rPr>
                        <a:t>First port of call</a:t>
                      </a:r>
                      <a:endParaRPr lang="en-GB" i="0" dirty="0">
                        <a:effectLst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607055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Pastoral and Welfare Support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Mrs Pieri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614947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Year Leader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Miss Keitch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3853256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Special Educational Needs Co-ordinator</a:t>
                      </a:r>
                      <a:r>
                        <a:rPr lang="en-GB" baseline="0" dirty="0" smtClean="0"/>
                        <a:t> </a:t>
                      </a:r>
                      <a:r>
                        <a:rPr lang="en-GB" dirty="0" smtClean="0"/>
                        <a:t>(SENCO) 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Mrs Gregg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068015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Wellbeing Officer/Medical Administrator</a:t>
                      </a:r>
                      <a:endParaRPr lang="en-GB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Mrs Scott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4480196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Attendance Officer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Mrs Fawcett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2503103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School Counsellors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Claire</a:t>
                      </a:r>
                      <a:r>
                        <a:rPr lang="en-GB" baseline="0" dirty="0" smtClean="0"/>
                        <a:t> and Marianne 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9379018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Student Development, Behaviour and Welfare Manager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Miss</a:t>
                      </a:r>
                      <a:r>
                        <a:rPr lang="en-GB" baseline="0" dirty="0" smtClean="0"/>
                        <a:t> Borer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9418142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Safeguarding Officer 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Miss Lang (Vice</a:t>
                      </a:r>
                      <a:r>
                        <a:rPr lang="en-GB" baseline="0" dirty="0" smtClean="0"/>
                        <a:t> Principal)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09126374"/>
                  </a:ext>
                </a:extLst>
              </a:tr>
              <a:tr h="370840">
                <a:tc gridSpan="2">
                  <a:txBody>
                    <a:bodyPr/>
                    <a:lstStyle/>
                    <a:p>
                      <a:r>
                        <a:rPr lang="en-GB" dirty="0" smtClean="0"/>
                        <a:t>Peer</a:t>
                      </a:r>
                      <a:r>
                        <a:rPr lang="en-GB" baseline="0" dirty="0" smtClean="0"/>
                        <a:t> mentors</a:t>
                      </a:r>
                      <a:r>
                        <a:rPr lang="en-GB" baseline="0" dirty="0" smtClean="0"/>
                        <a:t>                               </a:t>
                      </a:r>
                      <a:r>
                        <a:rPr lang="en-GB" baseline="0" dirty="0" smtClean="0"/>
                        <a:t>Sixth form mentors                                         ‘Bubble’ club</a:t>
                      </a:r>
                    </a:p>
                    <a:p>
                      <a:r>
                        <a:rPr lang="en-GB" baseline="0" dirty="0" smtClean="0"/>
                        <a:t>      </a:t>
                      </a:r>
                    </a:p>
                    <a:p>
                      <a:r>
                        <a:rPr lang="en-GB" baseline="0" dirty="0" smtClean="0"/>
                        <a:t>Year 7 quad                          Early break and lunch times                                      Buddies</a:t>
                      </a:r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5158541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03062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>
                <a:solidFill>
                  <a:schemeClr val="accent1"/>
                </a:solidFill>
              </a:rPr>
              <a:t>Key Dates</a:t>
            </a:r>
            <a:endParaRPr lang="en-GB" dirty="0">
              <a:solidFill>
                <a:schemeClr val="accent1"/>
              </a:solidFill>
            </a:endParaRP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9313713"/>
              </p:ext>
            </p:extLst>
          </p:nvPr>
        </p:nvGraphicFramePr>
        <p:xfrm>
          <a:off x="457200" y="1600200"/>
          <a:ext cx="8229600" cy="3992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54760">
                  <a:extLst>
                    <a:ext uri="{9D8B030D-6E8A-4147-A177-3AD203B41FA5}">
                      <a16:colId xmlns:a16="http://schemas.microsoft.com/office/drawing/2014/main" val="3292613146"/>
                    </a:ext>
                  </a:extLst>
                </a:gridCol>
                <a:gridCol w="4474840">
                  <a:extLst>
                    <a:ext uri="{9D8B030D-6E8A-4147-A177-3AD203B41FA5}">
                      <a16:colId xmlns:a16="http://schemas.microsoft.com/office/drawing/2014/main" val="281977372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Dates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Information</a:t>
                      </a:r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1002657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b="1" dirty="0" smtClean="0"/>
                        <a:t>Tuesday 27</a:t>
                      </a:r>
                      <a:r>
                        <a:rPr lang="en-GB" sz="2000" b="1" baseline="30000" dirty="0" smtClean="0"/>
                        <a:t>th</a:t>
                      </a:r>
                      <a:r>
                        <a:rPr lang="en-GB" sz="2000" b="1" dirty="0" smtClean="0"/>
                        <a:t> – Friday 30</a:t>
                      </a:r>
                      <a:r>
                        <a:rPr lang="en-GB" sz="2000" b="1" baseline="30000" dirty="0" smtClean="0"/>
                        <a:t>th</a:t>
                      </a:r>
                      <a:r>
                        <a:rPr lang="en-GB" sz="2000" b="1" dirty="0" smtClean="0"/>
                        <a:t> August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 smtClean="0"/>
                        <a:t>New intake Summer Sports Camp at the school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1317953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b="1" dirty="0" smtClean="0"/>
                        <a:t>Tuesday 3</a:t>
                      </a:r>
                      <a:r>
                        <a:rPr lang="en-GB" sz="2000" b="1" baseline="30000" dirty="0" smtClean="0"/>
                        <a:t>rd</a:t>
                      </a:r>
                      <a:r>
                        <a:rPr lang="en-GB" sz="2000" b="1" dirty="0" smtClean="0"/>
                        <a:t> September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 smtClean="0"/>
                        <a:t>First Day of Term for Year 7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2606735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b="1" dirty="0" smtClean="0"/>
                        <a:t>Thursday 5</a:t>
                      </a:r>
                      <a:r>
                        <a:rPr lang="en-GB" sz="2000" b="1" baseline="30000" dirty="0" smtClean="0"/>
                        <a:t>th</a:t>
                      </a:r>
                      <a:r>
                        <a:rPr lang="en-GB" sz="2000" b="1" dirty="0" smtClean="0"/>
                        <a:t> September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 smtClean="0"/>
                        <a:t>School Photographs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6745486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b="1" dirty="0" smtClean="0"/>
                        <a:t>Monday 16th – Friday 27th September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 smtClean="0"/>
                        <a:t>Year 7 Baseline tests – </a:t>
                      </a:r>
                      <a:r>
                        <a:rPr lang="en-GB" sz="2000" b="0" dirty="0" smtClean="0"/>
                        <a:t>no preparation required.</a:t>
                      </a:r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1464436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b="1" dirty="0" smtClean="0"/>
                        <a:t>Thursday 19</a:t>
                      </a:r>
                      <a:r>
                        <a:rPr lang="en-GB" sz="2000" b="1" baseline="30000" dirty="0" smtClean="0"/>
                        <a:t>th</a:t>
                      </a:r>
                      <a:r>
                        <a:rPr lang="en-GB" sz="2000" b="1" dirty="0" smtClean="0"/>
                        <a:t> September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Year 7 Parents Welcome Evening 6pm-8pm</a:t>
                      </a:r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301740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b="1" dirty="0" smtClean="0"/>
                        <a:t>Tuesday 1</a:t>
                      </a:r>
                      <a:r>
                        <a:rPr lang="en-GB" sz="2000" b="1" baseline="30000" dirty="0" smtClean="0"/>
                        <a:t>st</a:t>
                      </a:r>
                      <a:r>
                        <a:rPr lang="en-GB" sz="2000" b="1" dirty="0" smtClean="0"/>
                        <a:t> &amp; Wednesday 2</a:t>
                      </a:r>
                      <a:r>
                        <a:rPr lang="en-GB" sz="2000" b="1" baseline="30000" dirty="0" smtClean="0"/>
                        <a:t>nd</a:t>
                      </a:r>
                      <a:r>
                        <a:rPr lang="en-GB" sz="2000" b="1" dirty="0" smtClean="0"/>
                        <a:t> October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 smtClean="0"/>
                        <a:t>Year 7 Team building trip to HOAC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28216739"/>
                  </a:ext>
                </a:extLst>
              </a:tr>
            </a:tbl>
          </a:graphicData>
        </a:graphic>
      </p:graphicFrame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27895" t="22231" r="20711" b="23474"/>
          <a:stretch/>
        </p:blipFill>
        <p:spPr>
          <a:xfrm>
            <a:off x="8100392" y="42193"/>
            <a:ext cx="1008112" cy="7100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1958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accent1"/>
                </a:solidFill>
              </a:rPr>
              <a:t>Summer Sports Camp</a:t>
            </a: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sz="2800" dirty="0"/>
              <a:t>Tuesday 27</a:t>
            </a:r>
            <a:r>
              <a:rPr lang="en-US" sz="2800" baseline="30000" dirty="0"/>
              <a:t>th</a:t>
            </a:r>
            <a:r>
              <a:rPr lang="en-US" sz="2800" dirty="0"/>
              <a:t> August to Friday 30</a:t>
            </a:r>
            <a:r>
              <a:rPr lang="en-US" sz="2800" baseline="30000" dirty="0"/>
              <a:t>th</a:t>
            </a:r>
            <a:r>
              <a:rPr lang="en-US" sz="2800" dirty="0"/>
              <a:t> August 2019. </a:t>
            </a:r>
            <a:endParaRPr lang="en-US" sz="2800" dirty="0" smtClean="0"/>
          </a:p>
          <a:p>
            <a:r>
              <a:rPr lang="en-US" sz="2800" dirty="0" smtClean="0"/>
              <a:t>Costs </a:t>
            </a:r>
            <a:r>
              <a:rPr lang="en-US" sz="2800" dirty="0"/>
              <a:t>are £30 per </a:t>
            </a:r>
            <a:r>
              <a:rPr lang="en-US" sz="2800" dirty="0" smtClean="0"/>
              <a:t>day. Please </a:t>
            </a:r>
            <a:r>
              <a:rPr lang="en-US" sz="2800" dirty="0"/>
              <a:t>note that any “walk-ons” will be charged at a daily rate of £35</a:t>
            </a:r>
            <a:r>
              <a:rPr lang="en-US" sz="2800" dirty="0" smtClean="0"/>
              <a:t>.</a:t>
            </a:r>
          </a:p>
          <a:p>
            <a:pPr lvl="0"/>
            <a:r>
              <a:rPr lang="en-GB" sz="2800" dirty="0"/>
              <a:t>Sign up </a:t>
            </a:r>
            <a:r>
              <a:rPr lang="en-GB" sz="2800" dirty="0" smtClean="0"/>
              <a:t>to be </a:t>
            </a:r>
            <a:r>
              <a:rPr lang="en-GB" sz="2800" dirty="0"/>
              <a:t>completed on the school website. Type “sports camp” into the school website and the appropriate pages will come </a:t>
            </a:r>
            <a:r>
              <a:rPr lang="en-GB" sz="2800" dirty="0" smtClean="0"/>
              <a:t>up.</a:t>
            </a:r>
            <a:endParaRPr lang="en-GB" sz="2800" dirty="0"/>
          </a:p>
          <a:p>
            <a:endParaRPr lang="en-GB" sz="2400" dirty="0" smtClean="0"/>
          </a:p>
        </p:txBody>
      </p:sp>
      <p:pic>
        <p:nvPicPr>
          <p:cNvPr id="5122" name="Picture 2" descr="https://pbs.twimg.com/media/DikhavMXkAAZ9mn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9264" y="4424185"/>
            <a:ext cx="2505472" cy="1879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27895" t="22231" r="20711" b="23474"/>
          <a:stretch/>
        </p:blipFill>
        <p:spPr>
          <a:xfrm>
            <a:off x="8100392" y="42193"/>
            <a:ext cx="1008112" cy="710015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0" y="5664498"/>
            <a:ext cx="3491880" cy="92333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n-US" b="1" i="1" dirty="0" smtClean="0">
                <a:solidFill>
                  <a:schemeClr val="accent1"/>
                </a:solidFill>
              </a:rPr>
              <a:t>“Summer Camp allowed me to get to know the school quicker and feel less nervous” Izzy (Year 7)</a:t>
            </a: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724128" y="5664498"/>
            <a:ext cx="3384376" cy="92333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n-US" b="1" i="1" dirty="0" smtClean="0">
                <a:solidFill>
                  <a:schemeClr val="accent1"/>
                </a:solidFill>
              </a:rPr>
              <a:t>“I got to make new friends and get to know people who are in my tutor group” Charlie (Year 7)</a:t>
            </a:r>
            <a:endParaRPr lang="en-GB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412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accent1"/>
                </a:solidFill>
              </a:rPr>
              <a:t>September 2019</a:t>
            </a: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GB" sz="2800" b="1" dirty="0" smtClean="0"/>
              <a:t>Tuesday 3</a:t>
            </a:r>
            <a:r>
              <a:rPr lang="en-GB" sz="2800" b="1" baseline="30000" dirty="0" smtClean="0"/>
              <a:t>rd</a:t>
            </a:r>
            <a:r>
              <a:rPr lang="en-GB" sz="2800" b="1" dirty="0" smtClean="0"/>
              <a:t> September:</a:t>
            </a:r>
          </a:p>
          <a:p>
            <a:r>
              <a:rPr lang="en-GB" sz="2800" dirty="0" smtClean="0"/>
              <a:t>Only year 7 in the main school.</a:t>
            </a:r>
          </a:p>
          <a:p>
            <a:r>
              <a:rPr lang="en-GB" sz="2800" dirty="0" smtClean="0"/>
              <a:t>Full school uniform and learning kit.</a:t>
            </a:r>
          </a:p>
          <a:p>
            <a:r>
              <a:rPr lang="en-GB" sz="2800" dirty="0" smtClean="0"/>
              <a:t>Students will spend the morning in their tutor groups and the remainder of the day in their timetabled lessons.</a:t>
            </a:r>
            <a:endParaRPr lang="en-GB" sz="2800" dirty="0"/>
          </a:p>
          <a:p>
            <a:pPr marL="0" indent="0">
              <a:buNone/>
            </a:pPr>
            <a:r>
              <a:rPr lang="en-GB" sz="2800" b="1" dirty="0" smtClean="0"/>
              <a:t>Wednesday 4</a:t>
            </a:r>
            <a:r>
              <a:rPr lang="en-GB" sz="2800" b="1" baseline="30000" dirty="0" smtClean="0"/>
              <a:t>th</a:t>
            </a:r>
            <a:r>
              <a:rPr lang="en-GB" sz="2800" b="1" dirty="0" smtClean="0"/>
              <a:t> September</a:t>
            </a:r>
            <a:r>
              <a:rPr lang="en-GB" sz="2800" b="1" dirty="0"/>
              <a:t>:</a:t>
            </a:r>
          </a:p>
          <a:p>
            <a:r>
              <a:rPr lang="en-GB" sz="2800" dirty="0" smtClean="0"/>
              <a:t>All students in the main school.</a:t>
            </a:r>
          </a:p>
          <a:p>
            <a:r>
              <a:rPr lang="en-GB" sz="2800" dirty="0" smtClean="0"/>
              <a:t>Students </a:t>
            </a:r>
            <a:r>
              <a:rPr lang="en-GB" sz="2800" dirty="0"/>
              <a:t>will spend the morning in their tutor groups and the remainder of the day in their timetabled lessons.</a:t>
            </a:r>
          </a:p>
          <a:p>
            <a:pPr marL="0" indent="0">
              <a:buNone/>
            </a:pPr>
            <a:endParaRPr lang="en-GB" sz="2800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27895" t="22231" r="20711" b="23474"/>
          <a:stretch/>
        </p:blipFill>
        <p:spPr>
          <a:xfrm>
            <a:off x="8100392" y="42193"/>
            <a:ext cx="1008112" cy="7100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4786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accent1"/>
                </a:solidFill>
              </a:rPr>
              <a:t>Baseline Testing</a:t>
            </a: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en-GB" sz="2400" b="1" dirty="0" smtClean="0"/>
              <a:t>MidYIS</a:t>
            </a:r>
            <a:r>
              <a:rPr lang="en-GB" sz="2400" b="1" dirty="0" smtClean="0"/>
              <a:t> Testing:</a:t>
            </a:r>
          </a:p>
          <a:p>
            <a:r>
              <a:rPr lang="en-GB" sz="2400" dirty="0" smtClean="0"/>
              <a:t>It tests vocabulary, maths (speed and fluency not knowledge), non verbal (shapes and logical thinking) and skills (proof reading and perceptual speed).</a:t>
            </a: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r>
              <a:rPr lang="en-GB" sz="2400" b="1" dirty="0" smtClean="0"/>
              <a:t>Rapid Testing:</a:t>
            </a:r>
            <a:endParaRPr lang="en-GB" sz="2400" dirty="0" smtClean="0"/>
          </a:p>
          <a:p>
            <a:r>
              <a:rPr lang="en-GB" sz="2400" dirty="0" smtClean="0"/>
              <a:t>Formerly Lucid tests, is a quick and simple screening to identify any students with dyslexic tendencies.</a:t>
            </a:r>
          </a:p>
          <a:p>
            <a:pPr marL="0" indent="0">
              <a:buNone/>
            </a:pPr>
            <a:endParaRPr lang="en-GB" sz="2400" dirty="0" smtClean="0"/>
          </a:p>
          <a:p>
            <a:pPr marL="0" indent="0">
              <a:buNone/>
            </a:pPr>
            <a:r>
              <a:rPr lang="en-GB" sz="2400" b="1" dirty="0" smtClean="0"/>
              <a:t>Subject Specific:</a:t>
            </a:r>
          </a:p>
          <a:p>
            <a:r>
              <a:rPr lang="en-GB" sz="2400" dirty="0" smtClean="0"/>
              <a:t>Some subjects will conduct baseline testing.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27895" t="22231" r="20711" b="23474"/>
          <a:stretch/>
        </p:blipFill>
        <p:spPr>
          <a:xfrm>
            <a:off x="8100392" y="42193"/>
            <a:ext cx="1008112" cy="7100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6061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>
                <a:solidFill>
                  <a:schemeClr val="accent1"/>
                </a:solidFill>
              </a:rPr>
              <a:t>Key Dates</a:t>
            </a:r>
            <a:endParaRPr lang="en-GB" dirty="0">
              <a:solidFill>
                <a:schemeClr val="accent1"/>
              </a:solidFill>
            </a:endParaRP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3992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54760">
                  <a:extLst>
                    <a:ext uri="{9D8B030D-6E8A-4147-A177-3AD203B41FA5}">
                      <a16:colId xmlns:a16="http://schemas.microsoft.com/office/drawing/2014/main" val="3292613146"/>
                    </a:ext>
                  </a:extLst>
                </a:gridCol>
                <a:gridCol w="4474840">
                  <a:extLst>
                    <a:ext uri="{9D8B030D-6E8A-4147-A177-3AD203B41FA5}">
                      <a16:colId xmlns:a16="http://schemas.microsoft.com/office/drawing/2014/main" val="281977372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Dates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Information</a:t>
                      </a:r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1002657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b="1" dirty="0" smtClean="0"/>
                        <a:t>Tuesday 27</a:t>
                      </a:r>
                      <a:r>
                        <a:rPr lang="en-GB" sz="2000" b="1" baseline="30000" dirty="0" smtClean="0"/>
                        <a:t>th</a:t>
                      </a:r>
                      <a:r>
                        <a:rPr lang="en-GB" sz="2000" b="1" dirty="0" smtClean="0"/>
                        <a:t> – Friday 30</a:t>
                      </a:r>
                      <a:r>
                        <a:rPr lang="en-GB" sz="2000" b="1" baseline="30000" dirty="0" smtClean="0"/>
                        <a:t>th</a:t>
                      </a:r>
                      <a:r>
                        <a:rPr lang="en-GB" sz="2000" b="1" dirty="0" smtClean="0"/>
                        <a:t> August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 smtClean="0"/>
                        <a:t>New intake Summer Sports Camp at the school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1317953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b="1" dirty="0" smtClean="0"/>
                        <a:t>Tuesday 3</a:t>
                      </a:r>
                      <a:r>
                        <a:rPr lang="en-GB" sz="2000" b="1" baseline="30000" dirty="0" smtClean="0"/>
                        <a:t>rd</a:t>
                      </a:r>
                      <a:r>
                        <a:rPr lang="en-GB" sz="2000" b="1" dirty="0" smtClean="0"/>
                        <a:t> September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 smtClean="0"/>
                        <a:t>First Day of Term for Year 7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2606735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b="1" dirty="0" smtClean="0"/>
                        <a:t>Thursday 5</a:t>
                      </a:r>
                      <a:r>
                        <a:rPr lang="en-GB" sz="2000" b="1" baseline="30000" dirty="0" smtClean="0"/>
                        <a:t>th</a:t>
                      </a:r>
                      <a:r>
                        <a:rPr lang="en-GB" sz="2000" b="1" dirty="0" smtClean="0"/>
                        <a:t> September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 smtClean="0"/>
                        <a:t>School Photographs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6745486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b="1" dirty="0" smtClean="0"/>
                        <a:t>Monday 16th – Friday 27th September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 smtClean="0"/>
                        <a:t>Year 7 Baseline tests – </a:t>
                      </a:r>
                      <a:r>
                        <a:rPr lang="en-GB" sz="2000" b="0" dirty="0" smtClean="0"/>
                        <a:t>no preparation required.</a:t>
                      </a:r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1464436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b="1" dirty="0" smtClean="0"/>
                        <a:t>Thursday 19</a:t>
                      </a:r>
                      <a:r>
                        <a:rPr lang="en-GB" sz="2000" b="1" baseline="30000" dirty="0" smtClean="0"/>
                        <a:t>th</a:t>
                      </a:r>
                      <a:r>
                        <a:rPr lang="en-GB" sz="2000" b="1" dirty="0" smtClean="0"/>
                        <a:t> September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Year 7 Parents Welcome Evening 6pm-8pm</a:t>
                      </a:r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301740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b="1" dirty="0" smtClean="0"/>
                        <a:t>Tuesday 1</a:t>
                      </a:r>
                      <a:r>
                        <a:rPr lang="en-GB" sz="2000" b="1" baseline="30000" dirty="0" smtClean="0"/>
                        <a:t>st</a:t>
                      </a:r>
                      <a:r>
                        <a:rPr lang="en-GB" sz="2000" b="1" dirty="0" smtClean="0"/>
                        <a:t> &amp; Wednesday 2</a:t>
                      </a:r>
                      <a:r>
                        <a:rPr lang="en-GB" sz="2000" b="1" baseline="30000" dirty="0" smtClean="0"/>
                        <a:t>nd</a:t>
                      </a:r>
                      <a:r>
                        <a:rPr lang="en-GB" sz="2000" b="1" dirty="0" smtClean="0"/>
                        <a:t> October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 smtClean="0"/>
                        <a:t>Year 7 Team building trip to HOAC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28216739"/>
                  </a:ext>
                </a:extLst>
              </a:tr>
            </a:tbl>
          </a:graphicData>
        </a:graphic>
      </p:graphicFrame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27895" t="22231" r="20711" b="23474"/>
          <a:stretch/>
        </p:blipFill>
        <p:spPr>
          <a:xfrm>
            <a:off x="8100392" y="42193"/>
            <a:ext cx="1008112" cy="7100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12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accent1"/>
                </a:solidFill>
              </a:rPr>
              <a:t>Thank You</a:t>
            </a: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GB" sz="2800" dirty="0" smtClean="0"/>
              <a:t>Meet your child’s form tutor</a:t>
            </a:r>
          </a:p>
          <a:p>
            <a:r>
              <a:rPr lang="en-GB" sz="2800" dirty="0" smtClean="0"/>
              <a:t>Meet our Senior Leadership Team</a:t>
            </a:r>
          </a:p>
          <a:p>
            <a:r>
              <a:rPr lang="en-GB" sz="2800" dirty="0" smtClean="0"/>
              <a:t>Talk to our students</a:t>
            </a:r>
          </a:p>
          <a:p>
            <a:r>
              <a:rPr lang="en-GB" sz="2800" dirty="0" smtClean="0"/>
              <a:t>Uniform sale</a:t>
            </a:r>
          </a:p>
          <a:p>
            <a:endParaRPr lang="en-GB" sz="2800" dirty="0"/>
          </a:p>
          <a:p>
            <a:pPr marL="0" indent="0">
              <a:buNone/>
            </a:pPr>
            <a:endParaRPr lang="en-GB" sz="2400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27895" t="22231" r="20711" b="23474"/>
          <a:stretch/>
        </p:blipFill>
        <p:spPr>
          <a:xfrm>
            <a:off x="8100392" y="42193"/>
            <a:ext cx="1008112" cy="71001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520" y="4647554"/>
            <a:ext cx="3457884" cy="177389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/>
          <a:srcRect l="6408" r="4132"/>
          <a:stretch/>
        </p:blipFill>
        <p:spPr>
          <a:xfrm>
            <a:off x="3701006" y="4647554"/>
            <a:ext cx="5112568" cy="180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6096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1896</TotalTime>
  <Words>888</Words>
  <Application>Microsoft Office PowerPoint</Application>
  <PresentationFormat>On-screen Show (4:3)</PresentationFormat>
  <Paragraphs>139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9" baseType="lpstr">
      <vt:lpstr>Arial</vt:lpstr>
      <vt:lpstr>Calibri</vt:lpstr>
      <vt:lpstr>Office Theme</vt:lpstr>
      <vt:lpstr>YEAR 6 INDUCTION EVENING</vt:lpstr>
      <vt:lpstr>Getting it right from the start</vt:lpstr>
      <vt:lpstr>Attendance</vt:lpstr>
      <vt:lpstr>Learning Kit</vt:lpstr>
      <vt:lpstr>Homework</vt:lpstr>
      <vt:lpstr>Transport</vt:lpstr>
      <vt:lpstr>Rewards and Sanctions</vt:lpstr>
      <vt:lpstr>A Few Reminders</vt:lpstr>
      <vt:lpstr>How can you support your child  at home?</vt:lpstr>
      <vt:lpstr>Supporting Our Students</vt:lpstr>
      <vt:lpstr>Key Dates</vt:lpstr>
      <vt:lpstr>Summer Sports Camp</vt:lpstr>
      <vt:lpstr>September 2019</vt:lpstr>
      <vt:lpstr>Baseline Testing</vt:lpstr>
      <vt:lpstr>Key Dates</vt:lpstr>
      <vt:lpstr>Thank You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6 Induction Day</dc:title>
  <dc:creator>Imran Vahora</dc:creator>
  <cp:lastModifiedBy>Rachel Keitch</cp:lastModifiedBy>
  <cp:revision>211</cp:revision>
  <dcterms:created xsi:type="dcterms:W3CDTF">2017-06-06T13:33:41Z</dcterms:created>
  <dcterms:modified xsi:type="dcterms:W3CDTF">2019-07-01T16:49:47Z</dcterms:modified>
</cp:coreProperties>
</file>