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hartEx1.xml" ContentType="application/vnd.ms-office.chartex+xml"/>
  <Override PartName="/ppt/revisionInfo.xml" ContentType="application/vnd.ms-powerpoint.revisioninfo+xml"/>
  <Override PartName="/ppt/charts/colors1.xml" ContentType="application/vnd.ms-office.chartcolorstyl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5"/>
  </p:sldMasterIdLst>
  <p:notesMasterIdLst>
    <p:notesMasterId r:id="rId47"/>
  </p:notesMasterIdLst>
  <p:sldIdLst>
    <p:sldId id="256" r:id="rId6"/>
    <p:sldId id="344" r:id="rId7"/>
    <p:sldId id="346" r:id="rId8"/>
    <p:sldId id="350" r:id="rId9"/>
    <p:sldId id="348" r:id="rId10"/>
    <p:sldId id="359" r:id="rId11"/>
    <p:sldId id="351" r:id="rId12"/>
    <p:sldId id="360" r:id="rId13"/>
    <p:sldId id="361" r:id="rId14"/>
    <p:sldId id="300" r:id="rId15"/>
    <p:sldId id="301" r:id="rId16"/>
    <p:sldId id="302" r:id="rId17"/>
    <p:sldId id="385" r:id="rId18"/>
    <p:sldId id="386" r:id="rId19"/>
    <p:sldId id="264" r:id="rId20"/>
    <p:sldId id="265" r:id="rId21"/>
    <p:sldId id="369" r:id="rId22"/>
    <p:sldId id="364" r:id="rId23"/>
    <p:sldId id="357" r:id="rId24"/>
    <p:sldId id="365" r:id="rId25"/>
    <p:sldId id="270" r:id="rId26"/>
    <p:sldId id="366" r:id="rId27"/>
    <p:sldId id="282" r:id="rId28"/>
    <p:sldId id="376" r:id="rId29"/>
    <p:sldId id="371" r:id="rId30"/>
    <p:sldId id="387" r:id="rId31"/>
    <p:sldId id="370" r:id="rId32"/>
    <p:sldId id="372" r:id="rId33"/>
    <p:sldId id="373" r:id="rId34"/>
    <p:sldId id="388" r:id="rId35"/>
    <p:sldId id="363" r:id="rId36"/>
    <p:sldId id="367" r:id="rId37"/>
    <p:sldId id="377" r:id="rId38"/>
    <p:sldId id="288" r:id="rId39"/>
    <p:sldId id="276" r:id="rId40"/>
    <p:sldId id="362" r:id="rId41"/>
    <p:sldId id="290" r:id="rId42"/>
    <p:sldId id="378" r:id="rId43"/>
    <p:sldId id="295" r:id="rId44"/>
    <p:sldId id="287" r:id="rId45"/>
    <p:sldId id="375"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ather Dean" initials="HD" lastIdx="1" clrIdx="0">
    <p:extLst>
      <p:ext uri="{19B8F6BF-5375-455C-9EA6-DF929625EA0E}">
        <p15:presenceInfo xmlns:p15="http://schemas.microsoft.com/office/powerpoint/2012/main" userId="S::heather@bbf.uk.com::0c040717-3bf8-4e6f-a381-1fb7f019a0d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ABBE"/>
    <a:srgbClr val="59595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3C795B-8B60-40E6-9A25-77B52D0DBC97}" v="5" dt="2021-01-07T10:09:49.4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91" autoAdjust="0"/>
    <p:restoredTop sz="93135" autoAdjust="0"/>
  </p:normalViewPr>
  <p:slideViewPr>
    <p:cSldViewPr snapToGrid="0">
      <p:cViewPr varScale="1">
        <p:scale>
          <a:sx n="68" d="100"/>
          <a:sy n="68" d="100"/>
        </p:scale>
        <p:origin x="1398" y="6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viewProps" Target="viewProps.xml"/><Relationship Id="rId55"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commentAuthors" Target="commentAuthors.xml"/><Relationship Id="rId8" Type="http://schemas.openxmlformats.org/officeDocument/2006/relationships/slide" Target="slides/slide3.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presProps" Target="presProps.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file:///C:\Users\JamesMoorhouse\Downloads\nomis_2021_12_16_092449.xlsx" TargetMode="External"/></Relationships>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Data!$I$11:$I$26</cx:f>
        <cx:lvl ptCount="16">
          <cx:pt idx="0">Wholesale &amp; retail</cx:pt>
          <cx:pt idx="1">Health</cx:pt>
          <cx:pt idx="2">Administration &amp; support services</cx:pt>
          <cx:pt idx="3">Education</cx:pt>
          <cx:pt idx="4">Professional, scientific &amp; technical</cx:pt>
          <cx:pt idx="5">Manufacturing</cx:pt>
          <cx:pt idx="6">Construction</cx:pt>
          <cx:pt idx="7">Accommodation &amp; food services</cx:pt>
          <cx:pt idx="8">IT / Digital</cx:pt>
          <cx:pt idx="9">Arts, entertainment and recreation</cx:pt>
          <cx:pt idx="10">Transport &amp; storage</cx:pt>
          <cx:pt idx="11">Public administration</cx:pt>
          <cx:pt idx="12">Financial &amp; insurance</cx:pt>
          <cx:pt idx="13">Real estate</cx:pt>
          <cx:pt idx="14">Mining &amp; utilities</cx:pt>
          <cx:pt idx="15">Agriculture, forestry &amp; fishing</cx:pt>
        </cx:lvl>
      </cx:strDim>
      <cx:numDim type="val">
        <cx:f>Data!$J$11:$J$26</cx:f>
        <cx:lvl ptCount="16" formatCode="_-* #,##0_-;\-* #,##0_-;_-* &quot;-&quot;??_-;_-@_-">
          <cx:pt idx="0">43000</cx:pt>
          <cx:pt idx="1">27000</cx:pt>
          <cx:pt idx="2">24000</cx:pt>
          <cx:pt idx="3">22000</cx:pt>
          <cx:pt idx="4">21000</cx:pt>
          <cx:pt idx="5">17000</cx:pt>
          <cx:pt idx="6">16000</cx:pt>
          <cx:pt idx="7">15000</cx:pt>
          <cx:pt idx="8">15000</cx:pt>
          <cx:pt idx="9">12000</cx:pt>
          <cx:pt idx="10">7000</cx:pt>
          <cx:pt idx="11">7000</cx:pt>
          <cx:pt idx="12">5000</cx:pt>
          <cx:pt idx="13">4500</cx:pt>
          <cx:pt idx="14">3500</cx:pt>
          <cx:pt idx="15">2000</cx:pt>
        </cx:lvl>
      </cx:numDim>
    </cx:data>
  </cx:chartData>
  <cx:chart>
    <cx:plotArea>
      <cx:plotAreaRegion>
        <cx:series layoutId="funnel" uniqueId="{0B4C4F3B-2923-4A66-8124-4995C603C429}">
          <cx:spPr>
            <a:solidFill>
              <a:srgbClr val="00B0F0"/>
            </a:solidFill>
          </cx:spPr>
          <cx:dataLabels>
            <cx:txPr>
              <a:bodyPr spcFirstLastPara="1" vertOverflow="ellipsis" horzOverflow="overflow" wrap="square" lIns="0" tIns="0" rIns="0" bIns="0" anchor="ctr" anchorCtr="1"/>
              <a:lstStyle/>
              <a:p>
                <a:pPr algn="ctr" rtl="0">
                  <a:defRPr sz="1100" b="1">
                    <a:solidFill>
                      <a:schemeClr val="bg1"/>
                    </a:solidFill>
                  </a:defRPr>
                </a:pPr>
                <a:endParaRPr lang="en-US" sz="1100" b="1" i="0" u="none" strike="noStrike" baseline="0">
                  <a:solidFill>
                    <a:schemeClr val="bg1"/>
                  </a:solidFill>
                  <a:latin typeface="Calibri" panose="020F0502020204030204"/>
                </a:endParaRPr>
              </a:p>
            </cx:txPr>
            <cx:visibility seriesName="0" categoryName="0" value="1"/>
          </cx:dataLabels>
          <cx:dataId val="0"/>
        </cx:series>
      </cx:plotAreaRegion>
      <cx:axis id="0">
        <cx:catScaling gapWidth="0.0599999987"/>
        <cx:tickLabels/>
        <cx:txPr>
          <a:bodyPr spcFirstLastPara="1" vertOverflow="ellipsis" horzOverflow="overflow" wrap="square" lIns="0" tIns="0" rIns="0" bIns="0" anchor="ctr" anchorCtr="1"/>
          <a:lstStyle/>
          <a:p>
            <a:pPr algn="ctr" rtl="0">
              <a:defRPr sz="1400"/>
            </a:pPr>
            <a:endParaRPr lang="en-US" sz="1400" b="0" i="0" u="none" strike="noStrike" baseline="0">
              <a:solidFill>
                <a:sysClr val="windowText" lastClr="000000">
                  <a:lumMod val="65000"/>
                  <a:lumOff val="35000"/>
                </a:sysClr>
              </a:solidFill>
              <a:latin typeface="Calibri" panose="020F0502020204030204"/>
            </a:endParaRPr>
          </a:p>
        </cx:txPr>
      </cx:axis>
    </cx:plotArea>
  </cx:chart>
  <cx:spPr>
    <a:ln>
      <a:noFill/>
    </a:ln>
  </cx:spPr>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419">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diagrams/_rels/data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 Id="rId4" Type="http://schemas.openxmlformats.org/officeDocument/2006/relationships/image" Target="../media/image9.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 Id="rId4" Type="http://schemas.openxmlformats.org/officeDocument/2006/relationships/image" Target="../media/image9.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6A32E2-05E9-4CB1-9EFA-A3C062E55FB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3282E740-CEB2-43B5-818A-9D78336B1F38}">
      <dgm:prSet phldrT="[Text]"/>
      <dgm:spPr/>
      <dgm:t>
        <a:bodyPr/>
        <a:lstStyle/>
        <a:p>
          <a:r>
            <a:rPr lang="en-GB" dirty="0"/>
            <a:t>Wholesale &amp; retail</a:t>
          </a:r>
        </a:p>
      </dgm:t>
    </dgm:pt>
    <dgm:pt modelId="{E16B98B0-A68F-447E-8CD4-91FB19402B67}" type="parTrans" cxnId="{345F932F-88E8-4BBB-979C-3ABEFC58452E}">
      <dgm:prSet/>
      <dgm:spPr/>
      <dgm:t>
        <a:bodyPr/>
        <a:lstStyle/>
        <a:p>
          <a:endParaRPr lang="en-GB"/>
        </a:p>
      </dgm:t>
    </dgm:pt>
    <dgm:pt modelId="{F4E5E2F3-2572-468A-97A2-4CDA0BB533F1}" type="sibTrans" cxnId="{345F932F-88E8-4BBB-979C-3ABEFC58452E}">
      <dgm:prSet/>
      <dgm:spPr/>
      <dgm:t>
        <a:bodyPr/>
        <a:lstStyle/>
        <a:p>
          <a:endParaRPr lang="en-GB"/>
        </a:p>
      </dgm:t>
    </dgm:pt>
    <dgm:pt modelId="{6856262D-761B-43CB-BAC8-0CBA7C3AF305}">
      <dgm:prSet phldrT="[Text]"/>
      <dgm:spPr/>
      <dgm:t>
        <a:bodyPr/>
        <a:lstStyle/>
        <a:p>
          <a:r>
            <a:rPr lang="en-GB" dirty="0"/>
            <a:t>Hospitality</a:t>
          </a:r>
        </a:p>
      </dgm:t>
    </dgm:pt>
    <dgm:pt modelId="{ABC6EAEE-314E-4819-9352-C60EC9E24558}" type="parTrans" cxnId="{51AD478D-F82F-4834-9715-62E9E39AAE95}">
      <dgm:prSet/>
      <dgm:spPr/>
      <dgm:t>
        <a:bodyPr/>
        <a:lstStyle/>
        <a:p>
          <a:endParaRPr lang="en-GB"/>
        </a:p>
      </dgm:t>
    </dgm:pt>
    <dgm:pt modelId="{D99B0729-CA09-4BD7-8D9D-B8183005D9EF}" type="sibTrans" cxnId="{51AD478D-F82F-4834-9715-62E9E39AAE95}">
      <dgm:prSet/>
      <dgm:spPr/>
      <dgm:t>
        <a:bodyPr/>
        <a:lstStyle/>
        <a:p>
          <a:endParaRPr lang="en-GB"/>
        </a:p>
      </dgm:t>
    </dgm:pt>
    <dgm:pt modelId="{B8F50B05-5D42-4EBB-B960-19BC1B41C898}">
      <dgm:prSet phldrT="[Text]"/>
      <dgm:spPr/>
      <dgm:t>
        <a:bodyPr/>
        <a:lstStyle/>
        <a:p>
          <a:r>
            <a:rPr lang="en-GB" dirty="0"/>
            <a:t>Education</a:t>
          </a:r>
        </a:p>
      </dgm:t>
    </dgm:pt>
    <dgm:pt modelId="{E2AA1859-6DE6-4ED9-88CA-49B16C04C8A6}" type="parTrans" cxnId="{1AF78896-144A-4740-BAB4-3DBE6B1015D8}">
      <dgm:prSet/>
      <dgm:spPr/>
      <dgm:t>
        <a:bodyPr/>
        <a:lstStyle/>
        <a:p>
          <a:endParaRPr lang="en-GB"/>
        </a:p>
      </dgm:t>
    </dgm:pt>
    <dgm:pt modelId="{9411DA9D-9488-4DC5-953F-3FA6E07246DB}" type="sibTrans" cxnId="{1AF78896-144A-4740-BAB4-3DBE6B1015D8}">
      <dgm:prSet/>
      <dgm:spPr/>
      <dgm:t>
        <a:bodyPr/>
        <a:lstStyle/>
        <a:p>
          <a:endParaRPr lang="en-GB"/>
        </a:p>
      </dgm:t>
    </dgm:pt>
    <dgm:pt modelId="{50164718-2471-467C-A2C7-C31B08193948}">
      <dgm:prSet phldrT="[Text]"/>
      <dgm:spPr/>
      <dgm:t>
        <a:bodyPr/>
        <a:lstStyle/>
        <a:p>
          <a:r>
            <a:rPr lang="en-GB" dirty="0"/>
            <a:t>Finance &amp; insurance</a:t>
          </a:r>
        </a:p>
      </dgm:t>
    </dgm:pt>
    <dgm:pt modelId="{7BC4F81A-C0C9-450B-97F0-9C734FF9F549}" type="parTrans" cxnId="{B72DCE4F-ED89-47B6-B070-59A8C217F69A}">
      <dgm:prSet/>
      <dgm:spPr/>
      <dgm:t>
        <a:bodyPr/>
        <a:lstStyle/>
        <a:p>
          <a:endParaRPr lang="en-GB"/>
        </a:p>
      </dgm:t>
    </dgm:pt>
    <dgm:pt modelId="{46BBDBAB-AF78-42F2-B085-72A53D2628FD}" type="sibTrans" cxnId="{B72DCE4F-ED89-47B6-B070-59A8C217F69A}">
      <dgm:prSet/>
      <dgm:spPr/>
      <dgm:t>
        <a:bodyPr/>
        <a:lstStyle/>
        <a:p>
          <a:endParaRPr lang="en-GB"/>
        </a:p>
      </dgm:t>
    </dgm:pt>
    <dgm:pt modelId="{C236007D-9D21-4435-BEF9-5B0B908C5C35}">
      <dgm:prSet phldrT="[Text]"/>
      <dgm:spPr/>
      <dgm:t>
        <a:bodyPr/>
        <a:lstStyle/>
        <a:p>
          <a:r>
            <a:rPr lang="en-GB" dirty="0"/>
            <a:t>Manufacturing</a:t>
          </a:r>
        </a:p>
      </dgm:t>
    </dgm:pt>
    <dgm:pt modelId="{9C86A07D-AA6B-45B2-909A-B04D27C3C3CF}" type="parTrans" cxnId="{78F83798-5E77-4835-A0CF-865DC27007CE}">
      <dgm:prSet/>
      <dgm:spPr/>
      <dgm:t>
        <a:bodyPr/>
        <a:lstStyle/>
        <a:p>
          <a:endParaRPr lang="en-GB"/>
        </a:p>
      </dgm:t>
    </dgm:pt>
    <dgm:pt modelId="{1F2A16C2-978B-4EE3-B563-89B320FE5454}" type="sibTrans" cxnId="{78F83798-5E77-4835-A0CF-865DC27007CE}">
      <dgm:prSet/>
      <dgm:spPr/>
      <dgm:t>
        <a:bodyPr/>
        <a:lstStyle/>
        <a:p>
          <a:endParaRPr lang="en-GB"/>
        </a:p>
      </dgm:t>
    </dgm:pt>
    <dgm:pt modelId="{FD5CC83A-8138-4115-9392-485DDEFA0434}">
      <dgm:prSet/>
      <dgm:spPr/>
      <dgm:t>
        <a:bodyPr/>
        <a:lstStyle/>
        <a:p>
          <a:r>
            <a:rPr lang="en-GB" dirty="0"/>
            <a:t>Construction</a:t>
          </a:r>
        </a:p>
      </dgm:t>
    </dgm:pt>
    <dgm:pt modelId="{64B4B228-57FC-4D1C-943B-5A1025682E4A}" type="parTrans" cxnId="{F8C7302D-EE01-45B5-B142-2866D92A101E}">
      <dgm:prSet/>
      <dgm:spPr/>
      <dgm:t>
        <a:bodyPr/>
        <a:lstStyle/>
        <a:p>
          <a:endParaRPr lang="en-GB"/>
        </a:p>
      </dgm:t>
    </dgm:pt>
    <dgm:pt modelId="{4D95222E-32A2-40F2-A8BA-BF65A00ED6EE}" type="sibTrans" cxnId="{F8C7302D-EE01-45B5-B142-2866D92A101E}">
      <dgm:prSet/>
      <dgm:spPr/>
      <dgm:t>
        <a:bodyPr/>
        <a:lstStyle/>
        <a:p>
          <a:endParaRPr lang="en-GB"/>
        </a:p>
      </dgm:t>
    </dgm:pt>
    <dgm:pt modelId="{CAB3FBD3-A0A5-4CB5-A3B6-D7D93AB43434}">
      <dgm:prSet/>
      <dgm:spPr/>
      <dgm:t>
        <a:bodyPr/>
        <a:lstStyle/>
        <a:p>
          <a:r>
            <a:rPr lang="en-GB" dirty="0"/>
            <a:t>Admin &amp; support services</a:t>
          </a:r>
        </a:p>
      </dgm:t>
    </dgm:pt>
    <dgm:pt modelId="{4721F767-DF0C-4F32-991F-7FD44E750AFB}" type="parTrans" cxnId="{5F6BF854-A1EF-46AD-8926-E820DA1CF6FD}">
      <dgm:prSet/>
      <dgm:spPr/>
      <dgm:t>
        <a:bodyPr/>
        <a:lstStyle/>
        <a:p>
          <a:endParaRPr lang="en-GB"/>
        </a:p>
      </dgm:t>
    </dgm:pt>
    <dgm:pt modelId="{0607B231-477D-427C-95F7-2A5173BF90A8}" type="sibTrans" cxnId="{5F6BF854-A1EF-46AD-8926-E820DA1CF6FD}">
      <dgm:prSet/>
      <dgm:spPr/>
      <dgm:t>
        <a:bodyPr/>
        <a:lstStyle/>
        <a:p>
          <a:endParaRPr lang="en-GB"/>
        </a:p>
      </dgm:t>
    </dgm:pt>
    <dgm:pt modelId="{00F511BB-E9A6-4563-8D6B-DCD12FAF615D}">
      <dgm:prSet/>
      <dgm:spPr/>
      <dgm:t>
        <a:bodyPr/>
        <a:lstStyle/>
        <a:p>
          <a:r>
            <a:rPr lang="en-GB" dirty="0"/>
            <a:t>IT / digital </a:t>
          </a:r>
        </a:p>
      </dgm:t>
    </dgm:pt>
    <dgm:pt modelId="{BC31EFFC-64A5-44EF-979A-5D4C50CDA6E3}" type="parTrans" cxnId="{F5B02087-1BC8-4231-95B8-3371C3549DAA}">
      <dgm:prSet/>
      <dgm:spPr/>
      <dgm:t>
        <a:bodyPr/>
        <a:lstStyle/>
        <a:p>
          <a:endParaRPr lang="en-GB"/>
        </a:p>
      </dgm:t>
    </dgm:pt>
    <dgm:pt modelId="{4CDCB9C1-FDE6-452B-8612-36CBFE5A9036}" type="sibTrans" cxnId="{F5B02087-1BC8-4231-95B8-3371C3549DAA}">
      <dgm:prSet/>
      <dgm:spPr/>
      <dgm:t>
        <a:bodyPr/>
        <a:lstStyle/>
        <a:p>
          <a:endParaRPr lang="en-GB"/>
        </a:p>
      </dgm:t>
    </dgm:pt>
    <dgm:pt modelId="{F61BCE08-2EE1-4601-B5F0-F6F2166837D2}">
      <dgm:prSet/>
      <dgm:spPr/>
      <dgm:t>
        <a:bodyPr/>
        <a:lstStyle/>
        <a:p>
          <a:r>
            <a:rPr lang="en-GB" dirty="0"/>
            <a:t>Public administration</a:t>
          </a:r>
        </a:p>
      </dgm:t>
    </dgm:pt>
    <dgm:pt modelId="{13295462-CAAF-4FEA-B128-633E20B6605B}" type="parTrans" cxnId="{FF071BC4-D99E-4ECF-AD49-F087EBD46D7F}">
      <dgm:prSet/>
      <dgm:spPr/>
      <dgm:t>
        <a:bodyPr/>
        <a:lstStyle/>
        <a:p>
          <a:endParaRPr lang="en-GB"/>
        </a:p>
      </dgm:t>
    </dgm:pt>
    <dgm:pt modelId="{A1542D62-D8AA-42D4-B70E-747956FE2373}" type="sibTrans" cxnId="{FF071BC4-D99E-4ECF-AD49-F087EBD46D7F}">
      <dgm:prSet/>
      <dgm:spPr/>
      <dgm:t>
        <a:bodyPr/>
        <a:lstStyle/>
        <a:p>
          <a:endParaRPr lang="en-GB"/>
        </a:p>
      </dgm:t>
    </dgm:pt>
    <dgm:pt modelId="{419B724C-47D7-41AA-B700-276D8AA53CF8}">
      <dgm:prSet/>
      <dgm:spPr/>
      <dgm:t>
        <a:bodyPr/>
        <a:lstStyle/>
        <a:p>
          <a:r>
            <a:rPr lang="en-GB" dirty="0"/>
            <a:t>Transport &amp; storage</a:t>
          </a:r>
        </a:p>
      </dgm:t>
    </dgm:pt>
    <dgm:pt modelId="{00439989-B8D9-4675-AF27-2D99BFF1B8C8}" type="parTrans" cxnId="{F584471E-72C4-4410-9F86-10922530A5BB}">
      <dgm:prSet/>
      <dgm:spPr/>
      <dgm:t>
        <a:bodyPr/>
        <a:lstStyle/>
        <a:p>
          <a:endParaRPr lang="en-GB"/>
        </a:p>
      </dgm:t>
    </dgm:pt>
    <dgm:pt modelId="{ADF4A4B0-BED1-4D8E-AB0A-FF4588073E59}" type="sibTrans" cxnId="{F584471E-72C4-4410-9F86-10922530A5BB}">
      <dgm:prSet/>
      <dgm:spPr/>
      <dgm:t>
        <a:bodyPr/>
        <a:lstStyle/>
        <a:p>
          <a:endParaRPr lang="en-GB"/>
        </a:p>
      </dgm:t>
    </dgm:pt>
    <dgm:pt modelId="{37066909-E368-454D-B8EA-09D919490143}">
      <dgm:prSet/>
      <dgm:spPr/>
      <dgm:t>
        <a:bodyPr/>
        <a:lstStyle/>
        <a:p>
          <a:r>
            <a:rPr lang="en-GB" dirty="0"/>
            <a:t>Agriculture </a:t>
          </a:r>
        </a:p>
      </dgm:t>
    </dgm:pt>
    <dgm:pt modelId="{90A66904-0BF2-49A1-99C0-18F45E74F529}" type="parTrans" cxnId="{8D93A05E-53AA-44D2-B87E-45CF760CF6BB}">
      <dgm:prSet/>
      <dgm:spPr/>
      <dgm:t>
        <a:bodyPr/>
        <a:lstStyle/>
        <a:p>
          <a:endParaRPr lang="en-GB"/>
        </a:p>
      </dgm:t>
    </dgm:pt>
    <dgm:pt modelId="{4106B19F-502E-47A6-B19F-2B743E37D84B}" type="sibTrans" cxnId="{8D93A05E-53AA-44D2-B87E-45CF760CF6BB}">
      <dgm:prSet/>
      <dgm:spPr/>
      <dgm:t>
        <a:bodyPr/>
        <a:lstStyle/>
        <a:p>
          <a:endParaRPr lang="en-GB"/>
        </a:p>
      </dgm:t>
    </dgm:pt>
    <dgm:pt modelId="{64CD41F3-F8C3-449E-8F7E-1A9369C81A2D}">
      <dgm:prSet/>
      <dgm:spPr/>
      <dgm:t>
        <a:bodyPr/>
        <a:lstStyle/>
        <a:p>
          <a:r>
            <a:rPr lang="en-GB" dirty="0"/>
            <a:t>Property</a:t>
          </a:r>
        </a:p>
      </dgm:t>
    </dgm:pt>
    <dgm:pt modelId="{1F1A137C-BFB1-4D5A-8604-A8CC70898154}" type="parTrans" cxnId="{60D983F1-B82D-4345-B19A-33C8899CE541}">
      <dgm:prSet/>
      <dgm:spPr/>
      <dgm:t>
        <a:bodyPr/>
        <a:lstStyle/>
        <a:p>
          <a:endParaRPr lang="en-GB"/>
        </a:p>
      </dgm:t>
    </dgm:pt>
    <dgm:pt modelId="{4ED705A4-3F12-4CA8-88F5-B5042B30573B}" type="sibTrans" cxnId="{60D983F1-B82D-4345-B19A-33C8899CE541}">
      <dgm:prSet/>
      <dgm:spPr/>
      <dgm:t>
        <a:bodyPr/>
        <a:lstStyle/>
        <a:p>
          <a:endParaRPr lang="en-GB"/>
        </a:p>
      </dgm:t>
    </dgm:pt>
    <dgm:pt modelId="{BDC25B90-9650-45C7-A2E0-47E0C2F3369C}">
      <dgm:prSet/>
      <dgm:spPr/>
      <dgm:t>
        <a:bodyPr/>
        <a:lstStyle/>
        <a:p>
          <a:r>
            <a:rPr lang="en-GB" dirty="0"/>
            <a:t>Energy &amp; water</a:t>
          </a:r>
        </a:p>
      </dgm:t>
    </dgm:pt>
    <dgm:pt modelId="{AF7DFC00-355A-4F3D-A825-EE677B0FC94C}" type="parTrans" cxnId="{ADBD900B-A0EF-45DC-9A63-237A7345DD68}">
      <dgm:prSet/>
      <dgm:spPr/>
      <dgm:t>
        <a:bodyPr/>
        <a:lstStyle/>
        <a:p>
          <a:endParaRPr lang="en-GB"/>
        </a:p>
      </dgm:t>
    </dgm:pt>
    <dgm:pt modelId="{6A3D59E7-986F-46F8-B3FA-DE2050D6E04F}" type="sibTrans" cxnId="{ADBD900B-A0EF-45DC-9A63-237A7345DD68}">
      <dgm:prSet/>
      <dgm:spPr/>
      <dgm:t>
        <a:bodyPr/>
        <a:lstStyle/>
        <a:p>
          <a:endParaRPr lang="en-GB"/>
        </a:p>
      </dgm:t>
    </dgm:pt>
    <dgm:pt modelId="{3B5465FE-C7B4-49EB-895F-EBCC77C2F205}">
      <dgm:prSet/>
      <dgm:spPr/>
      <dgm:t>
        <a:bodyPr/>
        <a:lstStyle/>
        <a:p>
          <a:r>
            <a:rPr lang="en-GB" dirty="0"/>
            <a:t>Health &amp; social work</a:t>
          </a:r>
        </a:p>
      </dgm:t>
    </dgm:pt>
    <dgm:pt modelId="{9B87732F-5B8C-41E4-805B-4189AA7F304A}" type="parTrans" cxnId="{6C028416-B289-4CE9-BE17-A3AB54FB9951}">
      <dgm:prSet/>
      <dgm:spPr/>
      <dgm:t>
        <a:bodyPr/>
        <a:lstStyle/>
        <a:p>
          <a:endParaRPr lang="en-GB"/>
        </a:p>
      </dgm:t>
    </dgm:pt>
    <dgm:pt modelId="{F2FC4D1E-B614-4BB3-A3EE-63CB0AE2B738}" type="sibTrans" cxnId="{6C028416-B289-4CE9-BE17-A3AB54FB9951}">
      <dgm:prSet/>
      <dgm:spPr/>
      <dgm:t>
        <a:bodyPr/>
        <a:lstStyle/>
        <a:p>
          <a:endParaRPr lang="en-GB"/>
        </a:p>
      </dgm:t>
    </dgm:pt>
    <dgm:pt modelId="{DA1B21A7-52F7-410F-A7A9-A2B8FE69ABBC}">
      <dgm:prSet/>
      <dgm:spPr/>
      <dgm:t>
        <a:bodyPr/>
        <a:lstStyle/>
        <a:p>
          <a:r>
            <a:rPr lang="en-GB" dirty="0"/>
            <a:t>Professional, scientific &amp; technical</a:t>
          </a:r>
        </a:p>
      </dgm:t>
    </dgm:pt>
    <dgm:pt modelId="{58F4A356-918C-442E-82D6-3F4880925210}" type="parTrans" cxnId="{EA4F38E1-12F3-405B-81A4-A9D7B88877BF}">
      <dgm:prSet/>
      <dgm:spPr/>
      <dgm:t>
        <a:bodyPr/>
        <a:lstStyle/>
        <a:p>
          <a:endParaRPr lang="en-GB"/>
        </a:p>
      </dgm:t>
    </dgm:pt>
    <dgm:pt modelId="{BDF9E081-8E2B-4343-A6E2-CD5A74D28BF6}" type="sibTrans" cxnId="{EA4F38E1-12F3-405B-81A4-A9D7B88877BF}">
      <dgm:prSet/>
      <dgm:spPr/>
      <dgm:t>
        <a:bodyPr/>
        <a:lstStyle/>
        <a:p>
          <a:endParaRPr lang="en-GB"/>
        </a:p>
      </dgm:t>
    </dgm:pt>
    <dgm:pt modelId="{6F1B23C7-EBD6-4CB0-A46D-FF8D737596C5}">
      <dgm:prSet/>
      <dgm:spPr/>
      <dgm:t>
        <a:bodyPr/>
        <a:lstStyle/>
        <a:p>
          <a:r>
            <a:rPr lang="en-GB" dirty="0"/>
            <a:t>Creative</a:t>
          </a:r>
        </a:p>
      </dgm:t>
    </dgm:pt>
    <dgm:pt modelId="{8FCE45A2-DEDE-4535-9705-5887DF574AB0}" type="sibTrans" cxnId="{8DB3E7A7-6647-4AE4-AC5F-4208A340E25A}">
      <dgm:prSet/>
      <dgm:spPr/>
      <dgm:t>
        <a:bodyPr/>
        <a:lstStyle/>
        <a:p>
          <a:endParaRPr lang="en-GB"/>
        </a:p>
      </dgm:t>
    </dgm:pt>
    <dgm:pt modelId="{CAFBDC1F-3C9E-4B84-83C3-C075C5D5353C}" type="parTrans" cxnId="{8DB3E7A7-6647-4AE4-AC5F-4208A340E25A}">
      <dgm:prSet/>
      <dgm:spPr/>
      <dgm:t>
        <a:bodyPr/>
        <a:lstStyle/>
        <a:p>
          <a:endParaRPr lang="en-GB"/>
        </a:p>
      </dgm:t>
    </dgm:pt>
    <dgm:pt modelId="{C7C57956-176C-46B9-B7BF-5EB5FD392A1C}" type="pres">
      <dgm:prSet presAssocID="{AC6A32E2-05E9-4CB1-9EFA-A3C062E55FBD}" presName="diagram" presStyleCnt="0">
        <dgm:presLayoutVars>
          <dgm:dir/>
          <dgm:resizeHandles val="exact"/>
        </dgm:presLayoutVars>
      </dgm:prSet>
      <dgm:spPr/>
      <dgm:t>
        <a:bodyPr/>
        <a:lstStyle/>
        <a:p>
          <a:endParaRPr lang="en-US"/>
        </a:p>
      </dgm:t>
    </dgm:pt>
    <dgm:pt modelId="{42168EE4-2E97-4A49-9035-C99F406FA081}" type="pres">
      <dgm:prSet presAssocID="{3282E740-CEB2-43B5-818A-9D78336B1F38}" presName="node" presStyleLbl="node1" presStyleIdx="0" presStyleCnt="16">
        <dgm:presLayoutVars>
          <dgm:bulletEnabled val="1"/>
        </dgm:presLayoutVars>
      </dgm:prSet>
      <dgm:spPr/>
      <dgm:t>
        <a:bodyPr/>
        <a:lstStyle/>
        <a:p>
          <a:endParaRPr lang="en-US"/>
        </a:p>
      </dgm:t>
    </dgm:pt>
    <dgm:pt modelId="{7BBF6F68-669F-4A42-922D-17B012C9D9C6}" type="pres">
      <dgm:prSet presAssocID="{F4E5E2F3-2572-468A-97A2-4CDA0BB533F1}" presName="sibTrans" presStyleCnt="0"/>
      <dgm:spPr/>
    </dgm:pt>
    <dgm:pt modelId="{22FC1593-F316-4221-AF1F-7C6B25B459AA}" type="pres">
      <dgm:prSet presAssocID="{6856262D-761B-43CB-BAC8-0CBA7C3AF305}" presName="node" presStyleLbl="node1" presStyleIdx="1" presStyleCnt="16">
        <dgm:presLayoutVars>
          <dgm:bulletEnabled val="1"/>
        </dgm:presLayoutVars>
      </dgm:prSet>
      <dgm:spPr/>
      <dgm:t>
        <a:bodyPr/>
        <a:lstStyle/>
        <a:p>
          <a:endParaRPr lang="en-US"/>
        </a:p>
      </dgm:t>
    </dgm:pt>
    <dgm:pt modelId="{62B53A9F-FF67-4111-A6C1-68513FF7023A}" type="pres">
      <dgm:prSet presAssocID="{D99B0729-CA09-4BD7-8D9D-B8183005D9EF}" presName="sibTrans" presStyleCnt="0"/>
      <dgm:spPr/>
    </dgm:pt>
    <dgm:pt modelId="{C6C554F8-5F7E-48E1-8228-3D5ED20DA89A}" type="pres">
      <dgm:prSet presAssocID="{B8F50B05-5D42-4EBB-B960-19BC1B41C898}" presName="node" presStyleLbl="node1" presStyleIdx="2" presStyleCnt="16">
        <dgm:presLayoutVars>
          <dgm:bulletEnabled val="1"/>
        </dgm:presLayoutVars>
      </dgm:prSet>
      <dgm:spPr/>
      <dgm:t>
        <a:bodyPr/>
        <a:lstStyle/>
        <a:p>
          <a:endParaRPr lang="en-US"/>
        </a:p>
      </dgm:t>
    </dgm:pt>
    <dgm:pt modelId="{CF890DEE-7355-451A-90C2-A83292E2CE46}" type="pres">
      <dgm:prSet presAssocID="{9411DA9D-9488-4DC5-953F-3FA6E07246DB}" presName="sibTrans" presStyleCnt="0"/>
      <dgm:spPr/>
    </dgm:pt>
    <dgm:pt modelId="{A54BA3DC-74F4-40AF-B8EB-823C5E63E548}" type="pres">
      <dgm:prSet presAssocID="{50164718-2471-467C-A2C7-C31B08193948}" presName="node" presStyleLbl="node1" presStyleIdx="3" presStyleCnt="16">
        <dgm:presLayoutVars>
          <dgm:bulletEnabled val="1"/>
        </dgm:presLayoutVars>
      </dgm:prSet>
      <dgm:spPr/>
      <dgm:t>
        <a:bodyPr/>
        <a:lstStyle/>
        <a:p>
          <a:endParaRPr lang="en-US"/>
        </a:p>
      </dgm:t>
    </dgm:pt>
    <dgm:pt modelId="{53BE1487-4142-42D4-BC47-109CC511B870}" type="pres">
      <dgm:prSet presAssocID="{46BBDBAB-AF78-42F2-B085-72A53D2628FD}" presName="sibTrans" presStyleCnt="0"/>
      <dgm:spPr/>
    </dgm:pt>
    <dgm:pt modelId="{EB7251A9-F2DE-4413-8017-D5CA913B5A2F}" type="pres">
      <dgm:prSet presAssocID="{C236007D-9D21-4435-BEF9-5B0B908C5C35}" presName="node" presStyleLbl="node1" presStyleIdx="4" presStyleCnt="16">
        <dgm:presLayoutVars>
          <dgm:bulletEnabled val="1"/>
        </dgm:presLayoutVars>
      </dgm:prSet>
      <dgm:spPr/>
      <dgm:t>
        <a:bodyPr/>
        <a:lstStyle/>
        <a:p>
          <a:endParaRPr lang="en-US"/>
        </a:p>
      </dgm:t>
    </dgm:pt>
    <dgm:pt modelId="{73CE5B77-FBFF-454D-AD87-B32CB991BD48}" type="pres">
      <dgm:prSet presAssocID="{1F2A16C2-978B-4EE3-B563-89B320FE5454}" presName="sibTrans" presStyleCnt="0"/>
      <dgm:spPr/>
    </dgm:pt>
    <dgm:pt modelId="{C614B299-6453-461D-A047-205FE5936CD0}" type="pres">
      <dgm:prSet presAssocID="{FD5CC83A-8138-4115-9392-485DDEFA0434}" presName="node" presStyleLbl="node1" presStyleIdx="5" presStyleCnt="16">
        <dgm:presLayoutVars>
          <dgm:bulletEnabled val="1"/>
        </dgm:presLayoutVars>
      </dgm:prSet>
      <dgm:spPr/>
      <dgm:t>
        <a:bodyPr/>
        <a:lstStyle/>
        <a:p>
          <a:endParaRPr lang="en-US"/>
        </a:p>
      </dgm:t>
    </dgm:pt>
    <dgm:pt modelId="{392C5BA8-2A7F-4AF1-86EE-465D7A5EAEAB}" type="pres">
      <dgm:prSet presAssocID="{4D95222E-32A2-40F2-A8BA-BF65A00ED6EE}" presName="sibTrans" presStyleCnt="0"/>
      <dgm:spPr/>
    </dgm:pt>
    <dgm:pt modelId="{40D9BDC1-E74C-49FA-ABE8-C772E5A4EFBC}" type="pres">
      <dgm:prSet presAssocID="{CAB3FBD3-A0A5-4CB5-A3B6-D7D93AB43434}" presName="node" presStyleLbl="node1" presStyleIdx="6" presStyleCnt="16">
        <dgm:presLayoutVars>
          <dgm:bulletEnabled val="1"/>
        </dgm:presLayoutVars>
      </dgm:prSet>
      <dgm:spPr/>
      <dgm:t>
        <a:bodyPr/>
        <a:lstStyle/>
        <a:p>
          <a:endParaRPr lang="en-US"/>
        </a:p>
      </dgm:t>
    </dgm:pt>
    <dgm:pt modelId="{24275A0C-2C64-4962-BF2F-2F18F45ED356}" type="pres">
      <dgm:prSet presAssocID="{0607B231-477D-427C-95F7-2A5173BF90A8}" presName="sibTrans" presStyleCnt="0"/>
      <dgm:spPr/>
    </dgm:pt>
    <dgm:pt modelId="{D94C3C11-5A6C-431C-8512-7A3B7A5F61CB}" type="pres">
      <dgm:prSet presAssocID="{00F511BB-E9A6-4563-8D6B-DCD12FAF615D}" presName="node" presStyleLbl="node1" presStyleIdx="7" presStyleCnt="16">
        <dgm:presLayoutVars>
          <dgm:bulletEnabled val="1"/>
        </dgm:presLayoutVars>
      </dgm:prSet>
      <dgm:spPr/>
      <dgm:t>
        <a:bodyPr/>
        <a:lstStyle/>
        <a:p>
          <a:endParaRPr lang="en-US"/>
        </a:p>
      </dgm:t>
    </dgm:pt>
    <dgm:pt modelId="{E3156033-C4D9-4272-9F6B-2F6DDF7C5A8B}" type="pres">
      <dgm:prSet presAssocID="{4CDCB9C1-FDE6-452B-8612-36CBFE5A9036}" presName="sibTrans" presStyleCnt="0"/>
      <dgm:spPr/>
    </dgm:pt>
    <dgm:pt modelId="{5D7202E6-D5DE-4A1B-BEFC-CC1BF596D660}" type="pres">
      <dgm:prSet presAssocID="{F61BCE08-2EE1-4601-B5F0-F6F2166837D2}" presName="node" presStyleLbl="node1" presStyleIdx="8" presStyleCnt="16">
        <dgm:presLayoutVars>
          <dgm:bulletEnabled val="1"/>
        </dgm:presLayoutVars>
      </dgm:prSet>
      <dgm:spPr/>
      <dgm:t>
        <a:bodyPr/>
        <a:lstStyle/>
        <a:p>
          <a:endParaRPr lang="en-US"/>
        </a:p>
      </dgm:t>
    </dgm:pt>
    <dgm:pt modelId="{590390FF-8414-4418-8A25-3FFA326D0193}" type="pres">
      <dgm:prSet presAssocID="{A1542D62-D8AA-42D4-B70E-747956FE2373}" presName="sibTrans" presStyleCnt="0"/>
      <dgm:spPr/>
    </dgm:pt>
    <dgm:pt modelId="{CD0715A5-E247-4687-AC17-4E90E660FA58}" type="pres">
      <dgm:prSet presAssocID="{419B724C-47D7-41AA-B700-276D8AA53CF8}" presName="node" presStyleLbl="node1" presStyleIdx="9" presStyleCnt="16">
        <dgm:presLayoutVars>
          <dgm:bulletEnabled val="1"/>
        </dgm:presLayoutVars>
      </dgm:prSet>
      <dgm:spPr/>
      <dgm:t>
        <a:bodyPr/>
        <a:lstStyle/>
        <a:p>
          <a:endParaRPr lang="en-US"/>
        </a:p>
      </dgm:t>
    </dgm:pt>
    <dgm:pt modelId="{5E56B9C3-A4B5-4114-9927-DD8E8437EDDD}" type="pres">
      <dgm:prSet presAssocID="{ADF4A4B0-BED1-4D8E-AB0A-FF4588073E59}" presName="sibTrans" presStyleCnt="0"/>
      <dgm:spPr/>
    </dgm:pt>
    <dgm:pt modelId="{3AFA419C-17FD-4443-8406-9BC2DB12B77E}" type="pres">
      <dgm:prSet presAssocID="{DA1B21A7-52F7-410F-A7A9-A2B8FE69ABBC}" presName="node" presStyleLbl="node1" presStyleIdx="10" presStyleCnt="16">
        <dgm:presLayoutVars>
          <dgm:bulletEnabled val="1"/>
        </dgm:presLayoutVars>
      </dgm:prSet>
      <dgm:spPr/>
      <dgm:t>
        <a:bodyPr/>
        <a:lstStyle/>
        <a:p>
          <a:endParaRPr lang="en-US"/>
        </a:p>
      </dgm:t>
    </dgm:pt>
    <dgm:pt modelId="{44AC0402-FED7-465C-B52D-7F4F05AF676C}" type="pres">
      <dgm:prSet presAssocID="{BDF9E081-8E2B-4343-A6E2-CD5A74D28BF6}" presName="sibTrans" presStyleCnt="0"/>
      <dgm:spPr/>
    </dgm:pt>
    <dgm:pt modelId="{94B944F5-FB71-4324-9074-D9EDF893AC52}" type="pres">
      <dgm:prSet presAssocID="{37066909-E368-454D-B8EA-09D919490143}" presName="node" presStyleLbl="node1" presStyleIdx="11" presStyleCnt="16">
        <dgm:presLayoutVars>
          <dgm:bulletEnabled val="1"/>
        </dgm:presLayoutVars>
      </dgm:prSet>
      <dgm:spPr/>
      <dgm:t>
        <a:bodyPr/>
        <a:lstStyle/>
        <a:p>
          <a:endParaRPr lang="en-US"/>
        </a:p>
      </dgm:t>
    </dgm:pt>
    <dgm:pt modelId="{2B783B7B-CB90-4A07-950C-6AC61B5E4FEA}" type="pres">
      <dgm:prSet presAssocID="{4106B19F-502E-47A6-B19F-2B743E37D84B}" presName="sibTrans" presStyleCnt="0"/>
      <dgm:spPr/>
    </dgm:pt>
    <dgm:pt modelId="{DBD55F06-809C-4E51-9D89-BD94BFB7577A}" type="pres">
      <dgm:prSet presAssocID="{3B5465FE-C7B4-49EB-895F-EBCC77C2F205}" presName="node" presStyleLbl="node1" presStyleIdx="12" presStyleCnt="16">
        <dgm:presLayoutVars>
          <dgm:bulletEnabled val="1"/>
        </dgm:presLayoutVars>
      </dgm:prSet>
      <dgm:spPr/>
      <dgm:t>
        <a:bodyPr/>
        <a:lstStyle/>
        <a:p>
          <a:endParaRPr lang="en-US"/>
        </a:p>
      </dgm:t>
    </dgm:pt>
    <dgm:pt modelId="{0DC442BE-CE6F-4044-A622-328250FBA78B}" type="pres">
      <dgm:prSet presAssocID="{F2FC4D1E-B614-4BB3-A3EE-63CB0AE2B738}" presName="sibTrans" presStyleCnt="0"/>
      <dgm:spPr/>
    </dgm:pt>
    <dgm:pt modelId="{DE1CA7BA-522D-4AB6-8FC0-A17B8B3D9E8F}" type="pres">
      <dgm:prSet presAssocID="{64CD41F3-F8C3-449E-8F7E-1A9369C81A2D}" presName="node" presStyleLbl="node1" presStyleIdx="13" presStyleCnt="16">
        <dgm:presLayoutVars>
          <dgm:bulletEnabled val="1"/>
        </dgm:presLayoutVars>
      </dgm:prSet>
      <dgm:spPr/>
      <dgm:t>
        <a:bodyPr/>
        <a:lstStyle/>
        <a:p>
          <a:endParaRPr lang="en-US"/>
        </a:p>
      </dgm:t>
    </dgm:pt>
    <dgm:pt modelId="{BAC7E34B-EE41-44F3-BFE1-BD9A4C67DB49}" type="pres">
      <dgm:prSet presAssocID="{4ED705A4-3F12-4CA8-88F5-B5042B30573B}" presName="sibTrans" presStyleCnt="0"/>
      <dgm:spPr/>
    </dgm:pt>
    <dgm:pt modelId="{FE232CCB-6035-492A-B12C-9B752F9259D4}" type="pres">
      <dgm:prSet presAssocID="{BDC25B90-9650-45C7-A2E0-47E0C2F3369C}" presName="node" presStyleLbl="node1" presStyleIdx="14" presStyleCnt="16">
        <dgm:presLayoutVars>
          <dgm:bulletEnabled val="1"/>
        </dgm:presLayoutVars>
      </dgm:prSet>
      <dgm:spPr/>
      <dgm:t>
        <a:bodyPr/>
        <a:lstStyle/>
        <a:p>
          <a:endParaRPr lang="en-US"/>
        </a:p>
      </dgm:t>
    </dgm:pt>
    <dgm:pt modelId="{C582AD67-E224-4E6D-9AA1-88075FA8B604}" type="pres">
      <dgm:prSet presAssocID="{6A3D59E7-986F-46F8-B3FA-DE2050D6E04F}" presName="sibTrans" presStyleCnt="0"/>
      <dgm:spPr/>
    </dgm:pt>
    <dgm:pt modelId="{8DF0BF6E-11FC-42FF-A11E-9042DC2B0C42}" type="pres">
      <dgm:prSet presAssocID="{6F1B23C7-EBD6-4CB0-A46D-FF8D737596C5}" presName="node" presStyleLbl="node1" presStyleIdx="15" presStyleCnt="16">
        <dgm:presLayoutVars>
          <dgm:bulletEnabled val="1"/>
        </dgm:presLayoutVars>
      </dgm:prSet>
      <dgm:spPr/>
      <dgm:t>
        <a:bodyPr/>
        <a:lstStyle/>
        <a:p>
          <a:endParaRPr lang="en-US"/>
        </a:p>
      </dgm:t>
    </dgm:pt>
  </dgm:ptLst>
  <dgm:cxnLst>
    <dgm:cxn modelId="{8DB3E7A7-6647-4AE4-AC5F-4208A340E25A}" srcId="{AC6A32E2-05E9-4CB1-9EFA-A3C062E55FBD}" destId="{6F1B23C7-EBD6-4CB0-A46D-FF8D737596C5}" srcOrd="15" destOrd="0" parTransId="{CAFBDC1F-3C9E-4B84-83C3-C075C5D5353C}" sibTransId="{8FCE45A2-DEDE-4535-9705-5887DF574AB0}"/>
    <dgm:cxn modelId="{5500F12F-B62E-47D1-9E7A-076FAB109946}" type="presOf" srcId="{419B724C-47D7-41AA-B700-276D8AA53CF8}" destId="{CD0715A5-E247-4687-AC17-4E90E660FA58}" srcOrd="0" destOrd="0" presId="urn:microsoft.com/office/officeart/2005/8/layout/default"/>
    <dgm:cxn modelId="{F584471E-72C4-4410-9F86-10922530A5BB}" srcId="{AC6A32E2-05E9-4CB1-9EFA-A3C062E55FBD}" destId="{419B724C-47D7-41AA-B700-276D8AA53CF8}" srcOrd="9" destOrd="0" parTransId="{00439989-B8D9-4675-AF27-2D99BFF1B8C8}" sibTransId="{ADF4A4B0-BED1-4D8E-AB0A-FF4588073E59}"/>
    <dgm:cxn modelId="{1AF78896-144A-4740-BAB4-3DBE6B1015D8}" srcId="{AC6A32E2-05E9-4CB1-9EFA-A3C062E55FBD}" destId="{B8F50B05-5D42-4EBB-B960-19BC1B41C898}" srcOrd="2" destOrd="0" parTransId="{E2AA1859-6DE6-4ED9-88CA-49B16C04C8A6}" sibTransId="{9411DA9D-9488-4DC5-953F-3FA6E07246DB}"/>
    <dgm:cxn modelId="{345F932F-88E8-4BBB-979C-3ABEFC58452E}" srcId="{AC6A32E2-05E9-4CB1-9EFA-A3C062E55FBD}" destId="{3282E740-CEB2-43B5-818A-9D78336B1F38}" srcOrd="0" destOrd="0" parTransId="{E16B98B0-A68F-447E-8CD4-91FB19402B67}" sibTransId="{F4E5E2F3-2572-468A-97A2-4CDA0BB533F1}"/>
    <dgm:cxn modelId="{B72DCE4F-ED89-47B6-B070-59A8C217F69A}" srcId="{AC6A32E2-05E9-4CB1-9EFA-A3C062E55FBD}" destId="{50164718-2471-467C-A2C7-C31B08193948}" srcOrd="3" destOrd="0" parTransId="{7BC4F81A-C0C9-450B-97F0-9C734FF9F549}" sibTransId="{46BBDBAB-AF78-42F2-B085-72A53D2628FD}"/>
    <dgm:cxn modelId="{20D41E4A-63FC-43F4-BB9C-F4148CFAA23C}" type="presOf" srcId="{6F1B23C7-EBD6-4CB0-A46D-FF8D737596C5}" destId="{8DF0BF6E-11FC-42FF-A11E-9042DC2B0C42}" srcOrd="0" destOrd="0" presId="urn:microsoft.com/office/officeart/2005/8/layout/default"/>
    <dgm:cxn modelId="{F78AC5F1-72A8-4CB6-81C8-B9B69B41EF38}" type="presOf" srcId="{FD5CC83A-8138-4115-9392-485DDEFA0434}" destId="{C614B299-6453-461D-A047-205FE5936CD0}" srcOrd="0" destOrd="0" presId="urn:microsoft.com/office/officeart/2005/8/layout/default"/>
    <dgm:cxn modelId="{FCC1D3B3-34FD-4A92-BA45-549E709C973E}" type="presOf" srcId="{50164718-2471-467C-A2C7-C31B08193948}" destId="{A54BA3DC-74F4-40AF-B8EB-823C5E63E548}" srcOrd="0" destOrd="0" presId="urn:microsoft.com/office/officeart/2005/8/layout/default"/>
    <dgm:cxn modelId="{60D983F1-B82D-4345-B19A-33C8899CE541}" srcId="{AC6A32E2-05E9-4CB1-9EFA-A3C062E55FBD}" destId="{64CD41F3-F8C3-449E-8F7E-1A9369C81A2D}" srcOrd="13" destOrd="0" parTransId="{1F1A137C-BFB1-4D5A-8604-A8CC70898154}" sibTransId="{4ED705A4-3F12-4CA8-88F5-B5042B30573B}"/>
    <dgm:cxn modelId="{A264EE76-1C36-488D-898F-FDCD0DBB96CA}" type="presOf" srcId="{64CD41F3-F8C3-449E-8F7E-1A9369C81A2D}" destId="{DE1CA7BA-522D-4AB6-8FC0-A17B8B3D9E8F}" srcOrd="0" destOrd="0" presId="urn:microsoft.com/office/officeart/2005/8/layout/default"/>
    <dgm:cxn modelId="{D5445A4B-6B4A-4079-9AF9-1B9193F589C1}" type="presOf" srcId="{C236007D-9D21-4435-BEF9-5B0B908C5C35}" destId="{EB7251A9-F2DE-4413-8017-D5CA913B5A2F}" srcOrd="0" destOrd="0" presId="urn:microsoft.com/office/officeart/2005/8/layout/default"/>
    <dgm:cxn modelId="{51AD478D-F82F-4834-9715-62E9E39AAE95}" srcId="{AC6A32E2-05E9-4CB1-9EFA-A3C062E55FBD}" destId="{6856262D-761B-43CB-BAC8-0CBA7C3AF305}" srcOrd="1" destOrd="0" parTransId="{ABC6EAEE-314E-4819-9352-C60EC9E24558}" sibTransId="{D99B0729-CA09-4BD7-8D9D-B8183005D9EF}"/>
    <dgm:cxn modelId="{3E8DB3F6-83E6-4BF1-A8F9-1A74855B6143}" type="presOf" srcId="{CAB3FBD3-A0A5-4CB5-A3B6-D7D93AB43434}" destId="{40D9BDC1-E74C-49FA-ABE8-C772E5A4EFBC}" srcOrd="0" destOrd="0" presId="urn:microsoft.com/office/officeart/2005/8/layout/default"/>
    <dgm:cxn modelId="{5F6BF854-A1EF-46AD-8926-E820DA1CF6FD}" srcId="{AC6A32E2-05E9-4CB1-9EFA-A3C062E55FBD}" destId="{CAB3FBD3-A0A5-4CB5-A3B6-D7D93AB43434}" srcOrd="6" destOrd="0" parTransId="{4721F767-DF0C-4F32-991F-7FD44E750AFB}" sibTransId="{0607B231-477D-427C-95F7-2A5173BF90A8}"/>
    <dgm:cxn modelId="{6C028416-B289-4CE9-BE17-A3AB54FB9951}" srcId="{AC6A32E2-05E9-4CB1-9EFA-A3C062E55FBD}" destId="{3B5465FE-C7B4-49EB-895F-EBCC77C2F205}" srcOrd="12" destOrd="0" parTransId="{9B87732F-5B8C-41E4-805B-4189AA7F304A}" sibTransId="{F2FC4D1E-B614-4BB3-A3EE-63CB0AE2B738}"/>
    <dgm:cxn modelId="{EA4F38E1-12F3-405B-81A4-A9D7B88877BF}" srcId="{AC6A32E2-05E9-4CB1-9EFA-A3C062E55FBD}" destId="{DA1B21A7-52F7-410F-A7A9-A2B8FE69ABBC}" srcOrd="10" destOrd="0" parTransId="{58F4A356-918C-442E-82D6-3F4880925210}" sibTransId="{BDF9E081-8E2B-4343-A6E2-CD5A74D28BF6}"/>
    <dgm:cxn modelId="{31B16234-2C6A-4807-8330-0107411300DD}" type="presOf" srcId="{BDC25B90-9650-45C7-A2E0-47E0C2F3369C}" destId="{FE232CCB-6035-492A-B12C-9B752F9259D4}" srcOrd="0" destOrd="0" presId="urn:microsoft.com/office/officeart/2005/8/layout/default"/>
    <dgm:cxn modelId="{8D93A05E-53AA-44D2-B87E-45CF760CF6BB}" srcId="{AC6A32E2-05E9-4CB1-9EFA-A3C062E55FBD}" destId="{37066909-E368-454D-B8EA-09D919490143}" srcOrd="11" destOrd="0" parTransId="{90A66904-0BF2-49A1-99C0-18F45E74F529}" sibTransId="{4106B19F-502E-47A6-B19F-2B743E37D84B}"/>
    <dgm:cxn modelId="{50F04064-94B4-4661-A712-3D13A6525BCA}" type="presOf" srcId="{B8F50B05-5D42-4EBB-B960-19BC1B41C898}" destId="{C6C554F8-5F7E-48E1-8228-3D5ED20DA89A}" srcOrd="0" destOrd="0" presId="urn:microsoft.com/office/officeart/2005/8/layout/default"/>
    <dgm:cxn modelId="{EE0E033C-F5E2-42A2-B793-5D874E1C09E8}" type="presOf" srcId="{AC6A32E2-05E9-4CB1-9EFA-A3C062E55FBD}" destId="{C7C57956-176C-46B9-B7BF-5EB5FD392A1C}" srcOrd="0" destOrd="0" presId="urn:microsoft.com/office/officeart/2005/8/layout/default"/>
    <dgm:cxn modelId="{ADBD900B-A0EF-45DC-9A63-237A7345DD68}" srcId="{AC6A32E2-05E9-4CB1-9EFA-A3C062E55FBD}" destId="{BDC25B90-9650-45C7-A2E0-47E0C2F3369C}" srcOrd="14" destOrd="0" parTransId="{AF7DFC00-355A-4F3D-A825-EE677B0FC94C}" sibTransId="{6A3D59E7-986F-46F8-B3FA-DE2050D6E04F}"/>
    <dgm:cxn modelId="{EB29DD98-7E9B-414A-A9F2-CD1340284CB2}" type="presOf" srcId="{6856262D-761B-43CB-BAC8-0CBA7C3AF305}" destId="{22FC1593-F316-4221-AF1F-7C6B25B459AA}" srcOrd="0" destOrd="0" presId="urn:microsoft.com/office/officeart/2005/8/layout/default"/>
    <dgm:cxn modelId="{F8C7302D-EE01-45B5-B142-2866D92A101E}" srcId="{AC6A32E2-05E9-4CB1-9EFA-A3C062E55FBD}" destId="{FD5CC83A-8138-4115-9392-485DDEFA0434}" srcOrd="5" destOrd="0" parTransId="{64B4B228-57FC-4D1C-943B-5A1025682E4A}" sibTransId="{4D95222E-32A2-40F2-A8BA-BF65A00ED6EE}"/>
    <dgm:cxn modelId="{FF071BC4-D99E-4ECF-AD49-F087EBD46D7F}" srcId="{AC6A32E2-05E9-4CB1-9EFA-A3C062E55FBD}" destId="{F61BCE08-2EE1-4601-B5F0-F6F2166837D2}" srcOrd="8" destOrd="0" parTransId="{13295462-CAAF-4FEA-B128-633E20B6605B}" sibTransId="{A1542D62-D8AA-42D4-B70E-747956FE2373}"/>
    <dgm:cxn modelId="{A42AD0D6-3A48-489D-AF8C-5C3F702FF9CE}" type="presOf" srcId="{00F511BB-E9A6-4563-8D6B-DCD12FAF615D}" destId="{D94C3C11-5A6C-431C-8512-7A3B7A5F61CB}" srcOrd="0" destOrd="0" presId="urn:microsoft.com/office/officeart/2005/8/layout/default"/>
    <dgm:cxn modelId="{AE66B64C-2C39-4986-A481-D8DB6370A8D4}" type="presOf" srcId="{3282E740-CEB2-43B5-818A-9D78336B1F38}" destId="{42168EE4-2E97-4A49-9035-C99F406FA081}" srcOrd="0" destOrd="0" presId="urn:microsoft.com/office/officeart/2005/8/layout/default"/>
    <dgm:cxn modelId="{28B8F5D4-EA83-45AB-8CA1-420D5D70C9C4}" type="presOf" srcId="{DA1B21A7-52F7-410F-A7A9-A2B8FE69ABBC}" destId="{3AFA419C-17FD-4443-8406-9BC2DB12B77E}" srcOrd="0" destOrd="0" presId="urn:microsoft.com/office/officeart/2005/8/layout/default"/>
    <dgm:cxn modelId="{FB81E766-F3FC-4767-B45A-1F1D9340F026}" type="presOf" srcId="{37066909-E368-454D-B8EA-09D919490143}" destId="{94B944F5-FB71-4324-9074-D9EDF893AC52}" srcOrd="0" destOrd="0" presId="urn:microsoft.com/office/officeart/2005/8/layout/default"/>
    <dgm:cxn modelId="{F5B02087-1BC8-4231-95B8-3371C3549DAA}" srcId="{AC6A32E2-05E9-4CB1-9EFA-A3C062E55FBD}" destId="{00F511BB-E9A6-4563-8D6B-DCD12FAF615D}" srcOrd="7" destOrd="0" parTransId="{BC31EFFC-64A5-44EF-979A-5D4C50CDA6E3}" sibTransId="{4CDCB9C1-FDE6-452B-8612-36CBFE5A9036}"/>
    <dgm:cxn modelId="{9B3CE506-B111-4A76-AE0A-6FAAC3AC84B1}" type="presOf" srcId="{F61BCE08-2EE1-4601-B5F0-F6F2166837D2}" destId="{5D7202E6-D5DE-4A1B-BEFC-CC1BF596D660}" srcOrd="0" destOrd="0" presId="urn:microsoft.com/office/officeart/2005/8/layout/default"/>
    <dgm:cxn modelId="{78F83798-5E77-4835-A0CF-865DC27007CE}" srcId="{AC6A32E2-05E9-4CB1-9EFA-A3C062E55FBD}" destId="{C236007D-9D21-4435-BEF9-5B0B908C5C35}" srcOrd="4" destOrd="0" parTransId="{9C86A07D-AA6B-45B2-909A-B04D27C3C3CF}" sibTransId="{1F2A16C2-978B-4EE3-B563-89B320FE5454}"/>
    <dgm:cxn modelId="{EB78B442-421F-4169-9DDF-278E20618E8B}" type="presOf" srcId="{3B5465FE-C7B4-49EB-895F-EBCC77C2F205}" destId="{DBD55F06-809C-4E51-9D89-BD94BFB7577A}" srcOrd="0" destOrd="0" presId="urn:microsoft.com/office/officeart/2005/8/layout/default"/>
    <dgm:cxn modelId="{E22940CC-69B2-4CFD-A281-4AC7E47B7E0E}" type="presParOf" srcId="{C7C57956-176C-46B9-B7BF-5EB5FD392A1C}" destId="{42168EE4-2E97-4A49-9035-C99F406FA081}" srcOrd="0" destOrd="0" presId="urn:microsoft.com/office/officeart/2005/8/layout/default"/>
    <dgm:cxn modelId="{BD4B0E34-2DE0-4D05-914F-8F9BE7B004ED}" type="presParOf" srcId="{C7C57956-176C-46B9-B7BF-5EB5FD392A1C}" destId="{7BBF6F68-669F-4A42-922D-17B012C9D9C6}" srcOrd="1" destOrd="0" presId="urn:microsoft.com/office/officeart/2005/8/layout/default"/>
    <dgm:cxn modelId="{0A7B766E-3AAD-4218-BB1E-0A8A814D019B}" type="presParOf" srcId="{C7C57956-176C-46B9-B7BF-5EB5FD392A1C}" destId="{22FC1593-F316-4221-AF1F-7C6B25B459AA}" srcOrd="2" destOrd="0" presId="urn:microsoft.com/office/officeart/2005/8/layout/default"/>
    <dgm:cxn modelId="{02F49A40-384A-46F1-898F-4328AAE89A0E}" type="presParOf" srcId="{C7C57956-176C-46B9-B7BF-5EB5FD392A1C}" destId="{62B53A9F-FF67-4111-A6C1-68513FF7023A}" srcOrd="3" destOrd="0" presId="urn:microsoft.com/office/officeart/2005/8/layout/default"/>
    <dgm:cxn modelId="{DC66F5E3-EAB3-4724-A30C-5D5224F85EBF}" type="presParOf" srcId="{C7C57956-176C-46B9-B7BF-5EB5FD392A1C}" destId="{C6C554F8-5F7E-48E1-8228-3D5ED20DA89A}" srcOrd="4" destOrd="0" presId="urn:microsoft.com/office/officeart/2005/8/layout/default"/>
    <dgm:cxn modelId="{F90CB389-380C-4E50-9F66-ADA1B7BB29E4}" type="presParOf" srcId="{C7C57956-176C-46B9-B7BF-5EB5FD392A1C}" destId="{CF890DEE-7355-451A-90C2-A83292E2CE46}" srcOrd="5" destOrd="0" presId="urn:microsoft.com/office/officeart/2005/8/layout/default"/>
    <dgm:cxn modelId="{25745ABC-159A-4610-A936-4AEA97CDC733}" type="presParOf" srcId="{C7C57956-176C-46B9-B7BF-5EB5FD392A1C}" destId="{A54BA3DC-74F4-40AF-B8EB-823C5E63E548}" srcOrd="6" destOrd="0" presId="urn:microsoft.com/office/officeart/2005/8/layout/default"/>
    <dgm:cxn modelId="{302B2898-C649-4BC0-BD29-607F36AF719E}" type="presParOf" srcId="{C7C57956-176C-46B9-B7BF-5EB5FD392A1C}" destId="{53BE1487-4142-42D4-BC47-109CC511B870}" srcOrd="7" destOrd="0" presId="urn:microsoft.com/office/officeart/2005/8/layout/default"/>
    <dgm:cxn modelId="{2289A1F6-50DA-4311-A4A9-3FD7D3F49FBA}" type="presParOf" srcId="{C7C57956-176C-46B9-B7BF-5EB5FD392A1C}" destId="{EB7251A9-F2DE-4413-8017-D5CA913B5A2F}" srcOrd="8" destOrd="0" presId="urn:microsoft.com/office/officeart/2005/8/layout/default"/>
    <dgm:cxn modelId="{35ECBD24-E069-4D67-8127-7E93DA645429}" type="presParOf" srcId="{C7C57956-176C-46B9-B7BF-5EB5FD392A1C}" destId="{73CE5B77-FBFF-454D-AD87-B32CB991BD48}" srcOrd="9" destOrd="0" presId="urn:microsoft.com/office/officeart/2005/8/layout/default"/>
    <dgm:cxn modelId="{52EA2758-B953-430D-A4E3-BDEC53599879}" type="presParOf" srcId="{C7C57956-176C-46B9-B7BF-5EB5FD392A1C}" destId="{C614B299-6453-461D-A047-205FE5936CD0}" srcOrd="10" destOrd="0" presId="urn:microsoft.com/office/officeart/2005/8/layout/default"/>
    <dgm:cxn modelId="{9D61F57F-D279-45B0-9956-8EAD9B0FBC71}" type="presParOf" srcId="{C7C57956-176C-46B9-B7BF-5EB5FD392A1C}" destId="{392C5BA8-2A7F-4AF1-86EE-465D7A5EAEAB}" srcOrd="11" destOrd="0" presId="urn:microsoft.com/office/officeart/2005/8/layout/default"/>
    <dgm:cxn modelId="{E144A82A-9524-497B-9277-51DEC64A0D04}" type="presParOf" srcId="{C7C57956-176C-46B9-B7BF-5EB5FD392A1C}" destId="{40D9BDC1-E74C-49FA-ABE8-C772E5A4EFBC}" srcOrd="12" destOrd="0" presId="urn:microsoft.com/office/officeart/2005/8/layout/default"/>
    <dgm:cxn modelId="{39F8E80F-858E-4AE9-A1DC-EE844B7EAE6A}" type="presParOf" srcId="{C7C57956-176C-46B9-B7BF-5EB5FD392A1C}" destId="{24275A0C-2C64-4962-BF2F-2F18F45ED356}" srcOrd="13" destOrd="0" presId="urn:microsoft.com/office/officeart/2005/8/layout/default"/>
    <dgm:cxn modelId="{23259A1D-1FF4-4E3C-B8D6-BF1D8404556D}" type="presParOf" srcId="{C7C57956-176C-46B9-B7BF-5EB5FD392A1C}" destId="{D94C3C11-5A6C-431C-8512-7A3B7A5F61CB}" srcOrd="14" destOrd="0" presId="urn:microsoft.com/office/officeart/2005/8/layout/default"/>
    <dgm:cxn modelId="{3DFC217F-C63B-46CA-81C0-84DAA0D0CECB}" type="presParOf" srcId="{C7C57956-176C-46B9-B7BF-5EB5FD392A1C}" destId="{E3156033-C4D9-4272-9F6B-2F6DDF7C5A8B}" srcOrd="15" destOrd="0" presId="urn:microsoft.com/office/officeart/2005/8/layout/default"/>
    <dgm:cxn modelId="{CFEF0A02-B426-4333-9648-7D714C928630}" type="presParOf" srcId="{C7C57956-176C-46B9-B7BF-5EB5FD392A1C}" destId="{5D7202E6-D5DE-4A1B-BEFC-CC1BF596D660}" srcOrd="16" destOrd="0" presId="urn:microsoft.com/office/officeart/2005/8/layout/default"/>
    <dgm:cxn modelId="{4BBAABBF-67A8-4495-9BD6-E49DFE5DA44E}" type="presParOf" srcId="{C7C57956-176C-46B9-B7BF-5EB5FD392A1C}" destId="{590390FF-8414-4418-8A25-3FFA326D0193}" srcOrd="17" destOrd="0" presId="urn:microsoft.com/office/officeart/2005/8/layout/default"/>
    <dgm:cxn modelId="{A08EE760-9D2F-4212-8444-A749D34CB947}" type="presParOf" srcId="{C7C57956-176C-46B9-B7BF-5EB5FD392A1C}" destId="{CD0715A5-E247-4687-AC17-4E90E660FA58}" srcOrd="18" destOrd="0" presId="urn:microsoft.com/office/officeart/2005/8/layout/default"/>
    <dgm:cxn modelId="{488BF1DE-27BA-415E-9084-DEABFE0CD943}" type="presParOf" srcId="{C7C57956-176C-46B9-B7BF-5EB5FD392A1C}" destId="{5E56B9C3-A4B5-4114-9927-DD8E8437EDDD}" srcOrd="19" destOrd="0" presId="urn:microsoft.com/office/officeart/2005/8/layout/default"/>
    <dgm:cxn modelId="{E12223A5-406E-43EB-92B5-BBAD75F24497}" type="presParOf" srcId="{C7C57956-176C-46B9-B7BF-5EB5FD392A1C}" destId="{3AFA419C-17FD-4443-8406-9BC2DB12B77E}" srcOrd="20" destOrd="0" presId="urn:microsoft.com/office/officeart/2005/8/layout/default"/>
    <dgm:cxn modelId="{8CF717AB-971F-4A46-B225-46D75CCB4081}" type="presParOf" srcId="{C7C57956-176C-46B9-B7BF-5EB5FD392A1C}" destId="{44AC0402-FED7-465C-B52D-7F4F05AF676C}" srcOrd="21" destOrd="0" presId="urn:microsoft.com/office/officeart/2005/8/layout/default"/>
    <dgm:cxn modelId="{13259FC2-8D6F-4831-BED0-17F700C4BEC1}" type="presParOf" srcId="{C7C57956-176C-46B9-B7BF-5EB5FD392A1C}" destId="{94B944F5-FB71-4324-9074-D9EDF893AC52}" srcOrd="22" destOrd="0" presId="urn:microsoft.com/office/officeart/2005/8/layout/default"/>
    <dgm:cxn modelId="{773F8416-11D2-41CA-8409-351C6AA82915}" type="presParOf" srcId="{C7C57956-176C-46B9-B7BF-5EB5FD392A1C}" destId="{2B783B7B-CB90-4A07-950C-6AC61B5E4FEA}" srcOrd="23" destOrd="0" presId="urn:microsoft.com/office/officeart/2005/8/layout/default"/>
    <dgm:cxn modelId="{4F687A49-A4A7-4D6B-98EF-7A755D58E4FE}" type="presParOf" srcId="{C7C57956-176C-46B9-B7BF-5EB5FD392A1C}" destId="{DBD55F06-809C-4E51-9D89-BD94BFB7577A}" srcOrd="24" destOrd="0" presId="urn:microsoft.com/office/officeart/2005/8/layout/default"/>
    <dgm:cxn modelId="{A28BD671-456E-4A62-9DC8-1179CB943B61}" type="presParOf" srcId="{C7C57956-176C-46B9-B7BF-5EB5FD392A1C}" destId="{0DC442BE-CE6F-4044-A622-328250FBA78B}" srcOrd="25" destOrd="0" presId="urn:microsoft.com/office/officeart/2005/8/layout/default"/>
    <dgm:cxn modelId="{88D73454-A36C-454E-B4E7-0751F05B5E95}" type="presParOf" srcId="{C7C57956-176C-46B9-B7BF-5EB5FD392A1C}" destId="{DE1CA7BA-522D-4AB6-8FC0-A17B8B3D9E8F}" srcOrd="26" destOrd="0" presId="urn:microsoft.com/office/officeart/2005/8/layout/default"/>
    <dgm:cxn modelId="{9A605815-1895-4ED7-90D2-2F72877AA729}" type="presParOf" srcId="{C7C57956-176C-46B9-B7BF-5EB5FD392A1C}" destId="{BAC7E34B-EE41-44F3-BFE1-BD9A4C67DB49}" srcOrd="27" destOrd="0" presId="urn:microsoft.com/office/officeart/2005/8/layout/default"/>
    <dgm:cxn modelId="{7A44508E-018A-4A50-BE59-9BC207BF4C8A}" type="presParOf" srcId="{C7C57956-176C-46B9-B7BF-5EB5FD392A1C}" destId="{FE232CCB-6035-492A-B12C-9B752F9259D4}" srcOrd="28" destOrd="0" presId="urn:microsoft.com/office/officeart/2005/8/layout/default"/>
    <dgm:cxn modelId="{BB9B8811-0D8E-4092-8788-5618355C82DB}" type="presParOf" srcId="{C7C57956-176C-46B9-B7BF-5EB5FD392A1C}" destId="{C582AD67-E224-4E6D-9AA1-88075FA8B604}" srcOrd="29" destOrd="0" presId="urn:microsoft.com/office/officeart/2005/8/layout/default"/>
    <dgm:cxn modelId="{50DEA8D7-A463-4068-8903-E111310AC574}" type="presParOf" srcId="{C7C57956-176C-46B9-B7BF-5EB5FD392A1C}" destId="{8DF0BF6E-11FC-42FF-A11E-9042DC2B0C42}" srcOrd="3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C6A32E2-05E9-4CB1-9EFA-A3C062E55FB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3282E740-CEB2-43B5-818A-9D78336B1F38}">
      <dgm:prSet phldrT="[Text]"/>
      <dgm:spPr>
        <a:solidFill>
          <a:schemeClr val="accent2">
            <a:lumMod val="75000"/>
          </a:schemeClr>
        </a:solidFill>
      </dgm:spPr>
      <dgm:t>
        <a:bodyPr/>
        <a:lstStyle/>
        <a:p>
          <a:r>
            <a:rPr lang="en-GB" dirty="0"/>
            <a:t>Wholesale &amp; retail</a:t>
          </a:r>
        </a:p>
      </dgm:t>
    </dgm:pt>
    <dgm:pt modelId="{E16B98B0-A68F-447E-8CD4-91FB19402B67}" type="parTrans" cxnId="{345F932F-88E8-4BBB-979C-3ABEFC58452E}">
      <dgm:prSet/>
      <dgm:spPr/>
      <dgm:t>
        <a:bodyPr/>
        <a:lstStyle/>
        <a:p>
          <a:endParaRPr lang="en-GB"/>
        </a:p>
      </dgm:t>
    </dgm:pt>
    <dgm:pt modelId="{F4E5E2F3-2572-468A-97A2-4CDA0BB533F1}" type="sibTrans" cxnId="{345F932F-88E8-4BBB-979C-3ABEFC58452E}">
      <dgm:prSet/>
      <dgm:spPr/>
      <dgm:t>
        <a:bodyPr/>
        <a:lstStyle/>
        <a:p>
          <a:endParaRPr lang="en-GB"/>
        </a:p>
      </dgm:t>
    </dgm:pt>
    <dgm:pt modelId="{6856262D-761B-43CB-BAC8-0CBA7C3AF305}">
      <dgm:prSet phldrT="[Text]"/>
      <dgm:spPr/>
      <dgm:t>
        <a:bodyPr/>
        <a:lstStyle/>
        <a:p>
          <a:r>
            <a:rPr lang="en-GB" dirty="0"/>
            <a:t>Hospitality</a:t>
          </a:r>
        </a:p>
      </dgm:t>
    </dgm:pt>
    <dgm:pt modelId="{ABC6EAEE-314E-4819-9352-C60EC9E24558}" type="parTrans" cxnId="{51AD478D-F82F-4834-9715-62E9E39AAE95}">
      <dgm:prSet/>
      <dgm:spPr/>
      <dgm:t>
        <a:bodyPr/>
        <a:lstStyle/>
        <a:p>
          <a:endParaRPr lang="en-GB"/>
        </a:p>
      </dgm:t>
    </dgm:pt>
    <dgm:pt modelId="{D99B0729-CA09-4BD7-8D9D-B8183005D9EF}" type="sibTrans" cxnId="{51AD478D-F82F-4834-9715-62E9E39AAE95}">
      <dgm:prSet/>
      <dgm:spPr/>
      <dgm:t>
        <a:bodyPr/>
        <a:lstStyle/>
        <a:p>
          <a:endParaRPr lang="en-GB"/>
        </a:p>
      </dgm:t>
    </dgm:pt>
    <dgm:pt modelId="{B8F50B05-5D42-4EBB-B960-19BC1B41C898}">
      <dgm:prSet phldrT="[Text]"/>
      <dgm:spPr>
        <a:solidFill>
          <a:schemeClr val="accent2">
            <a:lumMod val="75000"/>
          </a:schemeClr>
        </a:solidFill>
      </dgm:spPr>
      <dgm:t>
        <a:bodyPr/>
        <a:lstStyle/>
        <a:p>
          <a:r>
            <a:rPr lang="en-GB" dirty="0"/>
            <a:t>Education</a:t>
          </a:r>
        </a:p>
      </dgm:t>
    </dgm:pt>
    <dgm:pt modelId="{E2AA1859-6DE6-4ED9-88CA-49B16C04C8A6}" type="parTrans" cxnId="{1AF78896-144A-4740-BAB4-3DBE6B1015D8}">
      <dgm:prSet/>
      <dgm:spPr/>
      <dgm:t>
        <a:bodyPr/>
        <a:lstStyle/>
        <a:p>
          <a:endParaRPr lang="en-GB"/>
        </a:p>
      </dgm:t>
    </dgm:pt>
    <dgm:pt modelId="{9411DA9D-9488-4DC5-953F-3FA6E07246DB}" type="sibTrans" cxnId="{1AF78896-144A-4740-BAB4-3DBE6B1015D8}">
      <dgm:prSet/>
      <dgm:spPr/>
      <dgm:t>
        <a:bodyPr/>
        <a:lstStyle/>
        <a:p>
          <a:endParaRPr lang="en-GB"/>
        </a:p>
      </dgm:t>
    </dgm:pt>
    <dgm:pt modelId="{50164718-2471-467C-A2C7-C31B08193948}">
      <dgm:prSet phldrT="[Text]"/>
      <dgm:spPr/>
      <dgm:t>
        <a:bodyPr/>
        <a:lstStyle/>
        <a:p>
          <a:r>
            <a:rPr lang="en-GB" dirty="0"/>
            <a:t>Finance &amp; insurance</a:t>
          </a:r>
        </a:p>
      </dgm:t>
    </dgm:pt>
    <dgm:pt modelId="{7BC4F81A-C0C9-450B-97F0-9C734FF9F549}" type="parTrans" cxnId="{B72DCE4F-ED89-47B6-B070-59A8C217F69A}">
      <dgm:prSet/>
      <dgm:spPr/>
      <dgm:t>
        <a:bodyPr/>
        <a:lstStyle/>
        <a:p>
          <a:endParaRPr lang="en-GB"/>
        </a:p>
      </dgm:t>
    </dgm:pt>
    <dgm:pt modelId="{46BBDBAB-AF78-42F2-B085-72A53D2628FD}" type="sibTrans" cxnId="{B72DCE4F-ED89-47B6-B070-59A8C217F69A}">
      <dgm:prSet/>
      <dgm:spPr/>
      <dgm:t>
        <a:bodyPr/>
        <a:lstStyle/>
        <a:p>
          <a:endParaRPr lang="en-GB"/>
        </a:p>
      </dgm:t>
    </dgm:pt>
    <dgm:pt modelId="{C236007D-9D21-4435-BEF9-5B0B908C5C35}">
      <dgm:prSet phldrT="[Text]"/>
      <dgm:spPr>
        <a:solidFill>
          <a:srgbClr val="00B0F0"/>
        </a:solidFill>
        <a:ln>
          <a:solidFill>
            <a:srgbClr val="00B0F0"/>
          </a:solidFill>
        </a:ln>
      </dgm:spPr>
      <dgm:t>
        <a:bodyPr/>
        <a:lstStyle/>
        <a:p>
          <a:r>
            <a:rPr lang="en-GB" dirty="0"/>
            <a:t>Manufacturing</a:t>
          </a:r>
        </a:p>
      </dgm:t>
    </dgm:pt>
    <dgm:pt modelId="{9C86A07D-AA6B-45B2-909A-B04D27C3C3CF}" type="parTrans" cxnId="{78F83798-5E77-4835-A0CF-865DC27007CE}">
      <dgm:prSet/>
      <dgm:spPr/>
      <dgm:t>
        <a:bodyPr/>
        <a:lstStyle/>
        <a:p>
          <a:endParaRPr lang="en-GB"/>
        </a:p>
      </dgm:t>
    </dgm:pt>
    <dgm:pt modelId="{1F2A16C2-978B-4EE3-B563-89B320FE5454}" type="sibTrans" cxnId="{78F83798-5E77-4835-A0CF-865DC27007CE}">
      <dgm:prSet/>
      <dgm:spPr/>
      <dgm:t>
        <a:bodyPr/>
        <a:lstStyle/>
        <a:p>
          <a:endParaRPr lang="en-GB"/>
        </a:p>
      </dgm:t>
    </dgm:pt>
    <dgm:pt modelId="{FD5CC83A-8138-4115-9392-485DDEFA0434}">
      <dgm:prSet/>
      <dgm:spPr/>
      <dgm:t>
        <a:bodyPr/>
        <a:lstStyle/>
        <a:p>
          <a:r>
            <a:rPr lang="en-GB" dirty="0"/>
            <a:t>Construction</a:t>
          </a:r>
        </a:p>
      </dgm:t>
    </dgm:pt>
    <dgm:pt modelId="{64B4B228-57FC-4D1C-943B-5A1025682E4A}" type="parTrans" cxnId="{F8C7302D-EE01-45B5-B142-2866D92A101E}">
      <dgm:prSet/>
      <dgm:spPr/>
      <dgm:t>
        <a:bodyPr/>
        <a:lstStyle/>
        <a:p>
          <a:endParaRPr lang="en-GB"/>
        </a:p>
      </dgm:t>
    </dgm:pt>
    <dgm:pt modelId="{4D95222E-32A2-40F2-A8BA-BF65A00ED6EE}" type="sibTrans" cxnId="{F8C7302D-EE01-45B5-B142-2866D92A101E}">
      <dgm:prSet/>
      <dgm:spPr/>
      <dgm:t>
        <a:bodyPr/>
        <a:lstStyle/>
        <a:p>
          <a:endParaRPr lang="en-GB"/>
        </a:p>
      </dgm:t>
    </dgm:pt>
    <dgm:pt modelId="{CAB3FBD3-A0A5-4CB5-A3B6-D7D93AB43434}">
      <dgm:prSet/>
      <dgm:spPr>
        <a:solidFill>
          <a:schemeClr val="accent2"/>
        </a:solidFill>
      </dgm:spPr>
      <dgm:t>
        <a:bodyPr/>
        <a:lstStyle/>
        <a:p>
          <a:r>
            <a:rPr lang="en-GB" dirty="0"/>
            <a:t>Admin &amp; support services</a:t>
          </a:r>
        </a:p>
      </dgm:t>
    </dgm:pt>
    <dgm:pt modelId="{4721F767-DF0C-4F32-991F-7FD44E750AFB}" type="parTrans" cxnId="{5F6BF854-A1EF-46AD-8926-E820DA1CF6FD}">
      <dgm:prSet/>
      <dgm:spPr/>
      <dgm:t>
        <a:bodyPr/>
        <a:lstStyle/>
        <a:p>
          <a:endParaRPr lang="en-GB"/>
        </a:p>
      </dgm:t>
    </dgm:pt>
    <dgm:pt modelId="{0607B231-477D-427C-95F7-2A5173BF90A8}" type="sibTrans" cxnId="{5F6BF854-A1EF-46AD-8926-E820DA1CF6FD}">
      <dgm:prSet/>
      <dgm:spPr/>
      <dgm:t>
        <a:bodyPr/>
        <a:lstStyle/>
        <a:p>
          <a:endParaRPr lang="en-GB"/>
        </a:p>
      </dgm:t>
    </dgm:pt>
    <dgm:pt modelId="{00F511BB-E9A6-4563-8D6B-DCD12FAF615D}">
      <dgm:prSet/>
      <dgm:spPr/>
      <dgm:t>
        <a:bodyPr/>
        <a:lstStyle/>
        <a:p>
          <a:r>
            <a:rPr lang="en-GB" dirty="0"/>
            <a:t>IT / digital </a:t>
          </a:r>
        </a:p>
      </dgm:t>
    </dgm:pt>
    <dgm:pt modelId="{BC31EFFC-64A5-44EF-979A-5D4C50CDA6E3}" type="parTrans" cxnId="{F5B02087-1BC8-4231-95B8-3371C3549DAA}">
      <dgm:prSet/>
      <dgm:spPr/>
      <dgm:t>
        <a:bodyPr/>
        <a:lstStyle/>
        <a:p>
          <a:endParaRPr lang="en-GB"/>
        </a:p>
      </dgm:t>
    </dgm:pt>
    <dgm:pt modelId="{4CDCB9C1-FDE6-452B-8612-36CBFE5A9036}" type="sibTrans" cxnId="{F5B02087-1BC8-4231-95B8-3371C3549DAA}">
      <dgm:prSet/>
      <dgm:spPr/>
      <dgm:t>
        <a:bodyPr/>
        <a:lstStyle/>
        <a:p>
          <a:endParaRPr lang="en-GB"/>
        </a:p>
      </dgm:t>
    </dgm:pt>
    <dgm:pt modelId="{F61BCE08-2EE1-4601-B5F0-F6F2166837D2}">
      <dgm:prSet/>
      <dgm:spPr/>
      <dgm:t>
        <a:bodyPr/>
        <a:lstStyle/>
        <a:p>
          <a:r>
            <a:rPr lang="en-GB" dirty="0"/>
            <a:t>Public administration</a:t>
          </a:r>
        </a:p>
      </dgm:t>
    </dgm:pt>
    <dgm:pt modelId="{13295462-CAAF-4FEA-B128-633E20B6605B}" type="parTrans" cxnId="{FF071BC4-D99E-4ECF-AD49-F087EBD46D7F}">
      <dgm:prSet/>
      <dgm:spPr/>
      <dgm:t>
        <a:bodyPr/>
        <a:lstStyle/>
        <a:p>
          <a:endParaRPr lang="en-GB"/>
        </a:p>
      </dgm:t>
    </dgm:pt>
    <dgm:pt modelId="{A1542D62-D8AA-42D4-B70E-747956FE2373}" type="sibTrans" cxnId="{FF071BC4-D99E-4ECF-AD49-F087EBD46D7F}">
      <dgm:prSet/>
      <dgm:spPr/>
      <dgm:t>
        <a:bodyPr/>
        <a:lstStyle/>
        <a:p>
          <a:endParaRPr lang="en-GB"/>
        </a:p>
      </dgm:t>
    </dgm:pt>
    <dgm:pt modelId="{419B724C-47D7-41AA-B700-276D8AA53CF8}">
      <dgm:prSet/>
      <dgm:spPr/>
      <dgm:t>
        <a:bodyPr/>
        <a:lstStyle/>
        <a:p>
          <a:r>
            <a:rPr lang="en-GB" dirty="0"/>
            <a:t>Transport &amp; storage</a:t>
          </a:r>
        </a:p>
      </dgm:t>
    </dgm:pt>
    <dgm:pt modelId="{00439989-B8D9-4675-AF27-2D99BFF1B8C8}" type="parTrans" cxnId="{F584471E-72C4-4410-9F86-10922530A5BB}">
      <dgm:prSet/>
      <dgm:spPr/>
      <dgm:t>
        <a:bodyPr/>
        <a:lstStyle/>
        <a:p>
          <a:endParaRPr lang="en-GB"/>
        </a:p>
      </dgm:t>
    </dgm:pt>
    <dgm:pt modelId="{ADF4A4B0-BED1-4D8E-AB0A-FF4588073E59}" type="sibTrans" cxnId="{F584471E-72C4-4410-9F86-10922530A5BB}">
      <dgm:prSet/>
      <dgm:spPr/>
      <dgm:t>
        <a:bodyPr/>
        <a:lstStyle/>
        <a:p>
          <a:endParaRPr lang="en-GB"/>
        </a:p>
      </dgm:t>
    </dgm:pt>
    <dgm:pt modelId="{37066909-E368-454D-B8EA-09D919490143}">
      <dgm:prSet/>
      <dgm:spPr/>
      <dgm:t>
        <a:bodyPr/>
        <a:lstStyle/>
        <a:p>
          <a:r>
            <a:rPr lang="en-GB" dirty="0"/>
            <a:t>Agriculture </a:t>
          </a:r>
        </a:p>
      </dgm:t>
    </dgm:pt>
    <dgm:pt modelId="{90A66904-0BF2-49A1-99C0-18F45E74F529}" type="parTrans" cxnId="{8D93A05E-53AA-44D2-B87E-45CF760CF6BB}">
      <dgm:prSet/>
      <dgm:spPr/>
      <dgm:t>
        <a:bodyPr/>
        <a:lstStyle/>
        <a:p>
          <a:endParaRPr lang="en-GB"/>
        </a:p>
      </dgm:t>
    </dgm:pt>
    <dgm:pt modelId="{4106B19F-502E-47A6-B19F-2B743E37D84B}" type="sibTrans" cxnId="{8D93A05E-53AA-44D2-B87E-45CF760CF6BB}">
      <dgm:prSet/>
      <dgm:spPr/>
      <dgm:t>
        <a:bodyPr/>
        <a:lstStyle/>
        <a:p>
          <a:endParaRPr lang="en-GB"/>
        </a:p>
      </dgm:t>
    </dgm:pt>
    <dgm:pt modelId="{64CD41F3-F8C3-449E-8F7E-1A9369C81A2D}">
      <dgm:prSet/>
      <dgm:spPr/>
      <dgm:t>
        <a:bodyPr/>
        <a:lstStyle/>
        <a:p>
          <a:r>
            <a:rPr lang="en-GB" dirty="0"/>
            <a:t>Property</a:t>
          </a:r>
        </a:p>
      </dgm:t>
    </dgm:pt>
    <dgm:pt modelId="{1F1A137C-BFB1-4D5A-8604-A8CC70898154}" type="parTrans" cxnId="{60D983F1-B82D-4345-B19A-33C8899CE541}">
      <dgm:prSet/>
      <dgm:spPr/>
      <dgm:t>
        <a:bodyPr/>
        <a:lstStyle/>
        <a:p>
          <a:endParaRPr lang="en-GB"/>
        </a:p>
      </dgm:t>
    </dgm:pt>
    <dgm:pt modelId="{4ED705A4-3F12-4CA8-88F5-B5042B30573B}" type="sibTrans" cxnId="{60D983F1-B82D-4345-B19A-33C8899CE541}">
      <dgm:prSet/>
      <dgm:spPr/>
      <dgm:t>
        <a:bodyPr/>
        <a:lstStyle/>
        <a:p>
          <a:endParaRPr lang="en-GB"/>
        </a:p>
      </dgm:t>
    </dgm:pt>
    <dgm:pt modelId="{BDC25B90-9650-45C7-A2E0-47E0C2F3369C}">
      <dgm:prSet/>
      <dgm:spPr/>
      <dgm:t>
        <a:bodyPr/>
        <a:lstStyle/>
        <a:p>
          <a:r>
            <a:rPr lang="en-GB" dirty="0"/>
            <a:t>Energy &amp; water</a:t>
          </a:r>
        </a:p>
      </dgm:t>
    </dgm:pt>
    <dgm:pt modelId="{AF7DFC00-355A-4F3D-A825-EE677B0FC94C}" type="parTrans" cxnId="{ADBD900B-A0EF-45DC-9A63-237A7345DD68}">
      <dgm:prSet/>
      <dgm:spPr/>
      <dgm:t>
        <a:bodyPr/>
        <a:lstStyle/>
        <a:p>
          <a:endParaRPr lang="en-GB"/>
        </a:p>
      </dgm:t>
    </dgm:pt>
    <dgm:pt modelId="{6A3D59E7-986F-46F8-B3FA-DE2050D6E04F}" type="sibTrans" cxnId="{ADBD900B-A0EF-45DC-9A63-237A7345DD68}">
      <dgm:prSet/>
      <dgm:spPr/>
      <dgm:t>
        <a:bodyPr/>
        <a:lstStyle/>
        <a:p>
          <a:endParaRPr lang="en-GB"/>
        </a:p>
      </dgm:t>
    </dgm:pt>
    <dgm:pt modelId="{3B5465FE-C7B4-49EB-895F-EBCC77C2F205}">
      <dgm:prSet/>
      <dgm:spPr>
        <a:solidFill>
          <a:schemeClr val="accent2">
            <a:lumMod val="75000"/>
          </a:schemeClr>
        </a:solidFill>
      </dgm:spPr>
      <dgm:t>
        <a:bodyPr/>
        <a:lstStyle/>
        <a:p>
          <a:r>
            <a:rPr lang="en-GB" dirty="0"/>
            <a:t>Health &amp; social work</a:t>
          </a:r>
        </a:p>
      </dgm:t>
    </dgm:pt>
    <dgm:pt modelId="{9B87732F-5B8C-41E4-805B-4189AA7F304A}" type="parTrans" cxnId="{6C028416-B289-4CE9-BE17-A3AB54FB9951}">
      <dgm:prSet/>
      <dgm:spPr/>
      <dgm:t>
        <a:bodyPr/>
        <a:lstStyle/>
        <a:p>
          <a:endParaRPr lang="en-GB"/>
        </a:p>
      </dgm:t>
    </dgm:pt>
    <dgm:pt modelId="{F2FC4D1E-B614-4BB3-A3EE-63CB0AE2B738}" type="sibTrans" cxnId="{6C028416-B289-4CE9-BE17-A3AB54FB9951}">
      <dgm:prSet/>
      <dgm:spPr/>
      <dgm:t>
        <a:bodyPr/>
        <a:lstStyle/>
        <a:p>
          <a:endParaRPr lang="en-GB"/>
        </a:p>
      </dgm:t>
    </dgm:pt>
    <dgm:pt modelId="{DA1B21A7-52F7-410F-A7A9-A2B8FE69ABBC}">
      <dgm:prSet/>
      <dgm:spPr>
        <a:solidFill>
          <a:schemeClr val="accent2"/>
        </a:solidFill>
      </dgm:spPr>
      <dgm:t>
        <a:bodyPr/>
        <a:lstStyle/>
        <a:p>
          <a:r>
            <a:rPr lang="en-GB" dirty="0"/>
            <a:t>Professional, scientific &amp; technical</a:t>
          </a:r>
        </a:p>
      </dgm:t>
    </dgm:pt>
    <dgm:pt modelId="{58F4A356-918C-442E-82D6-3F4880925210}" type="parTrans" cxnId="{EA4F38E1-12F3-405B-81A4-A9D7B88877BF}">
      <dgm:prSet/>
      <dgm:spPr/>
      <dgm:t>
        <a:bodyPr/>
        <a:lstStyle/>
        <a:p>
          <a:endParaRPr lang="en-GB"/>
        </a:p>
      </dgm:t>
    </dgm:pt>
    <dgm:pt modelId="{BDF9E081-8E2B-4343-A6E2-CD5A74D28BF6}" type="sibTrans" cxnId="{EA4F38E1-12F3-405B-81A4-A9D7B88877BF}">
      <dgm:prSet/>
      <dgm:spPr/>
      <dgm:t>
        <a:bodyPr/>
        <a:lstStyle/>
        <a:p>
          <a:endParaRPr lang="en-GB"/>
        </a:p>
      </dgm:t>
    </dgm:pt>
    <dgm:pt modelId="{6F1B23C7-EBD6-4CB0-A46D-FF8D737596C5}">
      <dgm:prSet/>
      <dgm:spPr/>
      <dgm:t>
        <a:bodyPr/>
        <a:lstStyle/>
        <a:p>
          <a:r>
            <a:rPr lang="en-GB" dirty="0"/>
            <a:t>Creative</a:t>
          </a:r>
        </a:p>
      </dgm:t>
    </dgm:pt>
    <dgm:pt modelId="{8FCE45A2-DEDE-4535-9705-5887DF574AB0}" type="sibTrans" cxnId="{8DB3E7A7-6647-4AE4-AC5F-4208A340E25A}">
      <dgm:prSet/>
      <dgm:spPr/>
      <dgm:t>
        <a:bodyPr/>
        <a:lstStyle/>
        <a:p>
          <a:endParaRPr lang="en-GB"/>
        </a:p>
      </dgm:t>
    </dgm:pt>
    <dgm:pt modelId="{CAFBDC1F-3C9E-4B84-83C3-C075C5D5353C}" type="parTrans" cxnId="{8DB3E7A7-6647-4AE4-AC5F-4208A340E25A}">
      <dgm:prSet/>
      <dgm:spPr/>
      <dgm:t>
        <a:bodyPr/>
        <a:lstStyle/>
        <a:p>
          <a:endParaRPr lang="en-GB"/>
        </a:p>
      </dgm:t>
    </dgm:pt>
    <dgm:pt modelId="{C7C57956-176C-46B9-B7BF-5EB5FD392A1C}" type="pres">
      <dgm:prSet presAssocID="{AC6A32E2-05E9-4CB1-9EFA-A3C062E55FBD}" presName="diagram" presStyleCnt="0">
        <dgm:presLayoutVars>
          <dgm:dir/>
          <dgm:resizeHandles val="exact"/>
        </dgm:presLayoutVars>
      </dgm:prSet>
      <dgm:spPr/>
      <dgm:t>
        <a:bodyPr/>
        <a:lstStyle/>
        <a:p>
          <a:endParaRPr lang="en-US"/>
        </a:p>
      </dgm:t>
    </dgm:pt>
    <dgm:pt modelId="{42168EE4-2E97-4A49-9035-C99F406FA081}" type="pres">
      <dgm:prSet presAssocID="{3282E740-CEB2-43B5-818A-9D78336B1F38}" presName="node" presStyleLbl="node1" presStyleIdx="0" presStyleCnt="16">
        <dgm:presLayoutVars>
          <dgm:bulletEnabled val="1"/>
        </dgm:presLayoutVars>
      </dgm:prSet>
      <dgm:spPr/>
      <dgm:t>
        <a:bodyPr/>
        <a:lstStyle/>
        <a:p>
          <a:endParaRPr lang="en-US"/>
        </a:p>
      </dgm:t>
    </dgm:pt>
    <dgm:pt modelId="{7BBF6F68-669F-4A42-922D-17B012C9D9C6}" type="pres">
      <dgm:prSet presAssocID="{F4E5E2F3-2572-468A-97A2-4CDA0BB533F1}" presName="sibTrans" presStyleCnt="0"/>
      <dgm:spPr/>
    </dgm:pt>
    <dgm:pt modelId="{22FC1593-F316-4221-AF1F-7C6B25B459AA}" type="pres">
      <dgm:prSet presAssocID="{6856262D-761B-43CB-BAC8-0CBA7C3AF305}" presName="node" presStyleLbl="node1" presStyleIdx="1" presStyleCnt="16">
        <dgm:presLayoutVars>
          <dgm:bulletEnabled val="1"/>
        </dgm:presLayoutVars>
      </dgm:prSet>
      <dgm:spPr/>
      <dgm:t>
        <a:bodyPr/>
        <a:lstStyle/>
        <a:p>
          <a:endParaRPr lang="en-US"/>
        </a:p>
      </dgm:t>
    </dgm:pt>
    <dgm:pt modelId="{62B53A9F-FF67-4111-A6C1-68513FF7023A}" type="pres">
      <dgm:prSet presAssocID="{D99B0729-CA09-4BD7-8D9D-B8183005D9EF}" presName="sibTrans" presStyleCnt="0"/>
      <dgm:spPr/>
    </dgm:pt>
    <dgm:pt modelId="{C6C554F8-5F7E-48E1-8228-3D5ED20DA89A}" type="pres">
      <dgm:prSet presAssocID="{B8F50B05-5D42-4EBB-B960-19BC1B41C898}" presName="node" presStyleLbl="node1" presStyleIdx="2" presStyleCnt="16">
        <dgm:presLayoutVars>
          <dgm:bulletEnabled val="1"/>
        </dgm:presLayoutVars>
      </dgm:prSet>
      <dgm:spPr/>
      <dgm:t>
        <a:bodyPr/>
        <a:lstStyle/>
        <a:p>
          <a:endParaRPr lang="en-US"/>
        </a:p>
      </dgm:t>
    </dgm:pt>
    <dgm:pt modelId="{CF890DEE-7355-451A-90C2-A83292E2CE46}" type="pres">
      <dgm:prSet presAssocID="{9411DA9D-9488-4DC5-953F-3FA6E07246DB}" presName="sibTrans" presStyleCnt="0"/>
      <dgm:spPr/>
    </dgm:pt>
    <dgm:pt modelId="{A54BA3DC-74F4-40AF-B8EB-823C5E63E548}" type="pres">
      <dgm:prSet presAssocID="{50164718-2471-467C-A2C7-C31B08193948}" presName="node" presStyleLbl="node1" presStyleIdx="3" presStyleCnt="16">
        <dgm:presLayoutVars>
          <dgm:bulletEnabled val="1"/>
        </dgm:presLayoutVars>
      </dgm:prSet>
      <dgm:spPr/>
      <dgm:t>
        <a:bodyPr/>
        <a:lstStyle/>
        <a:p>
          <a:endParaRPr lang="en-US"/>
        </a:p>
      </dgm:t>
    </dgm:pt>
    <dgm:pt modelId="{53BE1487-4142-42D4-BC47-109CC511B870}" type="pres">
      <dgm:prSet presAssocID="{46BBDBAB-AF78-42F2-B085-72A53D2628FD}" presName="sibTrans" presStyleCnt="0"/>
      <dgm:spPr/>
    </dgm:pt>
    <dgm:pt modelId="{EB7251A9-F2DE-4413-8017-D5CA913B5A2F}" type="pres">
      <dgm:prSet presAssocID="{C236007D-9D21-4435-BEF9-5B0B908C5C35}" presName="node" presStyleLbl="node1" presStyleIdx="4" presStyleCnt="16">
        <dgm:presLayoutVars>
          <dgm:bulletEnabled val="1"/>
        </dgm:presLayoutVars>
      </dgm:prSet>
      <dgm:spPr/>
      <dgm:t>
        <a:bodyPr/>
        <a:lstStyle/>
        <a:p>
          <a:endParaRPr lang="en-US"/>
        </a:p>
      </dgm:t>
    </dgm:pt>
    <dgm:pt modelId="{73CE5B77-FBFF-454D-AD87-B32CB991BD48}" type="pres">
      <dgm:prSet presAssocID="{1F2A16C2-978B-4EE3-B563-89B320FE5454}" presName="sibTrans" presStyleCnt="0"/>
      <dgm:spPr/>
    </dgm:pt>
    <dgm:pt modelId="{C614B299-6453-461D-A047-205FE5936CD0}" type="pres">
      <dgm:prSet presAssocID="{FD5CC83A-8138-4115-9392-485DDEFA0434}" presName="node" presStyleLbl="node1" presStyleIdx="5" presStyleCnt="16">
        <dgm:presLayoutVars>
          <dgm:bulletEnabled val="1"/>
        </dgm:presLayoutVars>
      </dgm:prSet>
      <dgm:spPr/>
      <dgm:t>
        <a:bodyPr/>
        <a:lstStyle/>
        <a:p>
          <a:endParaRPr lang="en-US"/>
        </a:p>
      </dgm:t>
    </dgm:pt>
    <dgm:pt modelId="{392C5BA8-2A7F-4AF1-86EE-465D7A5EAEAB}" type="pres">
      <dgm:prSet presAssocID="{4D95222E-32A2-40F2-A8BA-BF65A00ED6EE}" presName="sibTrans" presStyleCnt="0"/>
      <dgm:spPr/>
    </dgm:pt>
    <dgm:pt modelId="{40D9BDC1-E74C-49FA-ABE8-C772E5A4EFBC}" type="pres">
      <dgm:prSet presAssocID="{CAB3FBD3-A0A5-4CB5-A3B6-D7D93AB43434}" presName="node" presStyleLbl="node1" presStyleIdx="6" presStyleCnt="16">
        <dgm:presLayoutVars>
          <dgm:bulletEnabled val="1"/>
        </dgm:presLayoutVars>
      </dgm:prSet>
      <dgm:spPr/>
      <dgm:t>
        <a:bodyPr/>
        <a:lstStyle/>
        <a:p>
          <a:endParaRPr lang="en-US"/>
        </a:p>
      </dgm:t>
    </dgm:pt>
    <dgm:pt modelId="{24275A0C-2C64-4962-BF2F-2F18F45ED356}" type="pres">
      <dgm:prSet presAssocID="{0607B231-477D-427C-95F7-2A5173BF90A8}" presName="sibTrans" presStyleCnt="0"/>
      <dgm:spPr/>
    </dgm:pt>
    <dgm:pt modelId="{D94C3C11-5A6C-431C-8512-7A3B7A5F61CB}" type="pres">
      <dgm:prSet presAssocID="{00F511BB-E9A6-4563-8D6B-DCD12FAF615D}" presName="node" presStyleLbl="node1" presStyleIdx="7" presStyleCnt="16">
        <dgm:presLayoutVars>
          <dgm:bulletEnabled val="1"/>
        </dgm:presLayoutVars>
      </dgm:prSet>
      <dgm:spPr/>
      <dgm:t>
        <a:bodyPr/>
        <a:lstStyle/>
        <a:p>
          <a:endParaRPr lang="en-US"/>
        </a:p>
      </dgm:t>
    </dgm:pt>
    <dgm:pt modelId="{E3156033-C4D9-4272-9F6B-2F6DDF7C5A8B}" type="pres">
      <dgm:prSet presAssocID="{4CDCB9C1-FDE6-452B-8612-36CBFE5A9036}" presName="sibTrans" presStyleCnt="0"/>
      <dgm:spPr/>
    </dgm:pt>
    <dgm:pt modelId="{5D7202E6-D5DE-4A1B-BEFC-CC1BF596D660}" type="pres">
      <dgm:prSet presAssocID="{F61BCE08-2EE1-4601-B5F0-F6F2166837D2}" presName="node" presStyleLbl="node1" presStyleIdx="8" presStyleCnt="16">
        <dgm:presLayoutVars>
          <dgm:bulletEnabled val="1"/>
        </dgm:presLayoutVars>
      </dgm:prSet>
      <dgm:spPr/>
      <dgm:t>
        <a:bodyPr/>
        <a:lstStyle/>
        <a:p>
          <a:endParaRPr lang="en-US"/>
        </a:p>
      </dgm:t>
    </dgm:pt>
    <dgm:pt modelId="{590390FF-8414-4418-8A25-3FFA326D0193}" type="pres">
      <dgm:prSet presAssocID="{A1542D62-D8AA-42D4-B70E-747956FE2373}" presName="sibTrans" presStyleCnt="0"/>
      <dgm:spPr/>
    </dgm:pt>
    <dgm:pt modelId="{CD0715A5-E247-4687-AC17-4E90E660FA58}" type="pres">
      <dgm:prSet presAssocID="{419B724C-47D7-41AA-B700-276D8AA53CF8}" presName="node" presStyleLbl="node1" presStyleIdx="9" presStyleCnt="16">
        <dgm:presLayoutVars>
          <dgm:bulletEnabled val="1"/>
        </dgm:presLayoutVars>
      </dgm:prSet>
      <dgm:spPr/>
      <dgm:t>
        <a:bodyPr/>
        <a:lstStyle/>
        <a:p>
          <a:endParaRPr lang="en-US"/>
        </a:p>
      </dgm:t>
    </dgm:pt>
    <dgm:pt modelId="{5E56B9C3-A4B5-4114-9927-DD8E8437EDDD}" type="pres">
      <dgm:prSet presAssocID="{ADF4A4B0-BED1-4D8E-AB0A-FF4588073E59}" presName="sibTrans" presStyleCnt="0"/>
      <dgm:spPr/>
    </dgm:pt>
    <dgm:pt modelId="{3AFA419C-17FD-4443-8406-9BC2DB12B77E}" type="pres">
      <dgm:prSet presAssocID="{DA1B21A7-52F7-410F-A7A9-A2B8FE69ABBC}" presName="node" presStyleLbl="node1" presStyleIdx="10" presStyleCnt="16">
        <dgm:presLayoutVars>
          <dgm:bulletEnabled val="1"/>
        </dgm:presLayoutVars>
      </dgm:prSet>
      <dgm:spPr/>
      <dgm:t>
        <a:bodyPr/>
        <a:lstStyle/>
        <a:p>
          <a:endParaRPr lang="en-US"/>
        </a:p>
      </dgm:t>
    </dgm:pt>
    <dgm:pt modelId="{44AC0402-FED7-465C-B52D-7F4F05AF676C}" type="pres">
      <dgm:prSet presAssocID="{BDF9E081-8E2B-4343-A6E2-CD5A74D28BF6}" presName="sibTrans" presStyleCnt="0"/>
      <dgm:spPr/>
    </dgm:pt>
    <dgm:pt modelId="{94B944F5-FB71-4324-9074-D9EDF893AC52}" type="pres">
      <dgm:prSet presAssocID="{37066909-E368-454D-B8EA-09D919490143}" presName="node" presStyleLbl="node1" presStyleIdx="11" presStyleCnt="16">
        <dgm:presLayoutVars>
          <dgm:bulletEnabled val="1"/>
        </dgm:presLayoutVars>
      </dgm:prSet>
      <dgm:spPr/>
      <dgm:t>
        <a:bodyPr/>
        <a:lstStyle/>
        <a:p>
          <a:endParaRPr lang="en-US"/>
        </a:p>
      </dgm:t>
    </dgm:pt>
    <dgm:pt modelId="{2B783B7B-CB90-4A07-950C-6AC61B5E4FEA}" type="pres">
      <dgm:prSet presAssocID="{4106B19F-502E-47A6-B19F-2B743E37D84B}" presName="sibTrans" presStyleCnt="0"/>
      <dgm:spPr/>
    </dgm:pt>
    <dgm:pt modelId="{DBD55F06-809C-4E51-9D89-BD94BFB7577A}" type="pres">
      <dgm:prSet presAssocID="{3B5465FE-C7B4-49EB-895F-EBCC77C2F205}" presName="node" presStyleLbl="node1" presStyleIdx="12" presStyleCnt="16">
        <dgm:presLayoutVars>
          <dgm:bulletEnabled val="1"/>
        </dgm:presLayoutVars>
      </dgm:prSet>
      <dgm:spPr/>
      <dgm:t>
        <a:bodyPr/>
        <a:lstStyle/>
        <a:p>
          <a:endParaRPr lang="en-US"/>
        </a:p>
      </dgm:t>
    </dgm:pt>
    <dgm:pt modelId="{0DC442BE-CE6F-4044-A622-328250FBA78B}" type="pres">
      <dgm:prSet presAssocID="{F2FC4D1E-B614-4BB3-A3EE-63CB0AE2B738}" presName="sibTrans" presStyleCnt="0"/>
      <dgm:spPr/>
    </dgm:pt>
    <dgm:pt modelId="{DE1CA7BA-522D-4AB6-8FC0-A17B8B3D9E8F}" type="pres">
      <dgm:prSet presAssocID="{64CD41F3-F8C3-449E-8F7E-1A9369C81A2D}" presName="node" presStyleLbl="node1" presStyleIdx="13" presStyleCnt="16">
        <dgm:presLayoutVars>
          <dgm:bulletEnabled val="1"/>
        </dgm:presLayoutVars>
      </dgm:prSet>
      <dgm:spPr/>
      <dgm:t>
        <a:bodyPr/>
        <a:lstStyle/>
        <a:p>
          <a:endParaRPr lang="en-US"/>
        </a:p>
      </dgm:t>
    </dgm:pt>
    <dgm:pt modelId="{BAC7E34B-EE41-44F3-BFE1-BD9A4C67DB49}" type="pres">
      <dgm:prSet presAssocID="{4ED705A4-3F12-4CA8-88F5-B5042B30573B}" presName="sibTrans" presStyleCnt="0"/>
      <dgm:spPr/>
    </dgm:pt>
    <dgm:pt modelId="{FE232CCB-6035-492A-B12C-9B752F9259D4}" type="pres">
      <dgm:prSet presAssocID="{BDC25B90-9650-45C7-A2E0-47E0C2F3369C}" presName="node" presStyleLbl="node1" presStyleIdx="14" presStyleCnt="16">
        <dgm:presLayoutVars>
          <dgm:bulletEnabled val="1"/>
        </dgm:presLayoutVars>
      </dgm:prSet>
      <dgm:spPr/>
      <dgm:t>
        <a:bodyPr/>
        <a:lstStyle/>
        <a:p>
          <a:endParaRPr lang="en-US"/>
        </a:p>
      </dgm:t>
    </dgm:pt>
    <dgm:pt modelId="{C582AD67-E224-4E6D-9AA1-88075FA8B604}" type="pres">
      <dgm:prSet presAssocID="{6A3D59E7-986F-46F8-B3FA-DE2050D6E04F}" presName="sibTrans" presStyleCnt="0"/>
      <dgm:spPr/>
    </dgm:pt>
    <dgm:pt modelId="{8DF0BF6E-11FC-42FF-A11E-9042DC2B0C42}" type="pres">
      <dgm:prSet presAssocID="{6F1B23C7-EBD6-4CB0-A46D-FF8D737596C5}" presName="node" presStyleLbl="node1" presStyleIdx="15" presStyleCnt="16">
        <dgm:presLayoutVars>
          <dgm:bulletEnabled val="1"/>
        </dgm:presLayoutVars>
      </dgm:prSet>
      <dgm:spPr/>
      <dgm:t>
        <a:bodyPr/>
        <a:lstStyle/>
        <a:p>
          <a:endParaRPr lang="en-US"/>
        </a:p>
      </dgm:t>
    </dgm:pt>
  </dgm:ptLst>
  <dgm:cxnLst>
    <dgm:cxn modelId="{8DB3E7A7-6647-4AE4-AC5F-4208A340E25A}" srcId="{AC6A32E2-05E9-4CB1-9EFA-A3C062E55FBD}" destId="{6F1B23C7-EBD6-4CB0-A46D-FF8D737596C5}" srcOrd="15" destOrd="0" parTransId="{CAFBDC1F-3C9E-4B84-83C3-C075C5D5353C}" sibTransId="{8FCE45A2-DEDE-4535-9705-5887DF574AB0}"/>
    <dgm:cxn modelId="{5500F12F-B62E-47D1-9E7A-076FAB109946}" type="presOf" srcId="{419B724C-47D7-41AA-B700-276D8AA53CF8}" destId="{CD0715A5-E247-4687-AC17-4E90E660FA58}" srcOrd="0" destOrd="0" presId="urn:microsoft.com/office/officeart/2005/8/layout/default"/>
    <dgm:cxn modelId="{F584471E-72C4-4410-9F86-10922530A5BB}" srcId="{AC6A32E2-05E9-4CB1-9EFA-A3C062E55FBD}" destId="{419B724C-47D7-41AA-B700-276D8AA53CF8}" srcOrd="9" destOrd="0" parTransId="{00439989-B8D9-4675-AF27-2D99BFF1B8C8}" sibTransId="{ADF4A4B0-BED1-4D8E-AB0A-FF4588073E59}"/>
    <dgm:cxn modelId="{1AF78896-144A-4740-BAB4-3DBE6B1015D8}" srcId="{AC6A32E2-05E9-4CB1-9EFA-A3C062E55FBD}" destId="{B8F50B05-5D42-4EBB-B960-19BC1B41C898}" srcOrd="2" destOrd="0" parTransId="{E2AA1859-6DE6-4ED9-88CA-49B16C04C8A6}" sibTransId="{9411DA9D-9488-4DC5-953F-3FA6E07246DB}"/>
    <dgm:cxn modelId="{345F932F-88E8-4BBB-979C-3ABEFC58452E}" srcId="{AC6A32E2-05E9-4CB1-9EFA-A3C062E55FBD}" destId="{3282E740-CEB2-43B5-818A-9D78336B1F38}" srcOrd="0" destOrd="0" parTransId="{E16B98B0-A68F-447E-8CD4-91FB19402B67}" sibTransId="{F4E5E2F3-2572-468A-97A2-4CDA0BB533F1}"/>
    <dgm:cxn modelId="{B72DCE4F-ED89-47B6-B070-59A8C217F69A}" srcId="{AC6A32E2-05E9-4CB1-9EFA-A3C062E55FBD}" destId="{50164718-2471-467C-A2C7-C31B08193948}" srcOrd="3" destOrd="0" parTransId="{7BC4F81A-C0C9-450B-97F0-9C734FF9F549}" sibTransId="{46BBDBAB-AF78-42F2-B085-72A53D2628FD}"/>
    <dgm:cxn modelId="{20D41E4A-63FC-43F4-BB9C-F4148CFAA23C}" type="presOf" srcId="{6F1B23C7-EBD6-4CB0-A46D-FF8D737596C5}" destId="{8DF0BF6E-11FC-42FF-A11E-9042DC2B0C42}" srcOrd="0" destOrd="0" presId="urn:microsoft.com/office/officeart/2005/8/layout/default"/>
    <dgm:cxn modelId="{F78AC5F1-72A8-4CB6-81C8-B9B69B41EF38}" type="presOf" srcId="{FD5CC83A-8138-4115-9392-485DDEFA0434}" destId="{C614B299-6453-461D-A047-205FE5936CD0}" srcOrd="0" destOrd="0" presId="urn:microsoft.com/office/officeart/2005/8/layout/default"/>
    <dgm:cxn modelId="{FCC1D3B3-34FD-4A92-BA45-549E709C973E}" type="presOf" srcId="{50164718-2471-467C-A2C7-C31B08193948}" destId="{A54BA3DC-74F4-40AF-B8EB-823C5E63E548}" srcOrd="0" destOrd="0" presId="urn:microsoft.com/office/officeart/2005/8/layout/default"/>
    <dgm:cxn modelId="{60D983F1-B82D-4345-B19A-33C8899CE541}" srcId="{AC6A32E2-05E9-4CB1-9EFA-A3C062E55FBD}" destId="{64CD41F3-F8C3-449E-8F7E-1A9369C81A2D}" srcOrd="13" destOrd="0" parTransId="{1F1A137C-BFB1-4D5A-8604-A8CC70898154}" sibTransId="{4ED705A4-3F12-4CA8-88F5-B5042B30573B}"/>
    <dgm:cxn modelId="{A264EE76-1C36-488D-898F-FDCD0DBB96CA}" type="presOf" srcId="{64CD41F3-F8C3-449E-8F7E-1A9369C81A2D}" destId="{DE1CA7BA-522D-4AB6-8FC0-A17B8B3D9E8F}" srcOrd="0" destOrd="0" presId="urn:microsoft.com/office/officeart/2005/8/layout/default"/>
    <dgm:cxn modelId="{D5445A4B-6B4A-4079-9AF9-1B9193F589C1}" type="presOf" srcId="{C236007D-9D21-4435-BEF9-5B0B908C5C35}" destId="{EB7251A9-F2DE-4413-8017-D5CA913B5A2F}" srcOrd="0" destOrd="0" presId="urn:microsoft.com/office/officeart/2005/8/layout/default"/>
    <dgm:cxn modelId="{51AD478D-F82F-4834-9715-62E9E39AAE95}" srcId="{AC6A32E2-05E9-4CB1-9EFA-A3C062E55FBD}" destId="{6856262D-761B-43CB-BAC8-0CBA7C3AF305}" srcOrd="1" destOrd="0" parTransId="{ABC6EAEE-314E-4819-9352-C60EC9E24558}" sibTransId="{D99B0729-CA09-4BD7-8D9D-B8183005D9EF}"/>
    <dgm:cxn modelId="{3E8DB3F6-83E6-4BF1-A8F9-1A74855B6143}" type="presOf" srcId="{CAB3FBD3-A0A5-4CB5-A3B6-D7D93AB43434}" destId="{40D9BDC1-E74C-49FA-ABE8-C772E5A4EFBC}" srcOrd="0" destOrd="0" presId="urn:microsoft.com/office/officeart/2005/8/layout/default"/>
    <dgm:cxn modelId="{5F6BF854-A1EF-46AD-8926-E820DA1CF6FD}" srcId="{AC6A32E2-05E9-4CB1-9EFA-A3C062E55FBD}" destId="{CAB3FBD3-A0A5-4CB5-A3B6-D7D93AB43434}" srcOrd="6" destOrd="0" parTransId="{4721F767-DF0C-4F32-991F-7FD44E750AFB}" sibTransId="{0607B231-477D-427C-95F7-2A5173BF90A8}"/>
    <dgm:cxn modelId="{6C028416-B289-4CE9-BE17-A3AB54FB9951}" srcId="{AC6A32E2-05E9-4CB1-9EFA-A3C062E55FBD}" destId="{3B5465FE-C7B4-49EB-895F-EBCC77C2F205}" srcOrd="12" destOrd="0" parTransId="{9B87732F-5B8C-41E4-805B-4189AA7F304A}" sibTransId="{F2FC4D1E-B614-4BB3-A3EE-63CB0AE2B738}"/>
    <dgm:cxn modelId="{EA4F38E1-12F3-405B-81A4-A9D7B88877BF}" srcId="{AC6A32E2-05E9-4CB1-9EFA-A3C062E55FBD}" destId="{DA1B21A7-52F7-410F-A7A9-A2B8FE69ABBC}" srcOrd="10" destOrd="0" parTransId="{58F4A356-918C-442E-82D6-3F4880925210}" sibTransId="{BDF9E081-8E2B-4343-A6E2-CD5A74D28BF6}"/>
    <dgm:cxn modelId="{31B16234-2C6A-4807-8330-0107411300DD}" type="presOf" srcId="{BDC25B90-9650-45C7-A2E0-47E0C2F3369C}" destId="{FE232CCB-6035-492A-B12C-9B752F9259D4}" srcOrd="0" destOrd="0" presId="urn:microsoft.com/office/officeart/2005/8/layout/default"/>
    <dgm:cxn modelId="{8D93A05E-53AA-44D2-B87E-45CF760CF6BB}" srcId="{AC6A32E2-05E9-4CB1-9EFA-A3C062E55FBD}" destId="{37066909-E368-454D-B8EA-09D919490143}" srcOrd="11" destOrd="0" parTransId="{90A66904-0BF2-49A1-99C0-18F45E74F529}" sibTransId="{4106B19F-502E-47A6-B19F-2B743E37D84B}"/>
    <dgm:cxn modelId="{50F04064-94B4-4661-A712-3D13A6525BCA}" type="presOf" srcId="{B8F50B05-5D42-4EBB-B960-19BC1B41C898}" destId="{C6C554F8-5F7E-48E1-8228-3D5ED20DA89A}" srcOrd="0" destOrd="0" presId="urn:microsoft.com/office/officeart/2005/8/layout/default"/>
    <dgm:cxn modelId="{EE0E033C-F5E2-42A2-B793-5D874E1C09E8}" type="presOf" srcId="{AC6A32E2-05E9-4CB1-9EFA-A3C062E55FBD}" destId="{C7C57956-176C-46B9-B7BF-5EB5FD392A1C}" srcOrd="0" destOrd="0" presId="urn:microsoft.com/office/officeart/2005/8/layout/default"/>
    <dgm:cxn modelId="{ADBD900B-A0EF-45DC-9A63-237A7345DD68}" srcId="{AC6A32E2-05E9-4CB1-9EFA-A3C062E55FBD}" destId="{BDC25B90-9650-45C7-A2E0-47E0C2F3369C}" srcOrd="14" destOrd="0" parTransId="{AF7DFC00-355A-4F3D-A825-EE677B0FC94C}" sibTransId="{6A3D59E7-986F-46F8-B3FA-DE2050D6E04F}"/>
    <dgm:cxn modelId="{EB29DD98-7E9B-414A-A9F2-CD1340284CB2}" type="presOf" srcId="{6856262D-761B-43CB-BAC8-0CBA7C3AF305}" destId="{22FC1593-F316-4221-AF1F-7C6B25B459AA}" srcOrd="0" destOrd="0" presId="urn:microsoft.com/office/officeart/2005/8/layout/default"/>
    <dgm:cxn modelId="{F8C7302D-EE01-45B5-B142-2866D92A101E}" srcId="{AC6A32E2-05E9-4CB1-9EFA-A3C062E55FBD}" destId="{FD5CC83A-8138-4115-9392-485DDEFA0434}" srcOrd="5" destOrd="0" parTransId="{64B4B228-57FC-4D1C-943B-5A1025682E4A}" sibTransId="{4D95222E-32A2-40F2-A8BA-BF65A00ED6EE}"/>
    <dgm:cxn modelId="{FF071BC4-D99E-4ECF-AD49-F087EBD46D7F}" srcId="{AC6A32E2-05E9-4CB1-9EFA-A3C062E55FBD}" destId="{F61BCE08-2EE1-4601-B5F0-F6F2166837D2}" srcOrd="8" destOrd="0" parTransId="{13295462-CAAF-4FEA-B128-633E20B6605B}" sibTransId="{A1542D62-D8AA-42D4-B70E-747956FE2373}"/>
    <dgm:cxn modelId="{A42AD0D6-3A48-489D-AF8C-5C3F702FF9CE}" type="presOf" srcId="{00F511BB-E9A6-4563-8D6B-DCD12FAF615D}" destId="{D94C3C11-5A6C-431C-8512-7A3B7A5F61CB}" srcOrd="0" destOrd="0" presId="urn:microsoft.com/office/officeart/2005/8/layout/default"/>
    <dgm:cxn modelId="{AE66B64C-2C39-4986-A481-D8DB6370A8D4}" type="presOf" srcId="{3282E740-CEB2-43B5-818A-9D78336B1F38}" destId="{42168EE4-2E97-4A49-9035-C99F406FA081}" srcOrd="0" destOrd="0" presId="urn:microsoft.com/office/officeart/2005/8/layout/default"/>
    <dgm:cxn modelId="{28B8F5D4-EA83-45AB-8CA1-420D5D70C9C4}" type="presOf" srcId="{DA1B21A7-52F7-410F-A7A9-A2B8FE69ABBC}" destId="{3AFA419C-17FD-4443-8406-9BC2DB12B77E}" srcOrd="0" destOrd="0" presId="urn:microsoft.com/office/officeart/2005/8/layout/default"/>
    <dgm:cxn modelId="{FB81E766-F3FC-4767-B45A-1F1D9340F026}" type="presOf" srcId="{37066909-E368-454D-B8EA-09D919490143}" destId="{94B944F5-FB71-4324-9074-D9EDF893AC52}" srcOrd="0" destOrd="0" presId="urn:microsoft.com/office/officeart/2005/8/layout/default"/>
    <dgm:cxn modelId="{F5B02087-1BC8-4231-95B8-3371C3549DAA}" srcId="{AC6A32E2-05E9-4CB1-9EFA-A3C062E55FBD}" destId="{00F511BB-E9A6-4563-8D6B-DCD12FAF615D}" srcOrd="7" destOrd="0" parTransId="{BC31EFFC-64A5-44EF-979A-5D4C50CDA6E3}" sibTransId="{4CDCB9C1-FDE6-452B-8612-36CBFE5A9036}"/>
    <dgm:cxn modelId="{9B3CE506-B111-4A76-AE0A-6FAAC3AC84B1}" type="presOf" srcId="{F61BCE08-2EE1-4601-B5F0-F6F2166837D2}" destId="{5D7202E6-D5DE-4A1B-BEFC-CC1BF596D660}" srcOrd="0" destOrd="0" presId="urn:microsoft.com/office/officeart/2005/8/layout/default"/>
    <dgm:cxn modelId="{78F83798-5E77-4835-A0CF-865DC27007CE}" srcId="{AC6A32E2-05E9-4CB1-9EFA-A3C062E55FBD}" destId="{C236007D-9D21-4435-BEF9-5B0B908C5C35}" srcOrd="4" destOrd="0" parTransId="{9C86A07D-AA6B-45B2-909A-B04D27C3C3CF}" sibTransId="{1F2A16C2-978B-4EE3-B563-89B320FE5454}"/>
    <dgm:cxn modelId="{EB78B442-421F-4169-9DDF-278E20618E8B}" type="presOf" srcId="{3B5465FE-C7B4-49EB-895F-EBCC77C2F205}" destId="{DBD55F06-809C-4E51-9D89-BD94BFB7577A}" srcOrd="0" destOrd="0" presId="urn:microsoft.com/office/officeart/2005/8/layout/default"/>
    <dgm:cxn modelId="{E22940CC-69B2-4CFD-A281-4AC7E47B7E0E}" type="presParOf" srcId="{C7C57956-176C-46B9-B7BF-5EB5FD392A1C}" destId="{42168EE4-2E97-4A49-9035-C99F406FA081}" srcOrd="0" destOrd="0" presId="urn:microsoft.com/office/officeart/2005/8/layout/default"/>
    <dgm:cxn modelId="{BD4B0E34-2DE0-4D05-914F-8F9BE7B004ED}" type="presParOf" srcId="{C7C57956-176C-46B9-B7BF-5EB5FD392A1C}" destId="{7BBF6F68-669F-4A42-922D-17B012C9D9C6}" srcOrd="1" destOrd="0" presId="urn:microsoft.com/office/officeart/2005/8/layout/default"/>
    <dgm:cxn modelId="{0A7B766E-3AAD-4218-BB1E-0A8A814D019B}" type="presParOf" srcId="{C7C57956-176C-46B9-B7BF-5EB5FD392A1C}" destId="{22FC1593-F316-4221-AF1F-7C6B25B459AA}" srcOrd="2" destOrd="0" presId="urn:microsoft.com/office/officeart/2005/8/layout/default"/>
    <dgm:cxn modelId="{02F49A40-384A-46F1-898F-4328AAE89A0E}" type="presParOf" srcId="{C7C57956-176C-46B9-B7BF-5EB5FD392A1C}" destId="{62B53A9F-FF67-4111-A6C1-68513FF7023A}" srcOrd="3" destOrd="0" presId="urn:microsoft.com/office/officeart/2005/8/layout/default"/>
    <dgm:cxn modelId="{DC66F5E3-EAB3-4724-A30C-5D5224F85EBF}" type="presParOf" srcId="{C7C57956-176C-46B9-B7BF-5EB5FD392A1C}" destId="{C6C554F8-5F7E-48E1-8228-3D5ED20DA89A}" srcOrd="4" destOrd="0" presId="urn:microsoft.com/office/officeart/2005/8/layout/default"/>
    <dgm:cxn modelId="{F90CB389-380C-4E50-9F66-ADA1B7BB29E4}" type="presParOf" srcId="{C7C57956-176C-46B9-B7BF-5EB5FD392A1C}" destId="{CF890DEE-7355-451A-90C2-A83292E2CE46}" srcOrd="5" destOrd="0" presId="urn:microsoft.com/office/officeart/2005/8/layout/default"/>
    <dgm:cxn modelId="{25745ABC-159A-4610-A936-4AEA97CDC733}" type="presParOf" srcId="{C7C57956-176C-46B9-B7BF-5EB5FD392A1C}" destId="{A54BA3DC-74F4-40AF-B8EB-823C5E63E548}" srcOrd="6" destOrd="0" presId="urn:microsoft.com/office/officeart/2005/8/layout/default"/>
    <dgm:cxn modelId="{302B2898-C649-4BC0-BD29-607F36AF719E}" type="presParOf" srcId="{C7C57956-176C-46B9-B7BF-5EB5FD392A1C}" destId="{53BE1487-4142-42D4-BC47-109CC511B870}" srcOrd="7" destOrd="0" presId="urn:microsoft.com/office/officeart/2005/8/layout/default"/>
    <dgm:cxn modelId="{2289A1F6-50DA-4311-A4A9-3FD7D3F49FBA}" type="presParOf" srcId="{C7C57956-176C-46B9-B7BF-5EB5FD392A1C}" destId="{EB7251A9-F2DE-4413-8017-D5CA913B5A2F}" srcOrd="8" destOrd="0" presId="urn:microsoft.com/office/officeart/2005/8/layout/default"/>
    <dgm:cxn modelId="{35ECBD24-E069-4D67-8127-7E93DA645429}" type="presParOf" srcId="{C7C57956-176C-46B9-B7BF-5EB5FD392A1C}" destId="{73CE5B77-FBFF-454D-AD87-B32CB991BD48}" srcOrd="9" destOrd="0" presId="urn:microsoft.com/office/officeart/2005/8/layout/default"/>
    <dgm:cxn modelId="{52EA2758-B953-430D-A4E3-BDEC53599879}" type="presParOf" srcId="{C7C57956-176C-46B9-B7BF-5EB5FD392A1C}" destId="{C614B299-6453-461D-A047-205FE5936CD0}" srcOrd="10" destOrd="0" presId="urn:microsoft.com/office/officeart/2005/8/layout/default"/>
    <dgm:cxn modelId="{9D61F57F-D279-45B0-9956-8EAD9B0FBC71}" type="presParOf" srcId="{C7C57956-176C-46B9-B7BF-5EB5FD392A1C}" destId="{392C5BA8-2A7F-4AF1-86EE-465D7A5EAEAB}" srcOrd="11" destOrd="0" presId="urn:microsoft.com/office/officeart/2005/8/layout/default"/>
    <dgm:cxn modelId="{E144A82A-9524-497B-9277-51DEC64A0D04}" type="presParOf" srcId="{C7C57956-176C-46B9-B7BF-5EB5FD392A1C}" destId="{40D9BDC1-E74C-49FA-ABE8-C772E5A4EFBC}" srcOrd="12" destOrd="0" presId="urn:microsoft.com/office/officeart/2005/8/layout/default"/>
    <dgm:cxn modelId="{39F8E80F-858E-4AE9-A1DC-EE844B7EAE6A}" type="presParOf" srcId="{C7C57956-176C-46B9-B7BF-5EB5FD392A1C}" destId="{24275A0C-2C64-4962-BF2F-2F18F45ED356}" srcOrd="13" destOrd="0" presId="urn:microsoft.com/office/officeart/2005/8/layout/default"/>
    <dgm:cxn modelId="{23259A1D-1FF4-4E3C-B8D6-BF1D8404556D}" type="presParOf" srcId="{C7C57956-176C-46B9-B7BF-5EB5FD392A1C}" destId="{D94C3C11-5A6C-431C-8512-7A3B7A5F61CB}" srcOrd="14" destOrd="0" presId="urn:microsoft.com/office/officeart/2005/8/layout/default"/>
    <dgm:cxn modelId="{3DFC217F-C63B-46CA-81C0-84DAA0D0CECB}" type="presParOf" srcId="{C7C57956-176C-46B9-B7BF-5EB5FD392A1C}" destId="{E3156033-C4D9-4272-9F6B-2F6DDF7C5A8B}" srcOrd="15" destOrd="0" presId="urn:microsoft.com/office/officeart/2005/8/layout/default"/>
    <dgm:cxn modelId="{CFEF0A02-B426-4333-9648-7D714C928630}" type="presParOf" srcId="{C7C57956-176C-46B9-B7BF-5EB5FD392A1C}" destId="{5D7202E6-D5DE-4A1B-BEFC-CC1BF596D660}" srcOrd="16" destOrd="0" presId="urn:microsoft.com/office/officeart/2005/8/layout/default"/>
    <dgm:cxn modelId="{4BBAABBF-67A8-4495-9BD6-E49DFE5DA44E}" type="presParOf" srcId="{C7C57956-176C-46B9-B7BF-5EB5FD392A1C}" destId="{590390FF-8414-4418-8A25-3FFA326D0193}" srcOrd="17" destOrd="0" presId="urn:microsoft.com/office/officeart/2005/8/layout/default"/>
    <dgm:cxn modelId="{A08EE760-9D2F-4212-8444-A749D34CB947}" type="presParOf" srcId="{C7C57956-176C-46B9-B7BF-5EB5FD392A1C}" destId="{CD0715A5-E247-4687-AC17-4E90E660FA58}" srcOrd="18" destOrd="0" presId="urn:microsoft.com/office/officeart/2005/8/layout/default"/>
    <dgm:cxn modelId="{488BF1DE-27BA-415E-9084-DEABFE0CD943}" type="presParOf" srcId="{C7C57956-176C-46B9-B7BF-5EB5FD392A1C}" destId="{5E56B9C3-A4B5-4114-9927-DD8E8437EDDD}" srcOrd="19" destOrd="0" presId="urn:microsoft.com/office/officeart/2005/8/layout/default"/>
    <dgm:cxn modelId="{E12223A5-406E-43EB-92B5-BBAD75F24497}" type="presParOf" srcId="{C7C57956-176C-46B9-B7BF-5EB5FD392A1C}" destId="{3AFA419C-17FD-4443-8406-9BC2DB12B77E}" srcOrd="20" destOrd="0" presId="urn:microsoft.com/office/officeart/2005/8/layout/default"/>
    <dgm:cxn modelId="{8CF717AB-971F-4A46-B225-46D75CCB4081}" type="presParOf" srcId="{C7C57956-176C-46B9-B7BF-5EB5FD392A1C}" destId="{44AC0402-FED7-465C-B52D-7F4F05AF676C}" srcOrd="21" destOrd="0" presId="urn:microsoft.com/office/officeart/2005/8/layout/default"/>
    <dgm:cxn modelId="{13259FC2-8D6F-4831-BED0-17F700C4BEC1}" type="presParOf" srcId="{C7C57956-176C-46B9-B7BF-5EB5FD392A1C}" destId="{94B944F5-FB71-4324-9074-D9EDF893AC52}" srcOrd="22" destOrd="0" presId="urn:microsoft.com/office/officeart/2005/8/layout/default"/>
    <dgm:cxn modelId="{773F8416-11D2-41CA-8409-351C6AA82915}" type="presParOf" srcId="{C7C57956-176C-46B9-B7BF-5EB5FD392A1C}" destId="{2B783B7B-CB90-4A07-950C-6AC61B5E4FEA}" srcOrd="23" destOrd="0" presId="urn:microsoft.com/office/officeart/2005/8/layout/default"/>
    <dgm:cxn modelId="{4F687A49-A4A7-4D6B-98EF-7A755D58E4FE}" type="presParOf" srcId="{C7C57956-176C-46B9-B7BF-5EB5FD392A1C}" destId="{DBD55F06-809C-4E51-9D89-BD94BFB7577A}" srcOrd="24" destOrd="0" presId="urn:microsoft.com/office/officeart/2005/8/layout/default"/>
    <dgm:cxn modelId="{A28BD671-456E-4A62-9DC8-1179CB943B61}" type="presParOf" srcId="{C7C57956-176C-46B9-B7BF-5EB5FD392A1C}" destId="{0DC442BE-CE6F-4044-A622-328250FBA78B}" srcOrd="25" destOrd="0" presId="urn:microsoft.com/office/officeart/2005/8/layout/default"/>
    <dgm:cxn modelId="{88D73454-A36C-454E-B4E7-0751F05B5E95}" type="presParOf" srcId="{C7C57956-176C-46B9-B7BF-5EB5FD392A1C}" destId="{DE1CA7BA-522D-4AB6-8FC0-A17B8B3D9E8F}" srcOrd="26" destOrd="0" presId="urn:microsoft.com/office/officeart/2005/8/layout/default"/>
    <dgm:cxn modelId="{9A605815-1895-4ED7-90D2-2F72877AA729}" type="presParOf" srcId="{C7C57956-176C-46B9-B7BF-5EB5FD392A1C}" destId="{BAC7E34B-EE41-44F3-BFE1-BD9A4C67DB49}" srcOrd="27" destOrd="0" presId="urn:microsoft.com/office/officeart/2005/8/layout/default"/>
    <dgm:cxn modelId="{7A44508E-018A-4A50-BE59-9BC207BF4C8A}" type="presParOf" srcId="{C7C57956-176C-46B9-B7BF-5EB5FD392A1C}" destId="{FE232CCB-6035-492A-B12C-9B752F9259D4}" srcOrd="28" destOrd="0" presId="urn:microsoft.com/office/officeart/2005/8/layout/default"/>
    <dgm:cxn modelId="{BB9B8811-0D8E-4092-8788-5618355C82DB}" type="presParOf" srcId="{C7C57956-176C-46B9-B7BF-5EB5FD392A1C}" destId="{C582AD67-E224-4E6D-9AA1-88075FA8B604}" srcOrd="29" destOrd="0" presId="urn:microsoft.com/office/officeart/2005/8/layout/default"/>
    <dgm:cxn modelId="{50DEA8D7-A463-4068-8903-E111310AC574}" type="presParOf" srcId="{C7C57956-176C-46B9-B7BF-5EB5FD392A1C}" destId="{8DF0BF6E-11FC-42FF-A11E-9042DC2B0C42}" srcOrd="3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B1F22F6-94EA-47B3-84CA-82613513DD01}" type="doc">
      <dgm:prSet loTypeId="urn:microsoft.com/office/officeart/2008/layout/HexagonCluster" loCatId="relationship" qsTypeId="urn:microsoft.com/office/officeart/2005/8/quickstyle/simple1" qsCatId="simple" csTypeId="urn:microsoft.com/office/officeart/2005/8/colors/accent1_2" csCatId="accent1" phldr="1"/>
      <dgm:spPr/>
      <dgm:t>
        <a:bodyPr/>
        <a:lstStyle/>
        <a:p>
          <a:endParaRPr lang="en-GB"/>
        </a:p>
      </dgm:t>
    </dgm:pt>
    <dgm:pt modelId="{1AB87C2F-D1AE-4BA6-B649-28E6265E74F5}">
      <dgm:prSet custT="1"/>
      <dgm:spPr>
        <a:solidFill>
          <a:schemeClr val="tx1">
            <a:lumMod val="65000"/>
            <a:lumOff val="35000"/>
          </a:schemeClr>
        </a:solidFill>
        <a:ln>
          <a:solidFill>
            <a:schemeClr val="tx1">
              <a:lumMod val="65000"/>
              <a:lumOff val="35000"/>
            </a:schemeClr>
          </a:solidFill>
        </a:ln>
      </dgm:spPr>
      <dgm:t>
        <a:bodyPr/>
        <a:lstStyle/>
        <a:p>
          <a:r>
            <a:rPr lang="en-GB" sz="1600" dirty="0"/>
            <a:t>36% jobs in Buckinghamshire are with small employers </a:t>
          </a:r>
          <a:r>
            <a:rPr lang="en-GB" sz="1400" i="1" dirty="0"/>
            <a:t>(fewer than 20 employees)</a:t>
          </a:r>
          <a:endParaRPr lang="en-GB" sz="1700" i="1" dirty="0"/>
        </a:p>
      </dgm:t>
    </dgm:pt>
    <dgm:pt modelId="{CD7094F7-994A-4CCD-82BC-FE99C7954979}" type="parTrans" cxnId="{4991AE82-5C39-4947-917D-16C6A16E1B04}">
      <dgm:prSet/>
      <dgm:spPr/>
      <dgm:t>
        <a:bodyPr/>
        <a:lstStyle/>
        <a:p>
          <a:endParaRPr lang="en-GB"/>
        </a:p>
      </dgm:t>
    </dgm:pt>
    <dgm:pt modelId="{363CA443-37FA-4A59-9D6B-A8C1D9EFAD61}" type="sibTrans" cxnId="{4991AE82-5C39-4947-917D-16C6A16E1B04}">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a:noFill/>
        </a:ln>
      </dgm:spPr>
      <dgm:t>
        <a:bodyPr/>
        <a:lstStyle/>
        <a:p>
          <a:endParaRPr lang="en-GB"/>
        </a:p>
      </dgm:t>
    </dgm:pt>
    <dgm:pt modelId="{FB5ABC6F-59E8-4744-A83F-0E629A9DC59C}">
      <dgm:prSet/>
      <dgm:spPr>
        <a:solidFill>
          <a:srgbClr val="E80AC8"/>
        </a:solidFill>
        <a:ln>
          <a:solidFill>
            <a:srgbClr val="E80AC8"/>
          </a:solidFill>
        </a:ln>
      </dgm:spPr>
      <dgm:t>
        <a:bodyPr/>
        <a:lstStyle/>
        <a:p>
          <a:r>
            <a:rPr lang="en-GB" dirty="0"/>
            <a:t>1 in 6 residents are self-employed </a:t>
          </a:r>
        </a:p>
      </dgm:t>
    </dgm:pt>
    <dgm:pt modelId="{71774264-54ED-483F-8AC1-5EA4437A2225}" type="parTrans" cxnId="{3DFF7E08-4356-4763-94D2-9FDAD3459A4B}">
      <dgm:prSet/>
      <dgm:spPr/>
      <dgm:t>
        <a:bodyPr/>
        <a:lstStyle/>
        <a:p>
          <a:endParaRPr lang="en-GB"/>
        </a:p>
      </dgm:t>
    </dgm:pt>
    <dgm:pt modelId="{8CBDB304-791E-4BD8-B639-A737E3D66A11}" type="sibTrans" cxnId="{3DFF7E08-4356-4763-94D2-9FDAD3459A4B}">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a:noFill/>
        </a:ln>
      </dgm:spPr>
      <dgm:t>
        <a:bodyPr/>
        <a:lstStyle/>
        <a:p>
          <a:endParaRPr lang="en-GB"/>
        </a:p>
      </dgm:t>
    </dgm:pt>
    <dgm:pt modelId="{1F8653B9-39F2-4044-83FD-14908D9A21CE}">
      <dgm:prSet/>
      <dgm:spPr/>
      <dgm:t>
        <a:bodyPr/>
        <a:lstStyle/>
        <a:p>
          <a:r>
            <a:rPr lang="en-GB" dirty="0"/>
            <a:t>430 foreign-owned firms in Buckinghamshire </a:t>
          </a:r>
        </a:p>
      </dgm:t>
    </dgm:pt>
    <dgm:pt modelId="{EFF82414-BD58-4175-8445-757ADA7CEE80}" type="parTrans" cxnId="{632E684A-C824-41B3-98A8-5AD4A9307A24}">
      <dgm:prSet/>
      <dgm:spPr/>
      <dgm:t>
        <a:bodyPr/>
        <a:lstStyle/>
        <a:p>
          <a:endParaRPr lang="en-GB"/>
        </a:p>
      </dgm:t>
    </dgm:pt>
    <dgm:pt modelId="{7E7BE9AC-F28C-46B1-A5C6-7CD38ADC4648}" type="sibTrans" cxnId="{632E684A-C824-41B3-98A8-5AD4A9307A24}">
      <dgm:prSet/>
      <dgm:spPr>
        <a:blipFill>
          <a:blip xmlns:r="http://schemas.openxmlformats.org/officeDocument/2006/relationships" r:embed="rId3" cstate="hqprint">
            <a:extLst>
              <a:ext uri="{28A0092B-C50C-407E-A947-70E740481C1C}">
                <a14:useLocalDpi xmlns:a14="http://schemas.microsoft.com/office/drawing/2010/main" val="0"/>
              </a:ext>
            </a:extLst>
          </a:blip>
          <a:srcRect/>
          <a:stretch>
            <a:fillRect/>
          </a:stretch>
        </a:blipFill>
        <a:ln>
          <a:noFill/>
        </a:ln>
      </dgm:spPr>
      <dgm:t>
        <a:bodyPr/>
        <a:lstStyle/>
        <a:p>
          <a:endParaRPr lang="en-GB"/>
        </a:p>
      </dgm:t>
    </dgm:pt>
    <dgm:pt modelId="{A5D76291-2DB8-411E-8313-7044C0ABBA1A}">
      <dgm:prSet/>
      <dgm:spPr/>
      <dgm:t>
        <a:bodyPr/>
        <a:lstStyle/>
        <a:p>
          <a:r>
            <a:rPr lang="en-GB" dirty="0"/>
            <a:t>77% of jobs in Buckinghamshire are in the private sector</a:t>
          </a:r>
        </a:p>
      </dgm:t>
    </dgm:pt>
    <dgm:pt modelId="{4BCB5BE2-9FAF-429C-BDF4-7222001CB382}" type="parTrans" cxnId="{7B83FABE-6A89-4627-B85E-80853813CC01}">
      <dgm:prSet/>
      <dgm:spPr/>
      <dgm:t>
        <a:bodyPr/>
        <a:lstStyle/>
        <a:p>
          <a:endParaRPr lang="en-GB"/>
        </a:p>
      </dgm:t>
    </dgm:pt>
    <dgm:pt modelId="{BCDB7CF3-706A-4E5A-933C-E792B0D525CB}" type="sibTrans" cxnId="{7B83FABE-6A89-4627-B85E-80853813CC01}">
      <dgm:prSet/>
      <dgm:spPr>
        <a:blipFill>
          <a:blip xmlns:r="http://schemas.openxmlformats.org/officeDocument/2006/relationships" r:embed="rId4" cstate="hqprint">
            <a:extLst>
              <a:ext uri="{28A0092B-C50C-407E-A947-70E740481C1C}">
                <a14:useLocalDpi xmlns:a14="http://schemas.microsoft.com/office/drawing/2010/main" val="0"/>
              </a:ext>
            </a:extLst>
          </a:blip>
          <a:srcRect/>
          <a:stretch>
            <a:fillRect/>
          </a:stretch>
        </a:blipFill>
        <a:ln>
          <a:noFill/>
        </a:ln>
      </dgm:spPr>
      <dgm:t>
        <a:bodyPr/>
        <a:lstStyle/>
        <a:p>
          <a:endParaRPr lang="en-GB"/>
        </a:p>
      </dgm:t>
    </dgm:pt>
    <dgm:pt modelId="{DD726483-CCA4-412C-9780-4F3AE3D746C4}" type="pres">
      <dgm:prSet presAssocID="{3B1F22F6-94EA-47B3-84CA-82613513DD01}" presName="Name0" presStyleCnt="0">
        <dgm:presLayoutVars>
          <dgm:chMax val="21"/>
          <dgm:chPref val="21"/>
        </dgm:presLayoutVars>
      </dgm:prSet>
      <dgm:spPr/>
      <dgm:t>
        <a:bodyPr/>
        <a:lstStyle/>
        <a:p>
          <a:endParaRPr lang="en-US"/>
        </a:p>
      </dgm:t>
    </dgm:pt>
    <dgm:pt modelId="{446EAD21-2EB7-42AC-B8E6-2DA424EDBD23}" type="pres">
      <dgm:prSet presAssocID="{1AB87C2F-D1AE-4BA6-B649-28E6265E74F5}" presName="text1" presStyleCnt="0"/>
      <dgm:spPr/>
    </dgm:pt>
    <dgm:pt modelId="{35E8B4F1-3210-4BC6-8C76-962FF90C5DD1}" type="pres">
      <dgm:prSet presAssocID="{1AB87C2F-D1AE-4BA6-B649-28E6265E74F5}" presName="textRepeatNode" presStyleLbl="alignNode1" presStyleIdx="0" presStyleCnt="4">
        <dgm:presLayoutVars>
          <dgm:chMax val="0"/>
          <dgm:chPref val="0"/>
          <dgm:bulletEnabled val="1"/>
        </dgm:presLayoutVars>
      </dgm:prSet>
      <dgm:spPr/>
      <dgm:t>
        <a:bodyPr/>
        <a:lstStyle/>
        <a:p>
          <a:endParaRPr lang="en-US"/>
        </a:p>
      </dgm:t>
    </dgm:pt>
    <dgm:pt modelId="{B8C866A1-99F3-42FB-BB1B-E56530B3788B}" type="pres">
      <dgm:prSet presAssocID="{1AB87C2F-D1AE-4BA6-B649-28E6265E74F5}" presName="textaccent1" presStyleCnt="0"/>
      <dgm:spPr/>
    </dgm:pt>
    <dgm:pt modelId="{86429CB7-05F8-419D-9804-48D8511ECF8F}" type="pres">
      <dgm:prSet presAssocID="{1AB87C2F-D1AE-4BA6-B649-28E6265E74F5}" presName="accentRepeatNode" presStyleLbl="solidAlignAcc1" presStyleIdx="0" presStyleCnt="8"/>
      <dgm:spPr>
        <a:solidFill>
          <a:schemeClr val="tx1">
            <a:lumMod val="65000"/>
            <a:lumOff val="35000"/>
          </a:schemeClr>
        </a:solidFill>
        <a:ln>
          <a:solidFill>
            <a:schemeClr val="tx1">
              <a:lumMod val="65000"/>
              <a:lumOff val="35000"/>
            </a:schemeClr>
          </a:solidFill>
        </a:ln>
      </dgm:spPr>
    </dgm:pt>
    <dgm:pt modelId="{60B24C08-47FD-48DC-9127-C46ECFB9154A}" type="pres">
      <dgm:prSet presAssocID="{363CA443-37FA-4A59-9D6B-A8C1D9EFAD61}" presName="image1" presStyleCnt="0"/>
      <dgm:spPr/>
    </dgm:pt>
    <dgm:pt modelId="{8DA597A7-31CF-45FF-994E-447124B06091}" type="pres">
      <dgm:prSet presAssocID="{363CA443-37FA-4A59-9D6B-A8C1D9EFAD61}" presName="imageRepeatNode" presStyleLbl="alignAcc1" presStyleIdx="0" presStyleCnt="4"/>
      <dgm:spPr/>
      <dgm:t>
        <a:bodyPr/>
        <a:lstStyle/>
        <a:p>
          <a:endParaRPr lang="en-US"/>
        </a:p>
      </dgm:t>
    </dgm:pt>
    <dgm:pt modelId="{42B85C88-2645-4C69-AEFF-5F316B158BB5}" type="pres">
      <dgm:prSet presAssocID="{363CA443-37FA-4A59-9D6B-A8C1D9EFAD61}" presName="imageaccent1" presStyleCnt="0"/>
      <dgm:spPr/>
    </dgm:pt>
    <dgm:pt modelId="{D8D87FAE-AE66-4C50-8706-9EAD9776D760}" type="pres">
      <dgm:prSet presAssocID="{363CA443-37FA-4A59-9D6B-A8C1D9EFAD61}" presName="accentRepeatNode" presStyleLbl="solidAlignAcc1" presStyleIdx="1" presStyleCnt="8"/>
      <dgm:spPr>
        <a:noFill/>
        <a:ln>
          <a:noFill/>
        </a:ln>
      </dgm:spPr>
    </dgm:pt>
    <dgm:pt modelId="{3CE07527-83D6-4B52-8E8C-AFD8A1D951E0}" type="pres">
      <dgm:prSet presAssocID="{FB5ABC6F-59E8-4744-A83F-0E629A9DC59C}" presName="text2" presStyleCnt="0"/>
      <dgm:spPr/>
    </dgm:pt>
    <dgm:pt modelId="{E4D246E9-310C-461E-AA98-816C71490308}" type="pres">
      <dgm:prSet presAssocID="{FB5ABC6F-59E8-4744-A83F-0E629A9DC59C}" presName="textRepeatNode" presStyleLbl="alignNode1" presStyleIdx="1" presStyleCnt="4">
        <dgm:presLayoutVars>
          <dgm:chMax val="0"/>
          <dgm:chPref val="0"/>
          <dgm:bulletEnabled val="1"/>
        </dgm:presLayoutVars>
      </dgm:prSet>
      <dgm:spPr/>
      <dgm:t>
        <a:bodyPr/>
        <a:lstStyle/>
        <a:p>
          <a:endParaRPr lang="en-US"/>
        </a:p>
      </dgm:t>
    </dgm:pt>
    <dgm:pt modelId="{1C37ED60-DC30-439B-9168-C5688D8E2AD1}" type="pres">
      <dgm:prSet presAssocID="{FB5ABC6F-59E8-4744-A83F-0E629A9DC59C}" presName="textaccent2" presStyleCnt="0"/>
      <dgm:spPr/>
    </dgm:pt>
    <dgm:pt modelId="{EB4EF52F-1DB8-4941-9C7F-1BF549011A3E}" type="pres">
      <dgm:prSet presAssocID="{FB5ABC6F-59E8-4744-A83F-0E629A9DC59C}" presName="accentRepeatNode" presStyleLbl="solidAlignAcc1" presStyleIdx="2" presStyleCnt="8"/>
      <dgm:spPr>
        <a:solidFill>
          <a:srgbClr val="E80AC8"/>
        </a:solidFill>
        <a:ln>
          <a:solidFill>
            <a:srgbClr val="E80AC8"/>
          </a:solidFill>
        </a:ln>
      </dgm:spPr>
    </dgm:pt>
    <dgm:pt modelId="{F8A7972F-FB9A-40B6-81AE-1BD3FD4898CF}" type="pres">
      <dgm:prSet presAssocID="{8CBDB304-791E-4BD8-B639-A737E3D66A11}" presName="image2" presStyleCnt="0"/>
      <dgm:spPr/>
    </dgm:pt>
    <dgm:pt modelId="{42BADD2C-778E-41FB-AEC6-0EB240C7FB00}" type="pres">
      <dgm:prSet presAssocID="{8CBDB304-791E-4BD8-B639-A737E3D66A11}" presName="imageRepeatNode" presStyleLbl="alignAcc1" presStyleIdx="1" presStyleCnt="4"/>
      <dgm:spPr/>
      <dgm:t>
        <a:bodyPr/>
        <a:lstStyle/>
        <a:p>
          <a:endParaRPr lang="en-US"/>
        </a:p>
      </dgm:t>
    </dgm:pt>
    <dgm:pt modelId="{EC2B328C-B9A0-4ADC-A134-D4D5AAD0B81E}" type="pres">
      <dgm:prSet presAssocID="{8CBDB304-791E-4BD8-B639-A737E3D66A11}" presName="imageaccent2" presStyleCnt="0"/>
      <dgm:spPr/>
    </dgm:pt>
    <dgm:pt modelId="{621CD9C1-644F-40AA-922A-855D01D9EA80}" type="pres">
      <dgm:prSet presAssocID="{8CBDB304-791E-4BD8-B639-A737E3D66A11}" presName="accentRepeatNode" presStyleLbl="solidAlignAcc1" presStyleIdx="3" presStyleCnt="8"/>
      <dgm:spPr>
        <a:noFill/>
        <a:ln>
          <a:noFill/>
        </a:ln>
      </dgm:spPr>
    </dgm:pt>
    <dgm:pt modelId="{3B542E1D-B05F-45CA-A75C-E2D39A8F3022}" type="pres">
      <dgm:prSet presAssocID="{1F8653B9-39F2-4044-83FD-14908D9A21CE}" presName="text3" presStyleCnt="0"/>
      <dgm:spPr/>
    </dgm:pt>
    <dgm:pt modelId="{62F3E643-851F-4022-8DB7-237D18785429}" type="pres">
      <dgm:prSet presAssocID="{1F8653B9-39F2-4044-83FD-14908D9A21CE}" presName="textRepeatNode" presStyleLbl="alignNode1" presStyleIdx="2" presStyleCnt="4">
        <dgm:presLayoutVars>
          <dgm:chMax val="0"/>
          <dgm:chPref val="0"/>
          <dgm:bulletEnabled val="1"/>
        </dgm:presLayoutVars>
      </dgm:prSet>
      <dgm:spPr/>
      <dgm:t>
        <a:bodyPr/>
        <a:lstStyle/>
        <a:p>
          <a:endParaRPr lang="en-US"/>
        </a:p>
      </dgm:t>
    </dgm:pt>
    <dgm:pt modelId="{13BEFFCE-590D-4632-8AC9-61B358C89363}" type="pres">
      <dgm:prSet presAssocID="{1F8653B9-39F2-4044-83FD-14908D9A21CE}" presName="textaccent3" presStyleCnt="0"/>
      <dgm:spPr/>
    </dgm:pt>
    <dgm:pt modelId="{02F26826-B284-4C5D-BAC4-CA57DC7B4A3D}" type="pres">
      <dgm:prSet presAssocID="{1F8653B9-39F2-4044-83FD-14908D9A21CE}" presName="accentRepeatNode" presStyleLbl="solidAlignAcc1" presStyleIdx="4" presStyleCnt="8"/>
      <dgm:spPr>
        <a:solidFill>
          <a:schemeClr val="accent1"/>
        </a:solidFill>
      </dgm:spPr>
    </dgm:pt>
    <dgm:pt modelId="{7EBA900F-CA43-4923-8C1E-3EC8B8A998BF}" type="pres">
      <dgm:prSet presAssocID="{7E7BE9AC-F28C-46B1-A5C6-7CD38ADC4648}" presName="image3" presStyleCnt="0"/>
      <dgm:spPr/>
    </dgm:pt>
    <dgm:pt modelId="{678A9A11-8118-437E-A8D3-926B6FC88443}" type="pres">
      <dgm:prSet presAssocID="{7E7BE9AC-F28C-46B1-A5C6-7CD38ADC4648}" presName="imageRepeatNode" presStyleLbl="alignAcc1" presStyleIdx="2" presStyleCnt="4"/>
      <dgm:spPr/>
      <dgm:t>
        <a:bodyPr/>
        <a:lstStyle/>
        <a:p>
          <a:endParaRPr lang="en-US"/>
        </a:p>
      </dgm:t>
    </dgm:pt>
    <dgm:pt modelId="{0DEC4140-D181-4B91-86B7-4B9A5DFFD525}" type="pres">
      <dgm:prSet presAssocID="{7E7BE9AC-F28C-46B1-A5C6-7CD38ADC4648}" presName="imageaccent3" presStyleCnt="0"/>
      <dgm:spPr/>
    </dgm:pt>
    <dgm:pt modelId="{2E61EA52-F853-425D-AF1E-A312E539C479}" type="pres">
      <dgm:prSet presAssocID="{7E7BE9AC-F28C-46B1-A5C6-7CD38ADC4648}" presName="accentRepeatNode" presStyleLbl="solidAlignAcc1" presStyleIdx="5" presStyleCnt="8"/>
      <dgm:spPr>
        <a:noFill/>
        <a:ln>
          <a:noFill/>
        </a:ln>
      </dgm:spPr>
    </dgm:pt>
    <dgm:pt modelId="{2D75445F-8F5D-4A5E-82FC-1396D6F083AF}" type="pres">
      <dgm:prSet presAssocID="{A5D76291-2DB8-411E-8313-7044C0ABBA1A}" presName="text4" presStyleCnt="0"/>
      <dgm:spPr/>
    </dgm:pt>
    <dgm:pt modelId="{863219A3-FFBC-4921-9A7D-3D93F0E7D6B5}" type="pres">
      <dgm:prSet presAssocID="{A5D76291-2DB8-411E-8313-7044C0ABBA1A}" presName="textRepeatNode" presStyleLbl="alignNode1" presStyleIdx="3" presStyleCnt="4">
        <dgm:presLayoutVars>
          <dgm:chMax val="0"/>
          <dgm:chPref val="0"/>
          <dgm:bulletEnabled val="1"/>
        </dgm:presLayoutVars>
      </dgm:prSet>
      <dgm:spPr/>
      <dgm:t>
        <a:bodyPr/>
        <a:lstStyle/>
        <a:p>
          <a:endParaRPr lang="en-US"/>
        </a:p>
      </dgm:t>
    </dgm:pt>
    <dgm:pt modelId="{15867517-3DFC-48F5-88B2-9C0BD870FA0F}" type="pres">
      <dgm:prSet presAssocID="{A5D76291-2DB8-411E-8313-7044C0ABBA1A}" presName="textaccent4" presStyleCnt="0"/>
      <dgm:spPr/>
    </dgm:pt>
    <dgm:pt modelId="{F357DAD0-7FA7-4C2D-B73A-263C3A505296}" type="pres">
      <dgm:prSet presAssocID="{A5D76291-2DB8-411E-8313-7044C0ABBA1A}" presName="accentRepeatNode" presStyleLbl="solidAlignAcc1" presStyleIdx="6" presStyleCnt="8"/>
      <dgm:spPr>
        <a:solidFill>
          <a:schemeClr val="accent1"/>
        </a:solidFill>
      </dgm:spPr>
    </dgm:pt>
    <dgm:pt modelId="{10924B59-6F8C-46D6-BAA4-B68B08E5EBAE}" type="pres">
      <dgm:prSet presAssocID="{BCDB7CF3-706A-4E5A-933C-E792B0D525CB}" presName="image4" presStyleCnt="0"/>
      <dgm:spPr/>
    </dgm:pt>
    <dgm:pt modelId="{FC3BDD10-37B5-4856-89A0-17B9BD563EAB}" type="pres">
      <dgm:prSet presAssocID="{BCDB7CF3-706A-4E5A-933C-E792B0D525CB}" presName="imageRepeatNode" presStyleLbl="alignAcc1" presStyleIdx="3" presStyleCnt="4"/>
      <dgm:spPr/>
      <dgm:t>
        <a:bodyPr/>
        <a:lstStyle/>
        <a:p>
          <a:endParaRPr lang="en-US"/>
        </a:p>
      </dgm:t>
    </dgm:pt>
    <dgm:pt modelId="{2C08B270-D680-473C-8503-7C4F407FEF0F}" type="pres">
      <dgm:prSet presAssocID="{BCDB7CF3-706A-4E5A-933C-E792B0D525CB}" presName="imageaccent4" presStyleCnt="0"/>
      <dgm:spPr/>
    </dgm:pt>
    <dgm:pt modelId="{11251AE8-36A6-4B1E-89E3-053C48EBE354}" type="pres">
      <dgm:prSet presAssocID="{BCDB7CF3-706A-4E5A-933C-E792B0D525CB}" presName="accentRepeatNode" presStyleLbl="solidAlignAcc1" presStyleIdx="7" presStyleCnt="8"/>
      <dgm:spPr>
        <a:noFill/>
        <a:ln>
          <a:noFill/>
        </a:ln>
      </dgm:spPr>
    </dgm:pt>
  </dgm:ptLst>
  <dgm:cxnLst>
    <dgm:cxn modelId="{7B83FABE-6A89-4627-B85E-80853813CC01}" srcId="{3B1F22F6-94EA-47B3-84CA-82613513DD01}" destId="{A5D76291-2DB8-411E-8313-7044C0ABBA1A}" srcOrd="3" destOrd="0" parTransId="{4BCB5BE2-9FAF-429C-BDF4-7222001CB382}" sibTransId="{BCDB7CF3-706A-4E5A-933C-E792B0D525CB}"/>
    <dgm:cxn modelId="{F52F3422-3CBE-4BF8-BA10-5DA6F45C5099}" type="presOf" srcId="{1AB87C2F-D1AE-4BA6-B649-28E6265E74F5}" destId="{35E8B4F1-3210-4BC6-8C76-962FF90C5DD1}" srcOrd="0" destOrd="0" presId="urn:microsoft.com/office/officeart/2008/layout/HexagonCluster"/>
    <dgm:cxn modelId="{563FE0F9-9548-474F-90D0-E0C3EAF99259}" type="presOf" srcId="{363CA443-37FA-4A59-9D6B-A8C1D9EFAD61}" destId="{8DA597A7-31CF-45FF-994E-447124B06091}" srcOrd="0" destOrd="0" presId="urn:microsoft.com/office/officeart/2008/layout/HexagonCluster"/>
    <dgm:cxn modelId="{CD80C070-2351-4DA5-ACE2-E67045D6ADB8}" type="presOf" srcId="{FB5ABC6F-59E8-4744-A83F-0E629A9DC59C}" destId="{E4D246E9-310C-461E-AA98-816C71490308}" srcOrd="0" destOrd="0" presId="urn:microsoft.com/office/officeart/2008/layout/HexagonCluster"/>
    <dgm:cxn modelId="{19D6729C-2594-42EE-B096-96597DD10469}" type="presOf" srcId="{BCDB7CF3-706A-4E5A-933C-E792B0D525CB}" destId="{FC3BDD10-37B5-4856-89A0-17B9BD563EAB}" srcOrd="0" destOrd="0" presId="urn:microsoft.com/office/officeart/2008/layout/HexagonCluster"/>
    <dgm:cxn modelId="{AEF0D670-E1A3-4840-B3C1-9EAEB8C75740}" type="presOf" srcId="{1F8653B9-39F2-4044-83FD-14908D9A21CE}" destId="{62F3E643-851F-4022-8DB7-237D18785429}" srcOrd="0" destOrd="0" presId="urn:microsoft.com/office/officeart/2008/layout/HexagonCluster"/>
    <dgm:cxn modelId="{CCD4DEE0-0707-4F22-B29B-B87EA5DDCDEA}" type="presOf" srcId="{7E7BE9AC-F28C-46B1-A5C6-7CD38ADC4648}" destId="{678A9A11-8118-437E-A8D3-926B6FC88443}" srcOrd="0" destOrd="0" presId="urn:microsoft.com/office/officeart/2008/layout/HexagonCluster"/>
    <dgm:cxn modelId="{3DFF7E08-4356-4763-94D2-9FDAD3459A4B}" srcId="{3B1F22F6-94EA-47B3-84CA-82613513DD01}" destId="{FB5ABC6F-59E8-4744-A83F-0E629A9DC59C}" srcOrd="1" destOrd="0" parTransId="{71774264-54ED-483F-8AC1-5EA4437A2225}" sibTransId="{8CBDB304-791E-4BD8-B639-A737E3D66A11}"/>
    <dgm:cxn modelId="{632E684A-C824-41B3-98A8-5AD4A9307A24}" srcId="{3B1F22F6-94EA-47B3-84CA-82613513DD01}" destId="{1F8653B9-39F2-4044-83FD-14908D9A21CE}" srcOrd="2" destOrd="0" parTransId="{EFF82414-BD58-4175-8445-757ADA7CEE80}" sibTransId="{7E7BE9AC-F28C-46B1-A5C6-7CD38ADC4648}"/>
    <dgm:cxn modelId="{DE15DAE3-96FA-464D-9C1D-4B7D76FB6741}" type="presOf" srcId="{3B1F22F6-94EA-47B3-84CA-82613513DD01}" destId="{DD726483-CCA4-412C-9780-4F3AE3D746C4}" srcOrd="0" destOrd="0" presId="urn:microsoft.com/office/officeart/2008/layout/HexagonCluster"/>
    <dgm:cxn modelId="{4991AE82-5C39-4947-917D-16C6A16E1B04}" srcId="{3B1F22F6-94EA-47B3-84CA-82613513DD01}" destId="{1AB87C2F-D1AE-4BA6-B649-28E6265E74F5}" srcOrd="0" destOrd="0" parTransId="{CD7094F7-994A-4CCD-82BC-FE99C7954979}" sibTransId="{363CA443-37FA-4A59-9D6B-A8C1D9EFAD61}"/>
    <dgm:cxn modelId="{C7BAA83C-41A1-4971-BC65-BF62F674A2B7}" type="presOf" srcId="{8CBDB304-791E-4BD8-B639-A737E3D66A11}" destId="{42BADD2C-778E-41FB-AEC6-0EB240C7FB00}" srcOrd="0" destOrd="0" presId="urn:microsoft.com/office/officeart/2008/layout/HexagonCluster"/>
    <dgm:cxn modelId="{BBBF0506-0800-4528-AB97-D680A5055CDE}" type="presOf" srcId="{A5D76291-2DB8-411E-8313-7044C0ABBA1A}" destId="{863219A3-FFBC-4921-9A7D-3D93F0E7D6B5}" srcOrd="0" destOrd="0" presId="urn:microsoft.com/office/officeart/2008/layout/HexagonCluster"/>
    <dgm:cxn modelId="{FFB2C28E-4192-4AE3-ABC6-4BAD70524A61}" type="presParOf" srcId="{DD726483-CCA4-412C-9780-4F3AE3D746C4}" destId="{446EAD21-2EB7-42AC-B8E6-2DA424EDBD23}" srcOrd="0" destOrd="0" presId="urn:microsoft.com/office/officeart/2008/layout/HexagonCluster"/>
    <dgm:cxn modelId="{50E57864-5B70-4D39-A51B-536237BDDA06}" type="presParOf" srcId="{446EAD21-2EB7-42AC-B8E6-2DA424EDBD23}" destId="{35E8B4F1-3210-4BC6-8C76-962FF90C5DD1}" srcOrd="0" destOrd="0" presId="urn:microsoft.com/office/officeart/2008/layout/HexagonCluster"/>
    <dgm:cxn modelId="{E52050CA-327E-496F-87A5-9DEBE2CD0DA4}" type="presParOf" srcId="{DD726483-CCA4-412C-9780-4F3AE3D746C4}" destId="{B8C866A1-99F3-42FB-BB1B-E56530B3788B}" srcOrd="1" destOrd="0" presId="urn:microsoft.com/office/officeart/2008/layout/HexagonCluster"/>
    <dgm:cxn modelId="{0BCC03F6-7357-4ED1-8E93-C7A85B4F47D7}" type="presParOf" srcId="{B8C866A1-99F3-42FB-BB1B-E56530B3788B}" destId="{86429CB7-05F8-419D-9804-48D8511ECF8F}" srcOrd="0" destOrd="0" presId="urn:microsoft.com/office/officeart/2008/layout/HexagonCluster"/>
    <dgm:cxn modelId="{8EFFB464-2513-4725-8B2D-C9D2F77277A4}" type="presParOf" srcId="{DD726483-CCA4-412C-9780-4F3AE3D746C4}" destId="{60B24C08-47FD-48DC-9127-C46ECFB9154A}" srcOrd="2" destOrd="0" presId="urn:microsoft.com/office/officeart/2008/layout/HexagonCluster"/>
    <dgm:cxn modelId="{B37C1029-98A7-4A76-9F5C-1DC92063F0EB}" type="presParOf" srcId="{60B24C08-47FD-48DC-9127-C46ECFB9154A}" destId="{8DA597A7-31CF-45FF-994E-447124B06091}" srcOrd="0" destOrd="0" presId="urn:microsoft.com/office/officeart/2008/layout/HexagonCluster"/>
    <dgm:cxn modelId="{669D9876-C308-45A7-B8D2-15A9CEEBEAE5}" type="presParOf" srcId="{DD726483-CCA4-412C-9780-4F3AE3D746C4}" destId="{42B85C88-2645-4C69-AEFF-5F316B158BB5}" srcOrd="3" destOrd="0" presId="urn:microsoft.com/office/officeart/2008/layout/HexagonCluster"/>
    <dgm:cxn modelId="{23EBCEB4-27AF-420D-9E66-EF6951C5A618}" type="presParOf" srcId="{42B85C88-2645-4C69-AEFF-5F316B158BB5}" destId="{D8D87FAE-AE66-4C50-8706-9EAD9776D760}" srcOrd="0" destOrd="0" presId="urn:microsoft.com/office/officeart/2008/layout/HexagonCluster"/>
    <dgm:cxn modelId="{8B4487C0-F7CC-4E4E-8CE9-736E3D12BC58}" type="presParOf" srcId="{DD726483-CCA4-412C-9780-4F3AE3D746C4}" destId="{3CE07527-83D6-4B52-8E8C-AFD8A1D951E0}" srcOrd="4" destOrd="0" presId="urn:microsoft.com/office/officeart/2008/layout/HexagonCluster"/>
    <dgm:cxn modelId="{50CAA0C7-C048-46E9-826F-362FD691C319}" type="presParOf" srcId="{3CE07527-83D6-4B52-8E8C-AFD8A1D951E0}" destId="{E4D246E9-310C-461E-AA98-816C71490308}" srcOrd="0" destOrd="0" presId="urn:microsoft.com/office/officeart/2008/layout/HexagonCluster"/>
    <dgm:cxn modelId="{10D07D46-9C71-4A4D-A9BE-7EB3D4DD56DB}" type="presParOf" srcId="{DD726483-CCA4-412C-9780-4F3AE3D746C4}" destId="{1C37ED60-DC30-439B-9168-C5688D8E2AD1}" srcOrd="5" destOrd="0" presId="urn:microsoft.com/office/officeart/2008/layout/HexagonCluster"/>
    <dgm:cxn modelId="{ACCDE3E7-73D7-4F35-B841-7A03C2F81D0F}" type="presParOf" srcId="{1C37ED60-DC30-439B-9168-C5688D8E2AD1}" destId="{EB4EF52F-1DB8-4941-9C7F-1BF549011A3E}" srcOrd="0" destOrd="0" presId="urn:microsoft.com/office/officeart/2008/layout/HexagonCluster"/>
    <dgm:cxn modelId="{E250F474-D51D-4882-A0A8-D3FE816F58E5}" type="presParOf" srcId="{DD726483-CCA4-412C-9780-4F3AE3D746C4}" destId="{F8A7972F-FB9A-40B6-81AE-1BD3FD4898CF}" srcOrd="6" destOrd="0" presId="urn:microsoft.com/office/officeart/2008/layout/HexagonCluster"/>
    <dgm:cxn modelId="{6889C5BF-8E62-438A-AC5A-B8F850C504D8}" type="presParOf" srcId="{F8A7972F-FB9A-40B6-81AE-1BD3FD4898CF}" destId="{42BADD2C-778E-41FB-AEC6-0EB240C7FB00}" srcOrd="0" destOrd="0" presId="urn:microsoft.com/office/officeart/2008/layout/HexagonCluster"/>
    <dgm:cxn modelId="{29A06C44-35A5-4D94-A55C-C4D056FD17ED}" type="presParOf" srcId="{DD726483-CCA4-412C-9780-4F3AE3D746C4}" destId="{EC2B328C-B9A0-4ADC-A134-D4D5AAD0B81E}" srcOrd="7" destOrd="0" presId="urn:microsoft.com/office/officeart/2008/layout/HexagonCluster"/>
    <dgm:cxn modelId="{59405A83-6777-4633-B9B5-C9F2DD60D804}" type="presParOf" srcId="{EC2B328C-B9A0-4ADC-A134-D4D5AAD0B81E}" destId="{621CD9C1-644F-40AA-922A-855D01D9EA80}" srcOrd="0" destOrd="0" presId="urn:microsoft.com/office/officeart/2008/layout/HexagonCluster"/>
    <dgm:cxn modelId="{5489475E-E851-4784-9393-9EBDB92973A5}" type="presParOf" srcId="{DD726483-CCA4-412C-9780-4F3AE3D746C4}" destId="{3B542E1D-B05F-45CA-A75C-E2D39A8F3022}" srcOrd="8" destOrd="0" presId="urn:microsoft.com/office/officeart/2008/layout/HexagonCluster"/>
    <dgm:cxn modelId="{157A4985-B95C-47B0-AEE8-6A1732D81607}" type="presParOf" srcId="{3B542E1D-B05F-45CA-A75C-E2D39A8F3022}" destId="{62F3E643-851F-4022-8DB7-237D18785429}" srcOrd="0" destOrd="0" presId="urn:microsoft.com/office/officeart/2008/layout/HexagonCluster"/>
    <dgm:cxn modelId="{E01135CE-C9E1-4C71-8A87-F862EAD9CB20}" type="presParOf" srcId="{DD726483-CCA4-412C-9780-4F3AE3D746C4}" destId="{13BEFFCE-590D-4632-8AC9-61B358C89363}" srcOrd="9" destOrd="0" presId="urn:microsoft.com/office/officeart/2008/layout/HexagonCluster"/>
    <dgm:cxn modelId="{2155E39C-1BDC-49D2-953E-6C707E71169D}" type="presParOf" srcId="{13BEFFCE-590D-4632-8AC9-61B358C89363}" destId="{02F26826-B284-4C5D-BAC4-CA57DC7B4A3D}" srcOrd="0" destOrd="0" presId="urn:microsoft.com/office/officeart/2008/layout/HexagonCluster"/>
    <dgm:cxn modelId="{9B344D85-BF04-4D86-BC93-8B6BC84B30A1}" type="presParOf" srcId="{DD726483-CCA4-412C-9780-4F3AE3D746C4}" destId="{7EBA900F-CA43-4923-8C1E-3EC8B8A998BF}" srcOrd="10" destOrd="0" presId="urn:microsoft.com/office/officeart/2008/layout/HexagonCluster"/>
    <dgm:cxn modelId="{3B58195A-36A0-4A69-911E-BB9126245408}" type="presParOf" srcId="{7EBA900F-CA43-4923-8C1E-3EC8B8A998BF}" destId="{678A9A11-8118-437E-A8D3-926B6FC88443}" srcOrd="0" destOrd="0" presId="urn:microsoft.com/office/officeart/2008/layout/HexagonCluster"/>
    <dgm:cxn modelId="{852A7A81-8002-40E8-8A2C-94A188B98C26}" type="presParOf" srcId="{DD726483-CCA4-412C-9780-4F3AE3D746C4}" destId="{0DEC4140-D181-4B91-86B7-4B9A5DFFD525}" srcOrd="11" destOrd="0" presId="urn:microsoft.com/office/officeart/2008/layout/HexagonCluster"/>
    <dgm:cxn modelId="{B9A016D2-FAE5-444A-82A2-2872CB5550BA}" type="presParOf" srcId="{0DEC4140-D181-4B91-86B7-4B9A5DFFD525}" destId="{2E61EA52-F853-425D-AF1E-A312E539C479}" srcOrd="0" destOrd="0" presId="urn:microsoft.com/office/officeart/2008/layout/HexagonCluster"/>
    <dgm:cxn modelId="{466FDB4D-126C-4BA7-A7A5-C390E9616C59}" type="presParOf" srcId="{DD726483-CCA4-412C-9780-4F3AE3D746C4}" destId="{2D75445F-8F5D-4A5E-82FC-1396D6F083AF}" srcOrd="12" destOrd="0" presId="urn:microsoft.com/office/officeart/2008/layout/HexagonCluster"/>
    <dgm:cxn modelId="{84940070-12EF-4984-8130-78FD39589CB0}" type="presParOf" srcId="{2D75445F-8F5D-4A5E-82FC-1396D6F083AF}" destId="{863219A3-FFBC-4921-9A7D-3D93F0E7D6B5}" srcOrd="0" destOrd="0" presId="urn:microsoft.com/office/officeart/2008/layout/HexagonCluster"/>
    <dgm:cxn modelId="{EC64364C-49E0-411C-A255-74568A52EDD1}" type="presParOf" srcId="{DD726483-CCA4-412C-9780-4F3AE3D746C4}" destId="{15867517-3DFC-48F5-88B2-9C0BD870FA0F}" srcOrd="13" destOrd="0" presId="urn:microsoft.com/office/officeart/2008/layout/HexagonCluster"/>
    <dgm:cxn modelId="{F8F6F967-EF49-468B-91FA-10726896245A}" type="presParOf" srcId="{15867517-3DFC-48F5-88B2-9C0BD870FA0F}" destId="{F357DAD0-7FA7-4C2D-B73A-263C3A505296}" srcOrd="0" destOrd="0" presId="urn:microsoft.com/office/officeart/2008/layout/HexagonCluster"/>
    <dgm:cxn modelId="{B21B4F17-A0A5-4354-A7B3-EC7E43CDBB76}" type="presParOf" srcId="{DD726483-CCA4-412C-9780-4F3AE3D746C4}" destId="{10924B59-6F8C-46D6-BAA4-B68B08E5EBAE}" srcOrd="14" destOrd="0" presId="urn:microsoft.com/office/officeart/2008/layout/HexagonCluster"/>
    <dgm:cxn modelId="{1CCF77A8-3788-4CFF-99A1-71460C8B2D71}" type="presParOf" srcId="{10924B59-6F8C-46D6-BAA4-B68B08E5EBAE}" destId="{FC3BDD10-37B5-4856-89A0-17B9BD563EAB}" srcOrd="0" destOrd="0" presId="urn:microsoft.com/office/officeart/2008/layout/HexagonCluster"/>
    <dgm:cxn modelId="{502B1503-77E1-4854-A529-1ACE9C645ED8}" type="presParOf" srcId="{DD726483-CCA4-412C-9780-4F3AE3D746C4}" destId="{2C08B270-D680-473C-8503-7C4F407FEF0F}" srcOrd="15" destOrd="0" presId="urn:microsoft.com/office/officeart/2008/layout/HexagonCluster"/>
    <dgm:cxn modelId="{48EA870A-A986-4936-B4FD-10530B763753}" type="presParOf" srcId="{2C08B270-D680-473C-8503-7C4F407FEF0F}" destId="{11251AE8-36A6-4B1E-89E3-053C48EBE354}" srcOrd="0" destOrd="0" presId="urn:microsoft.com/office/officeart/2008/layout/Hexagon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F4A5DEA-389A-4B48-AC4E-4947E25ED0CC}"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5CF31CAB-9C47-4D99-92CD-BEB9F1E0005B}">
      <dgm:prSet/>
      <dgm:spPr>
        <a:xfrm>
          <a:off x="0" y="110246"/>
          <a:ext cx="7651367" cy="365039"/>
        </a:xfrm>
        <a:prstGeom prst="roundRect">
          <a:avLst/>
        </a:prstGeom>
        <a:solidFill>
          <a:srgbClr val="2683C6">
            <a:hueOff val="0"/>
            <a:satOff val="0"/>
            <a:lumOff val="0"/>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a:solidFill>
                <a:sysClr val="window" lastClr="FFFFFF"/>
              </a:solidFill>
              <a:latin typeface="Franklin Gothic Book" panose="020B0502020104020203"/>
              <a:ea typeface="+mn-ea"/>
              <a:cs typeface="+mn-cs"/>
            </a:rPr>
            <a:t>HGV drivers</a:t>
          </a:r>
          <a:endParaRPr lang="en-US">
            <a:solidFill>
              <a:sysClr val="window" lastClr="FFFFFF"/>
            </a:solidFill>
            <a:latin typeface="Franklin Gothic Book" panose="020B0502020104020203"/>
            <a:ea typeface="+mn-ea"/>
            <a:cs typeface="+mn-cs"/>
          </a:endParaRPr>
        </a:p>
      </dgm:t>
    </dgm:pt>
    <dgm:pt modelId="{80C62C79-F55F-4C2C-BA11-1F376D6AB364}" type="parTrans" cxnId="{DD79EF07-F0E9-42A9-BB54-FA8AF77F4BC5}">
      <dgm:prSet/>
      <dgm:spPr/>
      <dgm:t>
        <a:bodyPr/>
        <a:lstStyle/>
        <a:p>
          <a:endParaRPr lang="en-US"/>
        </a:p>
      </dgm:t>
    </dgm:pt>
    <dgm:pt modelId="{2835BF92-5C7E-4EC6-9552-346C4B2B1630}" type="sibTrans" cxnId="{DD79EF07-F0E9-42A9-BB54-FA8AF77F4BC5}">
      <dgm:prSet/>
      <dgm:spPr/>
      <dgm:t>
        <a:bodyPr/>
        <a:lstStyle/>
        <a:p>
          <a:endParaRPr lang="en-US"/>
        </a:p>
      </dgm:t>
    </dgm:pt>
    <dgm:pt modelId="{B9857707-EFF5-40D7-B57C-B88BEA392ADC}">
      <dgm:prSet/>
      <dgm:spPr>
        <a:xfrm>
          <a:off x="0" y="521366"/>
          <a:ext cx="7651367" cy="365039"/>
        </a:xfrm>
        <a:prstGeom prst="roundRect">
          <a:avLst/>
        </a:prstGeom>
        <a:solidFill>
          <a:srgbClr val="2683C6">
            <a:hueOff val="-120307"/>
            <a:satOff val="136"/>
            <a:lumOff val="321"/>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dirty="0">
              <a:solidFill>
                <a:sysClr val="window" lastClr="FFFFFF"/>
              </a:solidFill>
              <a:latin typeface="Franklin Gothic Book" panose="020B0502020104020203"/>
              <a:ea typeface="+mn-ea"/>
              <a:cs typeface="+mn-cs"/>
            </a:rPr>
            <a:t>Paramedics</a:t>
          </a:r>
          <a:endParaRPr lang="en-US" dirty="0">
            <a:solidFill>
              <a:sysClr val="window" lastClr="FFFFFF"/>
            </a:solidFill>
            <a:latin typeface="Franklin Gothic Book" panose="020B0502020104020203"/>
            <a:ea typeface="+mn-ea"/>
            <a:cs typeface="+mn-cs"/>
          </a:endParaRPr>
        </a:p>
      </dgm:t>
    </dgm:pt>
    <dgm:pt modelId="{0D50CD30-9506-4492-9ED9-56552479057D}" type="parTrans" cxnId="{50FEE738-B8F8-4381-BA33-003993FB7680}">
      <dgm:prSet/>
      <dgm:spPr/>
      <dgm:t>
        <a:bodyPr/>
        <a:lstStyle/>
        <a:p>
          <a:endParaRPr lang="en-US"/>
        </a:p>
      </dgm:t>
    </dgm:pt>
    <dgm:pt modelId="{475653C0-0774-4795-9EBB-0A86D8BF01D6}" type="sibTrans" cxnId="{50FEE738-B8F8-4381-BA33-003993FB7680}">
      <dgm:prSet/>
      <dgm:spPr/>
      <dgm:t>
        <a:bodyPr/>
        <a:lstStyle/>
        <a:p>
          <a:endParaRPr lang="en-US"/>
        </a:p>
      </dgm:t>
    </dgm:pt>
    <dgm:pt modelId="{85DB4C13-F5F0-4508-AF8B-F952A9F1428D}">
      <dgm:prSet/>
      <dgm:spPr>
        <a:xfrm>
          <a:off x="0" y="932486"/>
          <a:ext cx="7651367" cy="365039"/>
        </a:xfrm>
        <a:prstGeom prst="roundRect">
          <a:avLst/>
        </a:prstGeom>
        <a:solidFill>
          <a:srgbClr val="2683C6">
            <a:hueOff val="-240613"/>
            <a:satOff val="271"/>
            <a:lumOff val="642"/>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dirty="0">
              <a:solidFill>
                <a:sysClr val="window" lastClr="FFFFFF"/>
              </a:solidFill>
              <a:latin typeface="Franklin Gothic Book" panose="020B0502020104020203"/>
              <a:ea typeface="+mn-ea"/>
              <a:cs typeface="+mn-cs"/>
            </a:rPr>
            <a:t>Chefs</a:t>
          </a:r>
          <a:endParaRPr lang="en-US" dirty="0">
            <a:solidFill>
              <a:sysClr val="window" lastClr="FFFFFF"/>
            </a:solidFill>
            <a:latin typeface="Franklin Gothic Book" panose="020B0502020104020203"/>
            <a:ea typeface="+mn-ea"/>
            <a:cs typeface="+mn-cs"/>
          </a:endParaRPr>
        </a:p>
      </dgm:t>
    </dgm:pt>
    <dgm:pt modelId="{6A134ACF-2004-41F7-8F53-D0E35B3B8DA0}" type="parTrans" cxnId="{3795862B-B5F7-473D-B9A8-2EC08D2DAC3B}">
      <dgm:prSet/>
      <dgm:spPr/>
      <dgm:t>
        <a:bodyPr/>
        <a:lstStyle/>
        <a:p>
          <a:endParaRPr lang="en-US"/>
        </a:p>
      </dgm:t>
    </dgm:pt>
    <dgm:pt modelId="{C9E195BC-098E-42C9-AE1A-D9E74FAF95AC}" type="sibTrans" cxnId="{3795862B-B5F7-473D-B9A8-2EC08D2DAC3B}">
      <dgm:prSet/>
      <dgm:spPr/>
      <dgm:t>
        <a:bodyPr/>
        <a:lstStyle/>
        <a:p>
          <a:endParaRPr lang="en-US"/>
        </a:p>
      </dgm:t>
    </dgm:pt>
    <dgm:pt modelId="{64E1949D-63DD-47D2-ABF4-24B1074F93CF}">
      <dgm:prSet/>
      <dgm:spPr>
        <a:xfrm>
          <a:off x="0" y="1343606"/>
          <a:ext cx="7651367" cy="365039"/>
        </a:xfrm>
        <a:prstGeom prst="roundRect">
          <a:avLst/>
        </a:prstGeom>
        <a:solidFill>
          <a:srgbClr val="2683C6">
            <a:hueOff val="-360920"/>
            <a:satOff val="407"/>
            <a:lumOff val="963"/>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b="0" i="0">
              <a:solidFill>
                <a:sysClr val="window" lastClr="FFFFFF"/>
              </a:solidFill>
              <a:latin typeface="Franklin Gothic Book" panose="020B0502020104020203"/>
              <a:ea typeface="+mn-ea"/>
              <a:cs typeface="+mn-cs"/>
            </a:rPr>
            <a:t>Bio-informatician </a:t>
          </a:r>
          <a:endParaRPr lang="en-US">
            <a:solidFill>
              <a:sysClr val="window" lastClr="FFFFFF"/>
            </a:solidFill>
            <a:latin typeface="Franklin Gothic Book" panose="020B0502020104020203"/>
            <a:ea typeface="+mn-ea"/>
            <a:cs typeface="+mn-cs"/>
          </a:endParaRPr>
        </a:p>
      </dgm:t>
    </dgm:pt>
    <dgm:pt modelId="{A7FEB669-BD2E-48A3-9B18-BE46CA8F5A5B}" type="parTrans" cxnId="{A9D3E38E-96A5-4B25-B73C-FB736EF02CF2}">
      <dgm:prSet/>
      <dgm:spPr/>
      <dgm:t>
        <a:bodyPr/>
        <a:lstStyle/>
        <a:p>
          <a:endParaRPr lang="en-US"/>
        </a:p>
      </dgm:t>
    </dgm:pt>
    <dgm:pt modelId="{F72928B1-F1AE-461E-AA25-AC1136198072}" type="sibTrans" cxnId="{A9D3E38E-96A5-4B25-B73C-FB736EF02CF2}">
      <dgm:prSet/>
      <dgm:spPr/>
      <dgm:t>
        <a:bodyPr/>
        <a:lstStyle/>
        <a:p>
          <a:endParaRPr lang="en-US"/>
        </a:p>
      </dgm:t>
    </dgm:pt>
    <dgm:pt modelId="{8F00B79A-A197-419F-9127-B5F06E69AA88}">
      <dgm:prSet/>
      <dgm:spPr>
        <a:xfrm>
          <a:off x="0" y="1754726"/>
          <a:ext cx="7651367" cy="365039"/>
        </a:xfrm>
        <a:prstGeom prst="roundRect">
          <a:avLst/>
        </a:prstGeom>
        <a:solidFill>
          <a:srgbClr val="2683C6">
            <a:hueOff val="-481226"/>
            <a:satOff val="543"/>
            <a:lumOff val="1284"/>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b="0" i="0">
              <a:solidFill>
                <a:sysClr val="window" lastClr="FFFFFF"/>
              </a:solidFill>
              <a:latin typeface="Franklin Gothic Book" panose="020B0502020104020203"/>
              <a:ea typeface="+mn-ea"/>
              <a:cs typeface="+mn-cs"/>
            </a:rPr>
            <a:t>Occupational therapists</a:t>
          </a:r>
          <a:endParaRPr lang="en-US">
            <a:solidFill>
              <a:sysClr val="window" lastClr="FFFFFF"/>
            </a:solidFill>
            <a:latin typeface="Franklin Gothic Book" panose="020B0502020104020203"/>
            <a:ea typeface="+mn-ea"/>
            <a:cs typeface="+mn-cs"/>
          </a:endParaRPr>
        </a:p>
      </dgm:t>
    </dgm:pt>
    <dgm:pt modelId="{C5277717-CD8B-4137-B2C9-147757ACFCCF}" type="parTrans" cxnId="{B5D8E36F-4ABB-4984-9972-1EBBC24AF459}">
      <dgm:prSet/>
      <dgm:spPr/>
      <dgm:t>
        <a:bodyPr/>
        <a:lstStyle/>
        <a:p>
          <a:endParaRPr lang="en-US"/>
        </a:p>
      </dgm:t>
    </dgm:pt>
    <dgm:pt modelId="{8608F4B6-D481-45F3-BF2D-BFE9A5269EDE}" type="sibTrans" cxnId="{B5D8E36F-4ABB-4984-9972-1EBBC24AF459}">
      <dgm:prSet/>
      <dgm:spPr/>
      <dgm:t>
        <a:bodyPr/>
        <a:lstStyle/>
        <a:p>
          <a:endParaRPr lang="en-US"/>
        </a:p>
      </dgm:t>
    </dgm:pt>
    <dgm:pt modelId="{557AABE0-9BC5-42DD-B33C-6ABEF7609E2B}">
      <dgm:prSet/>
      <dgm:spPr>
        <a:xfrm>
          <a:off x="0" y="2165846"/>
          <a:ext cx="7651367" cy="365039"/>
        </a:xfrm>
        <a:prstGeom prst="roundRect">
          <a:avLst/>
        </a:prstGeom>
        <a:solidFill>
          <a:srgbClr val="2683C6">
            <a:hueOff val="-601533"/>
            <a:satOff val="678"/>
            <a:lumOff val="1605"/>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b="0" i="0" dirty="0">
              <a:solidFill>
                <a:sysClr val="window" lastClr="FFFFFF"/>
              </a:solidFill>
              <a:latin typeface="Franklin Gothic Book" panose="020B0502020104020203"/>
              <a:ea typeface="+mn-ea"/>
              <a:cs typeface="+mn-cs"/>
            </a:rPr>
            <a:t>Medical radiographers</a:t>
          </a:r>
          <a:endParaRPr lang="en-US" dirty="0">
            <a:solidFill>
              <a:sysClr val="window" lastClr="FFFFFF"/>
            </a:solidFill>
            <a:latin typeface="Franklin Gothic Book" panose="020B0502020104020203"/>
            <a:ea typeface="+mn-ea"/>
            <a:cs typeface="+mn-cs"/>
          </a:endParaRPr>
        </a:p>
      </dgm:t>
    </dgm:pt>
    <dgm:pt modelId="{FB811F08-F1C5-4045-AC59-0CB37C386B5D}" type="parTrans" cxnId="{B99F0751-D4A9-4712-9ACE-D68497DAB811}">
      <dgm:prSet/>
      <dgm:spPr/>
      <dgm:t>
        <a:bodyPr/>
        <a:lstStyle/>
        <a:p>
          <a:endParaRPr lang="en-US"/>
        </a:p>
      </dgm:t>
    </dgm:pt>
    <dgm:pt modelId="{E6A26111-C518-43C0-8822-45A245929870}" type="sibTrans" cxnId="{B99F0751-D4A9-4712-9ACE-D68497DAB811}">
      <dgm:prSet/>
      <dgm:spPr/>
      <dgm:t>
        <a:bodyPr/>
        <a:lstStyle/>
        <a:p>
          <a:endParaRPr lang="en-US"/>
        </a:p>
      </dgm:t>
    </dgm:pt>
    <dgm:pt modelId="{6C3FC19B-991F-4291-A38C-2E5CB8277952}">
      <dgm:prSet/>
      <dgm:spPr>
        <a:xfrm>
          <a:off x="0" y="2576966"/>
          <a:ext cx="7651367" cy="365039"/>
        </a:xfrm>
        <a:prstGeom prst="roundRect">
          <a:avLst/>
        </a:prstGeom>
        <a:solidFill>
          <a:srgbClr val="2683C6">
            <a:hueOff val="-721840"/>
            <a:satOff val="814"/>
            <a:lumOff val="1925"/>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b="0" i="0" dirty="0">
              <a:solidFill>
                <a:sysClr val="window" lastClr="FFFFFF"/>
              </a:solidFill>
              <a:latin typeface="Franklin Gothic Book" panose="020B0502020104020203"/>
              <a:ea typeface="+mn-ea"/>
              <a:cs typeface="+mn-cs"/>
            </a:rPr>
            <a:t>IT business analysts, architects and systems designers</a:t>
          </a:r>
          <a:endParaRPr lang="en-US" dirty="0">
            <a:solidFill>
              <a:sysClr val="window" lastClr="FFFFFF"/>
            </a:solidFill>
            <a:latin typeface="Franklin Gothic Book" panose="020B0502020104020203"/>
            <a:ea typeface="+mn-ea"/>
            <a:cs typeface="+mn-cs"/>
          </a:endParaRPr>
        </a:p>
      </dgm:t>
    </dgm:pt>
    <dgm:pt modelId="{BF00F04B-9DDC-4AA5-BBA6-A60B72D7DE7B}" type="parTrans" cxnId="{64A4BD32-C7DE-416C-ACFD-23913014B363}">
      <dgm:prSet/>
      <dgm:spPr/>
      <dgm:t>
        <a:bodyPr/>
        <a:lstStyle/>
        <a:p>
          <a:endParaRPr lang="en-US"/>
        </a:p>
      </dgm:t>
    </dgm:pt>
    <dgm:pt modelId="{C48DAFDC-DFF7-49DC-A50B-E596EA43AD4B}" type="sibTrans" cxnId="{64A4BD32-C7DE-416C-ACFD-23913014B363}">
      <dgm:prSet/>
      <dgm:spPr/>
      <dgm:t>
        <a:bodyPr/>
        <a:lstStyle/>
        <a:p>
          <a:endParaRPr lang="en-US"/>
        </a:p>
      </dgm:t>
    </dgm:pt>
    <dgm:pt modelId="{4EEC84A1-495D-4425-9ED2-2F9001F36839}">
      <dgm:prSet/>
      <dgm:spPr>
        <a:xfrm>
          <a:off x="0" y="2988086"/>
          <a:ext cx="7651367" cy="365039"/>
        </a:xfrm>
        <a:prstGeom prst="roundRect">
          <a:avLst/>
        </a:prstGeom>
        <a:solidFill>
          <a:srgbClr val="2683C6">
            <a:hueOff val="-842146"/>
            <a:satOff val="949"/>
            <a:lumOff val="2246"/>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b="0" i="0">
              <a:solidFill>
                <a:sysClr val="window" lastClr="FFFFFF"/>
              </a:solidFill>
              <a:latin typeface="Franklin Gothic Book" panose="020B0502020104020203"/>
              <a:ea typeface="+mn-ea"/>
              <a:cs typeface="+mn-cs"/>
            </a:rPr>
            <a:t>Programmers and software development professionals</a:t>
          </a:r>
          <a:endParaRPr lang="en-US">
            <a:solidFill>
              <a:sysClr val="window" lastClr="FFFFFF"/>
            </a:solidFill>
            <a:latin typeface="Franklin Gothic Book" panose="020B0502020104020203"/>
            <a:ea typeface="+mn-ea"/>
            <a:cs typeface="+mn-cs"/>
          </a:endParaRPr>
        </a:p>
      </dgm:t>
    </dgm:pt>
    <dgm:pt modelId="{4482E7B9-89D3-40AE-A362-CA628E443F2B}" type="parTrans" cxnId="{958158F1-F644-4B94-BD94-5B3E7EC689E4}">
      <dgm:prSet/>
      <dgm:spPr/>
      <dgm:t>
        <a:bodyPr/>
        <a:lstStyle/>
        <a:p>
          <a:endParaRPr lang="en-US"/>
        </a:p>
      </dgm:t>
    </dgm:pt>
    <dgm:pt modelId="{0A510479-ABAC-4AD0-9DD6-AD02210F3E72}" type="sibTrans" cxnId="{958158F1-F644-4B94-BD94-5B3E7EC689E4}">
      <dgm:prSet/>
      <dgm:spPr/>
      <dgm:t>
        <a:bodyPr/>
        <a:lstStyle/>
        <a:p>
          <a:endParaRPr lang="en-US"/>
        </a:p>
      </dgm:t>
    </dgm:pt>
    <dgm:pt modelId="{292D55FD-29EC-4849-8C9D-EE7A3616613B}">
      <dgm:prSet/>
      <dgm:spPr>
        <a:xfrm>
          <a:off x="0" y="3399206"/>
          <a:ext cx="7651367" cy="365039"/>
        </a:xfrm>
        <a:prstGeom prst="roundRect">
          <a:avLst/>
        </a:prstGeom>
        <a:solidFill>
          <a:srgbClr val="2683C6">
            <a:hueOff val="-962453"/>
            <a:satOff val="1085"/>
            <a:lumOff val="2567"/>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b="0" i="0">
              <a:solidFill>
                <a:sysClr val="window" lastClr="FFFFFF"/>
              </a:solidFill>
              <a:latin typeface="Franklin Gothic Book" panose="020B0502020104020203"/>
              <a:ea typeface="+mn-ea"/>
              <a:cs typeface="+mn-cs"/>
            </a:rPr>
            <a:t>Cyber security specialist</a:t>
          </a:r>
          <a:endParaRPr lang="en-US">
            <a:solidFill>
              <a:sysClr val="window" lastClr="FFFFFF"/>
            </a:solidFill>
            <a:latin typeface="Franklin Gothic Book" panose="020B0502020104020203"/>
            <a:ea typeface="+mn-ea"/>
            <a:cs typeface="+mn-cs"/>
          </a:endParaRPr>
        </a:p>
      </dgm:t>
    </dgm:pt>
    <dgm:pt modelId="{DC49A377-7D1D-4381-AB7D-0C4BA07FF8AC}" type="parTrans" cxnId="{885BCA77-A04A-42E2-A153-5913887EA3E1}">
      <dgm:prSet/>
      <dgm:spPr/>
      <dgm:t>
        <a:bodyPr/>
        <a:lstStyle/>
        <a:p>
          <a:endParaRPr lang="en-US"/>
        </a:p>
      </dgm:t>
    </dgm:pt>
    <dgm:pt modelId="{17C7D8B2-3450-4E85-B256-A3E38A68E046}" type="sibTrans" cxnId="{885BCA77-A04A-42E2-A153-5913887EA3E1}">
      <dgm:prSet/>
      <dgm:spPr/>
      <dgm:t>
        <a:bodyPr/>
        <a:lstStyle/>
        <a:p>
          <a:endParaRPr lang="en-US"/>
        </a:p>
      </dgm:t>
    </dgm:pt>
    <dgm:pt modelId="{33738BD2-B33B-4799-B494-B0B019B872CA}">
      <dgm:prSet/>
      <dgm:spPr>
        <a:xfrm>
          <a:off x="0" y="3810326"/>
          <a:ext cx="7651367" cy="365039"/>
        </a:xfrm>
        <a:prstGeom prst="roundRect">
          <a:avLst/>
        </a:prstGeom>
        <a:solidFill>
          <a:srgbClr val="2683C6">
            <a:hueOff val="-1082760"/>
            <a:satOff val="1221"/>
            <a:lumOff val="2888"/>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a:solidFill>
                <a:sysClr val="window" lastClr="FFFFFF"/>
              </a:solidFill>
              <a:latin typeface="Franklin Gothic Book" panose="020B0502020104020203"/>
              <a:ea typeface="+mn-ea"/>
              <a:cs typeface="+mn-cs"/>
            </a:rPr>
            <a:t>Engineers</a:t>
          </a:r>
          <a:endParaRPr lang="en-US">
            <a:solidFill>
              <a:sysClr val="window" lastClr="FFFFFF"/>
            </a:solidFill>
            <a:latin typeface="Franklin Gothic Book" panose="020B0502020104020203"/>
            <a:ea typeface="+mn-ea"/>
            <a:cs typeface="+mn-cs"/>
          </a:endParaRPr>
        </a:p>
      </dgm:t>
    </dgm:pt>
    <dgm:pt modelId="{22D10A62-EA0E-4376-A4C1-8BB0FB7B2AD2}" type="parTrans" cxnId="{57A0DD17-F771-49C0-AC7E-3D688DE656BB}">
      <dgm:prSet/>
      <dgm:spPr/>
      <dgm:t>
        <a:bodyPr/>
        <a:lstStyle/>
        <a:p>
          <a:endParaRPr lang="en-US"/>
        </a:p>
      </dgm:t>
    </dgm:pt>
    <dgm:pt modelId="{A28D89ED-7F60-4206-8485-64F5237E0682}" type="sibTrans" cxnId="{57A0DD17-F771-49C0-AC7E-3D688DE656BB}">
      <dgm:prSet/>
      <dgm:spPr/>
      <dgm:t>
        <a:bodyPr/>
        <a:lstStyle/>
        <a:p>
          <a:endParaRPr lang="en-US"/>
        </a:p>
      </dgm:t>
    </dgm:pt>
    <dgm:pt modelId="{3F538A97-DB5C-4910-A80E-F6024768F427}">
      <dgm:prSet/>
      <dgm:spPr>
        <a:xfrm>
          <a:off x="0" y="4221446"/>
          <a:ext cx="7651367" cy="365039"/>
        </a:xfrm>
        <a:prstGeom prst="roundRect">
          <a:avLst/>
        </a:prstGeom>
        <a:solidFill>
          <a:srgbClr val="2683C6">
            <a:hueOff val="-1203066"/>
            <a:satOff val="1356"/>
            <a:lumOff val="3209"/>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b="0" i="0" dirty="0">
              <a:solidFill>
                <a:sysClr val="window" lastClr="FFFFFF"/>
              </a:solidFill>
              <a:latin typeface="Franklin Gothic Book" panose="020B0502020104020203"/>
              <a:ea typeface="+mn-ea"/>
              <a:cs typeface="+mn-cs"/>
            </a:rPr>
            <a:t>Biological scientists and biochemists</a:t>
          </a:r>
          <a:endParaRPr lang="en-US" dirty="0">
            <a:solidFill>
              <a:sysClr val="window" lastClr="FFFFFF"/>
            </a:solidFill>
            <a:latin typeface="Franklin Gothic Book" panose="020B0502020104020203"/>
            <a:ea typeface="+mn-ea"/>
            <a:cs typeface="+mn-cs"/>
          </a:endParaRPr>
        </a:p>
      </dgm:t>
    </dgm:pt>
    <dgm:pt modelId="{9CB1C00A-C2DA-40C1-9725-D0CF00DB4234}" type="parTrans" cxnId="{4CC4124C-6F2B-4665-860A-3854FDA01D5C}">
      <dgm:prSet/>
      <dgm:spPr/>
      <dgm:t>
        <a:bodyPr/>
        <a:lstStyle/>
        <a:p>
          <a:endParaRPr lang="en-US"/>
        </a:p>
      </dgm:t>
    </dgm:pt>
    <dgm:pt modelId="{2EC04AB3-C0E8-466A-B6E6-DF7BCBD80F02}" type="sibTrans" cxnId="{4CC4124C-6F2B-4665-860A-3854FDA01D5C}">
      <dgm:prSet/>
      <dgm:spPr/>
      <dgm:t>
        <a:bodyPr/>
        <a:lstStyle/>
        <a:p>
          <a:endParaRPr lang="en-US"/>
        </a:p>
      </dgm:t>
    </dgm:pt>
    <dgm:pt modelId="{537CDC1F-3F89-4AF1-908E-FBF5FAC18B20}">
      <dgm:prSet/>
      <dgm:spPr>
        <a:xfrm>
          <a:off x="0" y="4632566"/>
          <a:ext cx="7651367" cy="365039"/>
        </a:xfrm>
        <a:prstGeom prst="roundRect">
          <a:avLst/>
        </a:prstGeom>
        <a:solidFill>
          <a:srgbClr val="2683C6">
            <a:hueOff val="-1323373"/>
            <a:satOff val="1492"/>
            <a:lumOff val="3530"/>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dirty="0">
              <a:solidFill>
                <a:sysClr val="window" lastClr="FFFFFF"/>
              </a:solidFill>
              <a:latin typeface="Franklin Gothic Book" panose="020B0502020104020203"/>
              <a:ea typeface="+mn-ea"/>
              <a:cs typeface="+mn-cs"/>
            </a:rPr>
            <a:t>Data scientists</a:t>
          </a:r>
        </a:p>
      </dgm:t>
    </dgm:pt>
    <dgm:pt modelId="{4A145AE4-6B22-46BB-92BD-CC56EBC61256}" type="parTrans" cxnId="{E1AA436C-E3BD-4107-877E-04C1CF88F0AE}">
      <dgm:prSet/>
      <dgm:spPr/>
      <dgm:t>
        <a:bodyPr/>
        <a:lstStyle/>
        <a:p>
          <a:endParaRPr lang="en-GB"/>
        </a:p>
      </dgm:t>
    </dgm:pt>
    <dgm:pt modelId="{76D3158C-7ECA-4AD3-B7C2-CA85C40360F2}" type="sibTrans" cxnId="{E1AA436C-E3BD-4107-877E-04C1CF88F0AE}">
      <dgm:prSet/>
      <dgm:spPr/>
      <dgm:t>
        <a:bodyPr/>
        <a:lstStyle/>
        <a:p>
          <a:endParaRPr lang="en-GB"/>
        </a:p>
      </dgm:t>
    </dgm:pt>
    <dgm:pt modelId="{07D117F4-BE86-4459-B1ED-612D3B85E2C0}" type="pres">
      <dgm:prSet presAssocID="{5F4A5DEA-389A-4B48-AC4E-4947E25ED0CC}" presName="linear" presStyleCnt="0">
        <dgm:presLayoutVars>
          <dgm:animLvl val="lvl"/>
          <dgm:resizeHandles val="exact"/>
        </dgm:presLayoutVars>
      </dgm:prSet>
      <dgm:spPr/>
      <dgm:t>
        <a:bodyPr/>
        <a:lstStyle/>
        <a:p>
          <a:endParaRPr lang="en-US"/>
        </a:p>
      </dgm:t>
    </dgm:pt>
    <dgm:pt modelId="{0C0DF009-3742-4750-A49E-E550FBF76EFB}" type="pres">
      <dgm:prSet presAssocID="{5CF31CAB-9C47-4D99-92CD-BEB9F1E0005B}" presName="parentText" presStyleLbl="node1" presStyleIdx="0" presStyleCnt="12">
        <dgm:presLayoutVars>
          <dgm:chMax val="0"/>
          <dgm:bulletEnabled val="1"/>
        </dgm:presLayoutVars>
      </dgm:prSet>
      <dgm:spPr/>
      <dgm:t>
        <a:bodyPr/>
        <a:lstStyle/>
        <a:p>
          <a:endParaRPr lang="en-US"/>
        </a:p>
      </dgm:t>
    </dgm:pt>
    <dgm:pt modelId="{354929C8-895E-4A81-8653-1C32FF79274F}" type="pres">
      <dgm:prSet presAssocID="{2835BF92-5C7E-4EC6-9552-346C4B2B1630}" presName="spacer" presStyleCnt="0"/>
      <dgm:spPr/>
    </dgm:pt>
    <dgm:pt modelId="{2287A8CC-88B3-420B-B892-12CDDCD0523D}" type="pres">
      <dgm:prSet presAssocID="{B9857707-EFF5-40D7-B57C-B88BEA392ADC}" presName="parentText" presStyleLbl="node1" presStyleIdx="1" presStyleCnt="12">
        <dgm:presLayoutVars>
          <dgm:chMax val="0"/>
          <dgm:bulletEnabled val="1"/>
        </dgm:presLayoutVars>
      </dgm:prSet>
      <dgm:spPr/>
      <dgm:t>
        <a:bodyPr/>
        <a:lstStyle/>
        <a:p>
          <a:endParaRPr lang="en-US"/>
        </a:p>
      </dgm:t>
    </dgm:pt>
    <dgm:pt modelId="{4EB9D6C8-9F4F-41DB-BBD4-E7432CA88C3B}" type="pres">
      <dgm:prSet presAssocID="{475653C0-0774-4795-9EBB-0A86D8BF01D6}" presName="spacer" presStyleCnt="0"/>
      <dgm:spPr/>
    </dgm:pt>
    <dgm:pt modelId="{D5271988-96B9-4E42-8251-BA508B19EA42}" type="pres">
      <dgm:prSet presAssocID="{85DB4C13-F5F0-4508-AF8B-F952A9F1428D}" presName="parentText" presStyleLbl="node1" presStyleIdx="2" presStyleCnt="12">
        <dgm:presLayoutVars>
          <dgm:chMax val="0"/>
          <dgm:bulletEnabled val="1"/>
        </dgm:presLayoutVars>
      </dgm:prSet>
      <dgm:spPr/>
      <dgm:t>
        <a:bodyPr/>
        <a:lstStyle/>
        <a:p>
          <a:endParaRPr lang="en-US"/>
        </a:p>
      </dgm:t>
    </dgm:pt>
    <dgm:pt modelId="{46E9B245-CCA0-4A37-987A-314596100011}" type="pres">
      <dgm:prSet presAssocID="{C9E195BC-098E-42C9-AE1A-D9E74FAF95AC}" presName="spacer" presStyleCnt="0"/>
      <dgm:spPr/>
    </dgm:pt>
    <dgm:pt modelId="{0D04A4D4-B8F1-4DA4-A7BA-8DD608D2EF11}" type="pres">
      <dgm:prSet presAssocID="{64E1949D-63DD-47D2-ABF4-24B1074F93CF}" presName="parentText" presStyleLbl="node1" presStyleIdx="3" presStyleCnt="12">
        <dgm:presLayoutVars>
          <dgm:chMax val="0"/>
          <dgm:bulletEnabled val="1"/>
        </dgm:presLayoutVars>
      </dgm:prSet>
      <dgm:spPr/>
      <dgm:t>
        <a:bodyPr/>
        <a:lstStyle/>
        <a:p>
          <a:endParaRPr lang="en-US"/>
        </a:p>
      </dgm:t>
    </dgm:pt>
    <dgm:pt modelId="{30784D0C-BDAF-4053-85C5-4686B3CA6E68}" type="pres">
      <dgm:prSet presAssocID="{F72928B1-F1AE-461E-AA25-AC1136198072}" presName="spacer" presStyleCnt="0"/>
      <dgm:spPr/>
    </dgm:pt>
    <dgm:pt modelId="{0C7E954D-3F9D-434A-A6E0-708CC2EDB1FE}" type="pres">
      <dgm:prSet presAssocID="{8F00B79A-A197-419F-9127-B5F06E69AA88}" presName="parentText" presStyleLbl="node1" presStyleIdx="4" presStyleCnt="12">
        <dgm:presLayoutVars>
          <dgm:chMax val="0"/>
          <dgm:bulletEnabled val="1"/>
        </dgm:presLayoutVars>
      </dgm:prSet>
      <dgm:spPr/>
      <dgm:t>
        <a:bodyPr/>
        <a:lstStyle/>
        <a:p>
          <a:endParaRPr lang="en-US"/>
        </a:p>
      </dgm:t>
    </dgm:pt>
    <dgm:pt modelId="{E9B61C36-3687-4D8F-A0D3-9B75363714B2}" type="pres">
      <dgm:prSet presAssocID="{8608F4B6-D481-45F3-BF2D-BFE9A5269EDE}" presName="spacer" presStyleCnt="0"/>
      <dgm:spPr/>
    </dgm:pt>
    <dgm:pt modelId="{BA9FEED3-DA8C-4881-A6E9-8CBEA67F3B5D}" type="pres">
      <dgm:prSet presAssocID="{557AABE0-9BC5-42DD-B33C-6ABEF7609E2B}" presName="parentText" presStyleLbl="node1" presStyleIdx="5" presStyleCnt="12">
        <dgm:presLayoutVars>
          <dgm:chMax val="0"/>
          <dgm:bulletEnabled val="1"/>
        </dgm:presLayoutVars>
      </dgm:prSet>
      <dgm:spPr/>
      <dgm:t>
        <a:bodyPr/>
        <a:lstStyle/>
        <a:p>
          <a:endParaRPr lang="en-US"/>
        </a:p>
      </dgm:t>
    </dgm:pt>
    <dgm:pt modelId="{AB143B2F-5B69-432F-8C16-D9B5C01052A1}" type="pres">
      <dgm:prSet presAssocID="{E6A26111-C518-43C0-8822-45A245929870}" presName="spacer" presStyleCnt="0"/>
      <dgm:spPr/>
    </dgm:pt>
    <dgm:pt modelId="{30104E63-90B3-46CA-8B2C-557C43D1747E}" type="pres">
      <dgm:prSet presAssocID="{6C3FC19B-991F-4291-A38C-2E5CB8277952}" presName="parentText" presStyleLbl="node1" presStyleIdx="6" presStyleCnt="12">
        <dgm:presLayoutVars>
          <dgm:chMax val="0"/>
          <dgm:bulletEnabled val="1"/>
        </dgm:presLayoutVars>
      </dgm:prSet>
      <dgm:spPr/>
      <dgm:t>
        <a:bodyPr/>
        <a:lstStyle/>
        <a:p>
          <a:endParaRPr lang="en-US"/>
        </a:p>
      </dgm:t>
    </dgm:pt>
    <dgm:pt modelId="{E8FA6ED4-152F-412C-9AAE-C657525B8D97}" type="pres">
      <dgm:prSet presAssocID="{C48DAFDC-DFF7-49DC-A50B-E596EA43AD4B}" presName="spacer" presStyleCnt="0"/>
      <dgm:spPr/>
    </dgm:pt>
    <dgm:pt modelId="{7BE34E0A-ED49-4160-BD91-936A3437A1D1}" type="pres">
      <dgm:prSet presAssocID="{4EEC84A1-495D-4425-9ED2-2F9001F36839}" presName="parentText" presStyleLbl="node1" presStyleIdx="7" presStyleCnt="12">
        <dgm:presLayoutVars>
          <dgm:chMax val="0"/>
          <dgm:bulletEnabled val="1"/>
        </dgm:presLayoutVars>
      </dgm:prSet>
      <dgm:spPr/>
      <dgm:t>
        <a:bodyPr/>
        <a:lstStyle/>
        <a:p>
          <a:endParaRPr lang="en-US"/>
        </a:p>
      </dgm:t>
    </dgm:pt>
    <dgm:pt modelId="{A0267786-C7E2-4CA7-8DA9-EACC41104868}" type="pres">
      <dgm:prSet presAssocID="{0A510479-ABAC-4AD0-9DD6-AD02210F3E72}" presName="spacer" presStyleCnt="0"/>
      <dgm:spPr/>
    </dgm:pt>
    <dgm:pt modelId="{D822FBCD-BF08-46A1-89A5-1D6D4CDBC68C}" type="pres">
      <dgm:prSet presAssocID="{292D55FD-29EC-4849-8C9D-EE7A3616613B}" presName="parentText" presStyleLbl="node1" presStyleIdx="8" presStyleCnt="12">
        <dgm:presLayoutVars>
          <dgm:chMax val="0"/>
          <dgm:bulletEnabled val="1"/>
        </dgm:presLayoutVars>
      </dgm:prSet>
      <dgm:spPr/>
      <dgm:t>
        <a:bodyPr/>
        <a:lstStyle/>
        <a:p>
          <a:endParaRPr lang="en-US"/>
        </a:p>
      </dgm:t>
    </dgm:pt>
    <dgm:pt modelId="{5A155521-22C3-4F48-A617-5ACDDC3EF7EC}" type="pres">
      <dgm:prSet presAssocID="{17C7D8B2-3450-4E85-B256-A3E38A68E046}" presName="spacer" presStyleCnt="0"/>
      <dgm:spPr/>
    </dgm:pt>
    <dgm:pt modelId="{49D23969-8DC7-4E5F-8BF5-4E10EF816C9E}" type="pres">
      <dgm:prSet presAssocID="{33738BD2-B33B-4799-B494-B0B019B872CA}" presName="parentText" presStyleLbl="node1" presStyleIdx="9" presStyleCnt="12">
        <dgm:presLayoutVars>
          <dgm:chMax val="0"/>
          <dgm:bulletEnabled val="1"/>
        </dgm:presLayoutVars>
      </dgm:prSet>
      <dgm:spPr/>
      <dgm:t>
        <a:bodyPr/>
        <a:lstStyle/>
        <a:p>
          <a:endParaRPr lang="en-US"/>
        </a:p>
      </dgm:t>
    </dgm:pt>
    <dgm:pt modelId="{E53B8637-011F-4D4D-B294-AD73264919CA}" type="pres">
      <dgm:prSet presAssocID="{A28D89ED-7F60-4206-8485-64F5237E0682}" presName="spacer" presStyleCnt="0"/>
      <dgm:spPr/>
    </dgm:pt>
    <dgm:pt modelId="{1C876B29-31D3-4D20-B2BC-A8A96491D6E1}" type="pres">
      <dgm:prSet presAssocID="{3F538A97-DB5C-4910-A80E-F6024768F427}" presName="parentText" presStyleLbl="node1" presStyleIdx="10" presStyleCnt="12">
        <dgm:presLayoutVars>
          <dgm:chMax val="0"/>
          <dgm:bulletEnabled val="1"/>
        </dgm:presLayoutVars>
      </dgm:prSet>
      <dgm:spPr/>
      <dgm:t>
        <a:bodyPr/>
        <a:lstStyle/>
        <a:p>
          <a:endParaRPr lang="en-US"/>
        </a:p>
      </dgm:t>
    </dgm:pt>
    <dgm:pt modelId="{BA06F47F-1350-4692-83A2-D18CDB66E62C}" type="pres">
      <dgm:prSet presAssocID="{2EC04AB3-C0E8-466A-B6E6-DF7BCBD80F02}" presName="spacer" presStyleCnt="0"/>
      <dgm:spPr/>
    </dgm:pt>
    <dgm:pt modelId="{BE98D5EA-CCF8-46A3-A505-DC8C5010E07C}" type="pres">
      <dgm:prSet presAssocID="{537CDC1F-3F89-4AF1-908E-FBF5FAC18B20}" presName="parentText" presStyleLbl="node1" presStyleIdx="11" presStyleCnt="12">
        <dgm:presLayoutVars>
          <dgm:chMax val="0"/>
          <dgm:bulletEnabled val="1"/>
        </dgm:presLayoutVars>
      </dgm:prSet>
      <dgm:spPr/>
      <dgm:t>
        <a:bodyPr/>
        <a:lstStyle/>
        <a:p>
          <a:endParaRPr lang="en-US"/>
        </a:p>
      </dgm:t>
    </dgm:pt>
  </dgm:ptLst>
  <dgm:cxnLst>
    <dgm:cxn modelId="{57DADC70-EDA1-40A4-9DCE-45575CA291E3}" type="presOf" srcId="{33738BD2-B33B-4799-B494-B0B019B872CA}" destId="{49D23969-8DC7-4E5F-8BF5-4E10EF816C9E}" srcOrd="0" destOrd="0" presId="urn:microsoft.com/office/officeart/2005/8/layout/vList2"/>
    <dgm:cxn modelId="{E8BE9872-1A6C-4032-B0FF-5D4E90E9E9BE}" type="presOf" srcId="{537CDC1F-3F89-4AF1-908E-FBF5FAC18B20}" destId="{BE98D5EA-CCF8-46A3-A505-DC8C5010E07C}" srcOrd="0" destOrd="0" presId="urn:microsoft.com/office/officeart/2005/8/layout/vList2"/>
    <dgm:cxn modelId="{71D3BDC6-7A86-425B-BACF-9A287043DF77}" type="presOf" srcId="{8F00B79A-A197-419F-9127-B5F06E69AA88}" destId="{0C7E954D-3F9D-434A-A6E0-708CC2EDB1FE}" srcOrd="0" destOrd="0" presId="urn:microsoft.com/office/officeart/2005/8/layout/vList2"/>
    <dgm:cxn modelId="{57A0DD17-F771-49C0-AC7E-3D688DE656BB}" srcId="{5F4A5DEA-389A-4B48-AC4E-4947E25ED0CC}" destId="{33738BD2-B33B-4799-B494-B0B019B872CA}" srcOrd="9" destOrd="0" parTransId="{22D10A62-EA0E-4376-A4C1-8BB0FB7B2AD2}" sibTransId="{A28D89ED-7F60-4206-8485-64F5237E0682}"/>
    <dgm:cxn modelId="{50236D18-7EB5-4139-964E-1B4638776559}" type="presOf" srcId="{5F4A5DEA-389A-4B48-AC4E-4947E25ED0CC}" destId="{07D117F4-BE86-4459-B1ED-612D3B85E2C0}" srcOrd="0" destOrd="0" presId="urn:microsoft.com/office/officeart/2005/8/layout/vList2"/>
    <dgm:cxn modelId="{958158F1-F644-4B94-BD94-5B3E7EC689E4}" srcId="{5F4A5DEA-389A-4B48-AC4E-4947E25ED0CC}" destId="{4EEC84A1-495D-4425-9ED2-2F9001F36839}" srcOrd="7" destOrd="0" parTransId="{4482E7B9-89D3-40AE-A362-CA628E443F2B}" sibTransId="{0A510479-ABAC-4AD0-9DD6-AD02210F3E72}"/>
    <dgm:cxn modelId="{DD79EF07-F0E9-42A9-BB54-FA8AF77F4BC5}" srcId="{5F4A5DEA-389A-4B48-AC4E-4947E25ED0CC}" destId="{5CF31CAB-9C47-4D99-92CD-BEB9F1E0005B}" srcOrd="0" destOrd="0" parTransId="{80C62C79-F55F-4C2C-BA11-1F376D6AB364}" sibTransId="{2835BF92-5C7E-4EC6-9552-346C4B2B1630}"/>
    <dgm:cxn modelId="{E1AA436C-E3BD-4107-877E-04C1CF88F0AE}" srcId="{5F4A5DEA-389A-4B48-AC4E-4947E25ED0CC}" destId="{537CDC1F-3F89-4AF1-908E-FBF5FAC18B20}" srcOrd="11" destOrd="0" parTransId="{4A145AE4-6B22-46BB-92BD-CC56EBC61256}" sibTransId="{76D3158C-7ECA-4AD3-B7C2-CA85C40360F2}"/>
    <dgm:cxn modelId="{EDE71541-E546-49BB-BFE5-88116A17B3C1}" type="presOf" srcId="{3F538A97-DB5C-4910-A80E-F6024768F427}" destId="{1C876B29-31D3-4D20-B2BC-A8A96491D6E1}" srcOrd="0" destOrd="0" presId="urn:microsoft.com/office/officeart/2005/8/layout/vList2"/>
    <dgm:cxn modelId="{4CC4124C-6F2B-4665-860A-3854FDA01D5C}" srcId="{5F4A5DEA-389A-4B48-AC4E-4947E25ED0CC}" destId="{3F538A97-DB5C-4910-A80E-F6024768F427}" srcOrd="10" destOrd="0" parTransId="{9CB1C00A-C2DA-40C1-9725-D0CF00DB4234}" sibTransId="{2EC04AB3-C0E8-466A-B6E6-DF7BCBD80F02}"/>
    <dgm:cxn modelId="{8DD6E577-3C87-4F8E-8BCC-EDDC24244E28}" type="presOf" srcId="{B9857707-EFF5-40D7-B57C-B88BEA392ADC}" destId="{2287A8CC-88B3-420B-B892-12CDDCD0523D}" srcOrd="0" destOrd="0" presId="urn:microsoft.com/office/officeart/2005/8/layout/vList2"/>
    <dgm:cxn modelId="{B99F0751-D4A9-4712-9ACE-D68497DAB811}" srcId="{5F4A5DEA-389A-4B48-AC4E-4947E25ED0CC}" destId="{557AABE0-9BC5-42DD-B33C-6ABEF7609E2B}" srcOrd="5" destOrd="0" parTransId="{FB811F08-F1C5-4045-AC59-0CB37C386B5D}" sibTransId="{E6A26111-C518-43C0-8822-45A245929870}"/>
    <dgm:cxn modelId="{44F88744-E670-45EA-8E99-4AD3DC3B64F4}" type="presOf" srcId="{292D55FD-29EC-4849-8C9D-EE7A3616613B}" destId="{D822FBCD-BF08-46A1-89A5-1D6D4CDBC68C}" srcOrd="0" destOrd="0" presId="urn:microsoft.com/office/officeart/2005/8/layout/vList2"/>
    <dgm:cxn modelId="{C9A03EA9-6A5B-4F87-8B68-68EDF5168991}" type="presOf" srcId="{6C3FC19B-991F-4291-A38C-2E5CB8277952}" destId="{30104E63-90B3-46CA-8B2C-557C43D1747E}" srcOrd="0" destOrd="0" presId="urn:microsoft.com/office/officeart/2005/8/layout/vList2"/>
    <dgm:cxn modelId="{1E05915E-F298-41C1-9394-0C3D7A39A404}" type="presOf" srcId="{4EEC84A1-495D-4425-9ED2-2F9001F36839}" destId="{7BE34E0A-ED49-4160-BD91-936A3437A1D1}" srcOrd="0" destOrd="0" presId="urn:microsoft.com/office/officeart/2005/8/layout/vList2"/>
    <dgm:cxn modelId="{A9D3E38E-96A5-4B25-B73C-FB736EF02CF2}" srcId="{5F4A5DEA-389A-4B48-AC4E-4947E25ED0CC}" destId="{64E1949D-63DD-47D2-ABF4-24B1074F93CF}" srcOrd="3" destOrd="0" parTransId="{A7FEB669-BD2E-48A3-9B18-BE46CA8F5A5B}" sibTransId="{F72928B1-F1AE-461E-AA25-AC1136198072}"/>
    <dgm:cxn modelId="{730405CF-B822-437D-A179-6E2905EBE445}" type="presOf" srcId="{85DB4C13-F5F0-4508-AF8B-F952A9F1428D}" destId="{D5271988-96B9-4E42-8251-BA508B19EA42}" srcOrd="0" destOrd="0" presId="urn:microsoft.com/office/officeart/2005/8/layout/vList2"/>
    <dgm:cxn modelId="{50FEE738-B8F8-4381-BA33-003993FB7680}" srcId="{5F4A5DEA-389A-4B48-AC4E-4947E25ED0CC}" destId="{B9857707-EFF5-40D7-B57C-B88BEA392ADC}" srcOrd="1" destOrd="0" parTransId="{0D50CD30-9506-4492-9ED9-56552479057D}" sibTransId="{475653C0-0774-4795-9EBB-0A86D8BF01D6}"/>
    <dgm:cxn modelId="{64A4BD32-C7DE-416C-ACFD-23913014B363}" srcId="{5F4A5DEA-389A-4B48-AC4E-4947E25ED0CC}" destId="{6C3FC19B-991F-4291-A38C-2E5CB8277952}" srcOrd="6" destOrd="0" parTransId="{BF00F04B-9DDC-4AA5-BBA6-A60B72D7DE7B}" sibTransId="{C48DAFDC-DFF7-49DC-A50B-E596EA43AD4B}"/>
    <dgm:cxn modelId="{2D1EAD56-07DD-477A-AFC4-F394D5A9C03D}" type="presOf" srcId="{64E1949D-63DD-47D2-ABF4-24B1074F93CF}" destId="{0D04A4D4-B8F1-4DA4-A7BA-8DD608D2EF11}" srcOrd="0" destOrd="0" presId="urn:microsoft.com/office/officeart/2005/8/layout/vList2"/>
    <dgm:cxn modelId="{885BCA77-A04A-42E2-A153-5913887EA3E1}" srcId="{5F4A5DEA-389A-4B48-AC4E-4947E25ED0CC}" destId="{292D55FD-29EC-4849-8C9D-EE7A3616613B}" srcOrd="8" destOrd="0" parTransId="{DC49A377-7D1D-4381-AB7D-0C4BA07FF8AC}" sibTransId="{17C7D8B2-3450-4E85-B256-A3E38A68E046}"/>
    <dgm:cxn modelId="{696AD056-B6EA-4172-B7A3-6AFF29029F4C}" type="presOf" srcId="{5CF31CAB-9C47-4D99-92CD-BEB9F1E0005B}" destId="{0C0DF009-3742-4750-A49E-E550FBF76EFB}" srcOrd="0" destOrd="0" presId="urn:microsoft.com/office/officeart/2005/8/layout/vList2"/>
    <dgm:cxn modelId="{3795862B-B5F7-473D-B9A8-2EC08D2DAC3B}" srcId="{5F4A5DEA-389A-4B48-AC4E-4947E25ED0CC}" destId="{85DB4C13-F5F0-4508-AF8B-F952A9F1428D}" srcOrd="2" destOrd="0" parTransId="{6A134ACF-2004-41F7-8F53-D0E35B3B8DA0}" sibTransId="{C9E195BC-098E-42C9-AE1A-D9E74FAF95AC}"/>
    <dgm:cxn modelId="{A187F044-FE9E-457E-B829-F278BE488F02}" type="presOf" srcId="{557AABE0-9BC5-42DD-B33C-6ABEF7609E2B}" destId="{BA9FEED3-DA8C-4881-A6E9-8CBEA67F3B5D}" srcOrd="0" destOrd="0" presId="urn:microsoft.com/office/officeart/2005/8/layout/vList2"/>
    <dgm:cxn modelId="{B5D8E36F-4ABB-4984-9972-1EBBC24AF459}" srcId="{5F4A5DEA-389A-4B48-AC4E-4947E25ED0CC}" destId="{8F00B79A-A197-419F-9127-B5F06E69AA88}" srcOrd="4" destOrd="0" parTransId="{C5277717-CD8B-4137-B2C9-147757ACFCCF}" sibTransId="{8608F4B6-D481-45F3-BF2D-BFE9A5269EDE}"/>
    <dgm:cxn modelId="{009AECD9-3696-429D-9A3C-90BFF56DF403}" type="presParOf" srcId="{07D117F4-BE86-4459-B1ED-612D3B85E2C0}" destId="{0C0DF009-3742-4750-A49E-E550FBF76EFB}" srcOrd="0" destOrd="0" presId="urn:microsoft.com/office/officeart/2005/8/layout/vList2"/>
    <dgm:cxn modelId="{8C986B97-7F9F-4A27-B712-04A532075449}" type="presParOf" srcId="{07D117F4-BE86-4459-B1ED-612D3B85E2C0}" destId="{354929C8-895E-4A81-8653-1C32FF79274F}" srcOrd="1" destOrd="0" presId="urn:microsoft.com/office/officeart/2005/8/layout/vList2"/>
    <dgm:cxn modelId="{9EBD52F9-E195-4B00-8576-84BC6EF2A0BE}" type="presParOf" srcId="{07D117F4-BE86-4459-B1ED-612D3B85E2C0}" destId="{2287A8CC-88B3-420B-B892-12CDDCD0523D}" srcOrd="2" destOrd="0" presId="urn:microsoft.com/office/officeart/2005/8/layout/vList2"/>
    <dgm:cxn modelId="{91146E39-1D74-4F21-B843-73592873E99F}" type="presParOf" srcId="{07D117F4-BE86-4459-B1ED-612D3B85E2C0}" destId="{4EB9D6C8-9F4F-41DB-BBD4-E7432CA88C3B}" srcOrd="3" destOrd="0" presId="urn:microsoft.com/office/officeart/2005/8/layout/vList2"/>
    <dgm:cxn modelId="{007D2B05-6729-4894-BA0E-6595B50FE133}" type="presParOf" srcId="{07D117F4-BE86-4459-B1ED-612D3B85E2C0}" destId="{D5271988-96B9-4E42-8251-BA508B19EA42}" srcOrd="4" destOrd="0" presId="urn:microsoft.com/office/officeart/2005/8/layout/vList2"/>
    <dgm:cxn modelId="{C2BD8DEB-2F3E-4B30-B47F-6FE83C0F0A49}" type="presParOf" srcId="{07D117F4-BE86-4459-B1ED-612D3B85E2C0}" destId="{46E9B245-CCA0-4A37-987A-314596100011}" srcOrd="5" destOrd="0" presId="urn:microsoft.com/office/officeart/2005/8/layout/vList2"/>
    <dgm:cxn modelId="{A03CC78E-430F-4704-9B56-ADDA4A554889}" type="presParOf" srcId="{07D117F4-BE86-4459-B1ED-612D3B85E2C0}" destId="{0D04A4D4-B8F1-4DA4-A7BA-8DD608D2EF11}" srcOrd="6" destOrd="0" presId="urn:microsoft.com/office/officeart/2005/8/layout/vList2"/>
    <dgm:cxn modelId="{D8AC34BB-BE8C-44CB-9D6D-B7A32762E4EB}" type="presParOf" srcId="{07D117F4-BE86-4459-B1ED-612D3B85E2C0}" destId="{30784D0C-BDAF-4053-85C5-4686B3CA6E68}" srcOrd="7" destOrd="0" presId="urn:microsoft.com/office/officeart/2005/8/layout/vList2"/>
    <dgm:cxn modelId="{FAC010C1-4287-48FD-A325-B5981D0F176D}" type="presParOf" srcId="{07D117F4-BE86-4459-B1ED-612D3B85E2C0}" destId="{0C7E954D-3F9D-434A-A6E0-708CC2EDB1FE}" srcOrd="8" destOrd="0" presId="urn:microsoft.com/office/officeart/2005/8/layout/vList2"/>
    <dgm:cxn modelId="{73112107-E0E3-421B-96CA-C18B21962DF1}" type="presParOf" srcId="{07D117F4-BE86-4459-B1ED-612D3B85E2C0}" destId="{E9B61C36-3687-4D8F-A0D3-9B75363714B2}" srcOrd="9" destOrd="0" presId="urn:microsoft.com/office/officeart/2005/8/layout/vList2"/>
    <dgm:cxn modelId="{180E894E-CA10-448A-BD00-E21ACF6698D6}" type="presParOf" srcId="{07D117F4-BE86-4459-B1ED-612D3B85E2C0}" destId="{BA9FEED3-DA8C-4881-A6E9-8CBEA67F3B5D}" srcOrd="10" destOrd="0" presId="urn:microsoft.com/office/officeart/2005/8/layout/vList2"/>
    <dgm:cxn modelId="{99228639-47B1-436D-8D34-3E6110F65DEA}" type="presParOf" srcId="{07D117F4-BE86-4459-B1ED-612D3B85E2C0}" destId="{AB143B2F-5B69-432F-8C16-D9B5C01052A1}" srcOrd="11" destOrd="0" presId="urn:microsoft.com/office/officeart/2005/8/layout/vList2"/>
    <dgm:cxn modelId="{610A2502-F6CD-4155-A7FE-AF4EC2EFF417}" type="presParOf" srcId="{07D117F4-BE86-4459-B1ED-612D3B85E2C0}" destId="{30104E63-90B3-46CA-8B2C-557C43D1747E}" srcOrd="12" destOrd="0" presId="urn:microsoft.com/office/officeart/2005/8/layout/vList2"/>
    <dgm:cxn modelId="{819C423D-C81F-402D-A198-D4806DB349FC}" type="presParOf" srcId="{07D117F4-BE86-4459-B1ED-612D3B85E2C0}" destId="{E8FA6ED4-152F-412C-9AAE-C657525B8D97}" srcOrd="13" destOrd="0" presId="urn:microsoft.com/office/officeart/2005/8/layout/vList2"/>
    <dgm:cxn modelId="{64B2CFC4-73D1-4D79-8B7C-0E59FA5ED3A6}" type="presParOf" srcId="{07D117F4-BE86-4459-B1ED-612D3B85E2C0}" destId="{7BE34E0A-ED49-4160-BD91-936A3437A1D1}" srcOrd="14" destOrd="0" presId="urn:microsoft.com/office/officeart/2005/8/layout/vList2"/>
    <dgm:cxn modelId="{EDC2DC7E-3D97-45FB-B6D3-30BF342135ED}" type="presParOf" srcId="{07D117F4-BE86-4459-B1ED-612D3B85E2C0}" destId="{A0267786-C7E2-4CA7-8DA9-EACC41104868}" srcOrd="15" destOrd="0" presId="urn:microsoft.com/office/officeart/2005/8/layout/vList2"/>
    <dgm:cxn modelId="{8264EDD3-9F9C-4C27-93EA-19EBF3904C53}" type="presParOf" srcId="{07D117F4-BE86-4459-B1ED-612D3B85E2C0}" destId="{D822FBCD-BF08-46A1-89A5-1D6D4CDBC68C}" srcOrd="16" destOrd="0" presId="urn:microsoft.com/office/officeart/2005/8/layout/vList2"/>
    <dgm:cxn modelId="{3CEECB11-FDBA-42FF-AE00-F54FD0DA7E83}" type="presParOf" srcId="{07D117F4-BE86-4459-B1ED-612D3B85E2C0}" destId="{5A155521-22C3-4F48-A617-5ACDDC3EF7EC}" srcOrd="17" destOrd="0" presId="urn:microsoft.com/office/officeart/2005/8/layout/vList2"/>
    <dgm:cxn modelId="{6ACC85A1-B913-4159-A07E-E2D535849E08}" type="presParOf" srcId="{07D117F4-BE86-4459-B1ED-612D3B85E2C0}" destId="{49D23969-8DC7-4E5F-8BF5-4E10EF816C9E}" srcOrd="18" destOrd="0" presId="urn:microsoft.com/office/officeart/2005/8/layout/vList2"/>
    <dgm:cxn modelId="{ACEA1D9F-2ACE-467A-A262-88CDDC7C3A77}" type="presParOf" srcId="{07D117F4-BE86-4459-B1ED-612D3B85E2C0}" destId="{E53B8637-011F-4D4D-B294-AD73264919CA}" srcOrd="19" destOrd="0" presId="urn:microsoft.com/office/officeart/2005/8/layout/vList2"/>
    <dgm:cxn modelId="{BC38ACB9-6D8B-4812-943E-6694F6E6A835}" type="presParOf" srcId="{07D117F4-BE86-4459-B1ED-612D3B85E2C0}" destId="{1C876B29-31D3-4D20-B2BC-A8A96491D6E1}" srcOrd="20" destOrd="0" presId="urn:microsoft.com/office/officeart/2005/8/layout/vList2"/>
    <dgm:cxn modelId="{33AE51ED-FC2B-4614-81D6-95316563078B}" type="presParOf" srcId="{07D117F4-BE86-4459-B1ED-612D3B85E2C0}" destId="{BA06F47F-1350-4692-83A2-D18CDB66E62C}" srcOrd="21" destOrd="0" presId="urn:microsoft.com/office/officeart/2005/8/layout/vList2"/>
    <dgm:cxn modelId="{CFD2D8B5-8718-44C3-A442-6B4129D6F614}" type="presParOf" srcId="{07D117F4-BE86-4459-B1ED-612D3B85E2C0}" destId="{BE98D5EA-CCF8-46A3-A505-DC8C5010E07C}" srcOrd="2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85802E2-7491-4A9C-8C10-29C08A659869}" type="doc">
      <dgm:prSet loTypeId="urn:microsoft.com/office/officeart/2016/7/layout/LinearBlockProcessNumbered" loCatId="process" qsTypeId="urn:microsoft.com/office/officeart/2005/8/quickstyle/simple1" qsCatId="simple" csTypeId="urn:microsoft.com/office/officeart/2005/8/colors/accent0_3" csCatId="mainScheme" phldr="1"/>
      <dgm:spPr/>
      <dgm:t>
        <a:bodyPr/>
        <a:lstStyle/>
        <a:p>
          <a:endParaRPr lang="en-US"/>
        </a:p>
      </dgm:t>
    </dgm:pt>
    <dgm:pt modelId="{EDAEFC74-36DD-48CD-B488-EBD35D51A039}">
      <dgm:prSet custT="1"/>
      <dgm:spPr>
        <a:xfrm>
          <a:off x="3446" y="0"/>
          <a:ext cx="5299546" cy="3814281"/>
        </a:xfrm>
        <a:prstGeom prst="rect">
          <a:avLst/>
        </a:prstGeom>
        <a:solidFill>
          <a:srgbClr val="E80AC8"/>
        </a:solidFill>
        <a:ln w="22225" cap="rnd" cmpd="sng" algn="ctr">
          <a:solidFill>
            <a:srgbClr val="E80AC8"/>
          </a:solidFill>
          <a:prstDash val="solid"/>
        </a:ln>
        <a:effectLst/>
      </dgm:spPr>
      <dgm:t>
        <a:bodyPr/>
        <a:lstStyle/>
        <a:p>
          <a:pPr>
            <a:buNone/>
          </a:pPr>
          <a:r>
            <a:rPr lang="en-GB" sz="2800" b="1" i="0" dirty="0">
              <a:solidFill>
                <a:sysClr val="window" lastClr="FFFFFF"/>
              </a:solidFill>
              <a:latin typeface="+mj-lt"/>
              <a:ea typeface="+mn-ea"/>
              <a:cs typeface="+mn-cs"/>
            </a:rPr>
            <a:t>A positive attitude to work</a:t>
          </a:r>
        </a:p>
        <a:p>
          <a:pPr>
            <a:buNone/>
          </a:pPr>
          <a:r>
            <a:rPr lang="en-GB" sz="2400" b="0" i="1" dirty="0">
              <a:solidFill>
                <a:sysClr val="window" lastClr="FFFFFF"/>
              </a:solidFill>
              <a:latin typeface="+mj-lt"/>
              <a:ea typeface="+mn-ea"/>
              <a:cs typeface="+mn-cs"/>
            </a:rPr>
            <a:t>Punctuality, flexibility and verbal communication skills</a:t>
          </a:r>
          <a:endParaRPr lang="en-US" sz="2400" b="0" i="1" dirty="0">
            <a:solidFill>
              <a:sysClr val="window" lastClr="FFFFFF"/>
            </a:solidFill>
            <a:latin typeface="+mj-lt"/>
            <a:ea typeface="+mn-ea"/>
            <a:cs typeface="+mn-cs"/>
          </a:endParaRPr>
        </a:p>
        <a:p>
          <a:pPr>
            <a:buNone/>
          </a:pPr>
          <a:endParaRPr lang="en-US" sz="2400" i="1" dirty="0">
            <a:solidFill>
              <a:sysClr val="window" lastClr="FFFFFF"/>
            </a:solidFill>
            <a:latin typeface="+mj-lt"/>
            <a:ea typeface="+mn-ea"/>
            <a:cs typeface="+mn-cs"/>
          </a:endParaRPr>
        </a:p>
      </dgm:t>
    </dgm:pt>
    <dgm:pt modelId="{1669EF59-362B-443B-8FA9-8A460A9F5DD7}" type="parTrans" cxnId="{42954107-48AD-43AC-BD2A-0CE360DD8951}">
      <dgm:prSet/>
      <dgm:spPr/>
      <dgm:t>
        <a:bodyPr/>
        <a:lstStyle/>
        <a:p>
          <a:endParaRPr lang="en-US"/>
        </a:p>
      </dgm:t>
    </dgm:pt>
    <dgm:pt modelId="{74262E62-80F9-4F8A-A90E-E70F15405316}" type="sibTrans" cxnId="{42954107-48AD-43AC-BD2A-0CE360DD8951}">
      <dgm:prSet phldrT="01" phldr="0"/>
      <dgm:spPr>
        <a:xfrm>
          <a:off x="3446" y="0"/>
          <a:ext cx="5299546" cy="1525712"/>
        </a:xfrm>
        <a:prstGeom prst="rect">
          <a:avLst/>
        </a:prstGeom>
        <a:noFill/>
        <a:ln w="22225" cap="rnd" cmpd="sng" algn="ctr">
          <a:noFill/>
          <a:prstDash val="solid"/>
        </a:ln>
        <a:effectLst/>
        <a:sp3d/>
      </dgm:spPr>
      <dgm:t>
        <a:bodyPr/>
        <a:lstStyle/>
        <a:p>
          <a:pPr>
            <a:buNone/>
          </a:pPr>
          <a:r>
            <a:rPr lang="en-US" dirty="0">
              <a:solidFill>
                <a:sysClr val="window" lastClr="FFFFFF"/>
              </a:solidFill>
              <a:latin typeface="Franklin Gothic Book" panose="020B0502020104020203"/>
              <a:ea typeface="+mn-ea"/>
              <a:cs typeface="+mn-cs"/>
            </a:rPr>
            <a:t>01</a:t>
          </a:r>
        </a:p>
      </dgm:t>
    </dgm:pt>
    <dgm:pt modelId="{7F898F64-4EBA-4AA3-A559-C7885A86B4F9}">
      <dgm:prSet custT="1"/>
      <dgm:spPr>
        <a:xfrm>
          <a:off x="5726956" y="0"/>
          <a:ext cx="5299546" cy="3814281"/>
        </a:xfrm>
        <a:prstGeom prst="rect">
          <a:avLst/>
        </a:prstGeom>
        <a:solidFill>
          <a:srgbClr val="335B74">
            <a:hueOff val="0"/>
            <a:satOff val="0"/>
            <a:lumOff val="0"/>
            <a:alphaOff val="0"/>
          </a:srgbClr>
        </a:solidFill>
        <a:ln w="22225" cap="rnd" cmpd="sng" algn="ctr">
          <a:solidFill>
            <a:srgbClr val="335B74">
              <a:hueOff val="0"/>
              <a:satOff val="0"/>
              <a:lumOff val="0"/>
              <a:alphaOff val="0"/>
            </a:srgbClr>
          </a:solidFill>
          <a:prstDash val="solid"/>
        </a:ln>
        <a:effectLst/>
      </dgm:spPr>
      <dgm:t>
        <a:bodyPr/>
        <a:lstStyle/>
        <a:p>
          <a:pPr>
            <a:buNone/>
          </a:pPr>
          <a:r>
            <a:rPr lang="en-GB" sz="2800" b="1" i="0" dirty="0">
              <a:solidFill>
                <a:sysClr val="window" lastClr="FFFFFF"/>
              </a:solidFill>
              <a:latin typeface="+mj-lt"/>
              <a:ea typeface="+mn-ea"/>
              <a:cs typeface="+mn-cs"/>
            </a:rPr>
            <a:t>Resilience</a:t>
          </a:r>
        </a:p>
        <a:p>
          <a:pPr>
            <a:buNone/>
          </a:pPr>
          <a:r>
            <a:rPr lang="en-GB" sz="2400" b="0" i="1" dirty="0">
              <a:solidFill>
                <a:sysClr val="window" lastClr="FFFFFF"/>
              </a:solidFill>
              <a:latin typeface="+mj-lt"/>
              <a:ea typeface="+mn-ea"/>
              <a:cs typeface="+mn-cs"/>
            </a:rPr>
            <a:t>The ability to cope with setbacks and criticism, be motivated to overcome obstacles and stay calm under pressure </a:t>
          </a:r>
          <a:endParaRPr lang="en-US" sz="2400" b="0" i="1" dirty="0">
            <a:solidFill>
              <a:sysClr val="window" lastClr="FFFFFF"/>
            </a:solidFill>
            <a:latin typeface="+mj-lt"/>
            <a:ea typeface="+mn-ea"/>
            <a:cs typeface="+mn-cs"/>
          </a:endParaRPr>
        </a:p>
      </dgm:t>
    </dgm:pt>
    <dgm:pt modelId="{D8870C32-10D5-4ABD-9FF9-38ADD92B2B40}" type="parTrans" cxnId="{7CAA972F-10CE-442B-8C38-7B097D5DFAD0}">
      <dgm:prSet/>
      <dgm:spPr/>
      <dgm:t>
        <a:bodyPr/>
        <a:lstStyle/>
        <a:p>
          <a:endParaRPr lang="en-US"/>
        </a:p>
      </dgm:t>
    </dgm:pt>
    <dgm:pt modelId="{F568F546-FDF3-4016-9D7F-B7F405DCFB15}" type="sibTrans" cxnId="{7CAA972F-10CE-442B-8C38-7B097D5DFAD0}">
      <dgm:prSet phldrT="02" phldr="0"/>
      <dgm:spPr>
        <a:xfrm>
          <a:off x="5726956" y="0"/>
          <a:ext cx="5299546" cy="1525712"/>
        </a:xfrm>
        <a:prstGeom prst="rect">
          <a:avLst/>
        </a:prstGeom>
        <a:noFill/>
        <a:ln w="22225" cap="rnd" cmpd="sng" algn="ctr">
          <a:noFill/>
          <a:prstDash val="solid"/>
        </a:ln>
        <a:effectLst/>
        <a:sp3d/>
      </dgm:spPr>
      <dgm:t>
        <a:bodyPr/>
        <a:lstStyle/>
        <a:p>
          <a:pPr>
            <a:buNone/>
          </a:pPr>
          <a:r>
            <a:rPr lang="en-US">
              <a:solidFill>
                <a:sysClr val="window" lastClr="FFFFFF"/>
              </a:solidFill>
              <a:latin typeface="Franklin Gothic Book" panose="020B0502020104020203"/>
              <a:ea typeface="+mn-ea"/>
              <a:cs typeface="+mn-cs"/>
            </a:rPr>
            <a:t>02</a:t>
          </a:r>
          <a:endParaRPr lang="en-US" dirty="0">
            <a:solidFill>
              <a:sysClr val="window" lastClr="FFFFFF"/>
            </a:solidFill>
            <a:latin typeface="Franklin Gothic Book" panose="020B0502020104020203"/>
            <a:ea typeface="+mn-ea"/>
            <a:cs typeface="+mn-cs"/>
          </a:endParaRPr>
        </a:p>
      </dgm:t>
    </dgm:pt>
    <dgm:pt modelId="{505DDCBF-69CD-4634-A9F1-DB4FD62A2CC0}" type="pres">
      <dgm:prSet presAssocID="{285802E2-7491-4A9C-8C10-29C08A659869}" presName="Name0" presStyleCnt="0">
        <dgm:presLayoutVars>
          <dgm:animLvl val="lvl"/>
          <dgm:resizeHandles val="exact"/>
        </dgm:presLayoutVars>
      </dgm:prSet>
      <dgm:spPr/>
      <dgm:t>
        <a:bodyPr/>
        <a:lstStyle/>
        <a:p>
          <a:endParaRPr lang="en-US"/>
        </a:p>
      </dgm:t>
    </dgm:pt>
    <dgm:pt modelId="{F9AF4B56-EF45-4F9A-9DE0-6CD77DA2D264}" type="pres">
      <dgm:prSet presAssocID="{EDAEFC74-36DD-48CD-B488-EBD35D51A039}" presName="compositeNode" presStyleCnt="0">
        <dgm:presLayoutVars>
          <dgm:bulletEnabled val="1"/>
        </dgm:presLayoutVars>
      </dgm:prSet>
      <dgm:spPr/>
    </dgm:pt>
    <dgm:pt modelId="{8672A44B-F850-4EDD-B5FD-73B3F1AE8A8E}" type="pres">
      <dgm:prSet presAssocID="{EDAEFC74-36DD-48CD-B488-EBD35D51A039}" presName="bgRect" presStyleLbl="alignNode1" presStyleIdx="0" presStyleCnt="2"/>
      <dgm:spPr/>
      <dgm:t>
        <a:bodyPr/>
        <a:lstStyle/>
        <a:p>
          <a:endParaRPr lang="en-US"/>
        </a:p>
      </dgm:t>
    </dgm:pt>
    <dgm:pt modelId="{009FE266-093E-4C3A-8169-CD88160EDB6D}" type="pres">
      <dgm:prSet presAssocID="{74262E62-80F9-4F8A-A90E-E70F15405316}" presName="sibTransNodeRect" presStyleLbl="alignNode1" presStyleIdx="0" presStyleCnt="2">
        <dgm:presLayoutVars>
          <dgm:chMax val="0"/>
          <dgm:bulletEnabled val="1"/>
        </dgm:presLayoutVars>
      </dgm:prSet>
      <dgm:spPr/>
      <dgm:t>
        <a:bodyPr/>
        <a:lstStyle/>
        <a:p>
          <a:endParaRPr lang="en-US"/>
        </a:p>
      </dgm:t>
    </dgm:pt>
    <dgm:pt modelId="{80F303E0-098F-4C04-A725-32CA4129C258}" type="pres">
      <dgm:prSet presAssocID="{EDAEFC74-36DD-48CD-B488-EBD35D51A039}" presName="nodeRect" presStyleLbl="alignNode1" presStyleIdx="0" presStyleCnt="2">
        <dgm:presLayoutVars>
          <dgm:bulletEnabled val="1"/>
        </dgm:presLayoutVars>
      </dgm:prSet>
      <dgm:spPr/>
      <dgm:t>
        <a:bodyPr/>
        <a:lstStyle/>
        <a:p>
          <a:endParaRPr lang="en-US"/>
        </a:p>
      </dgm:t>
    </dgm:pt>
    <dgm:pt modelId="{053D75A4-C72B-4578-B806-BE812CE2D020}" type="pres">
      <dgm:prSet presAssocID="{74262E62-80F9-4F8A-A90E-E70F15405316}" presName="sibTrans" presStyleCnt="0"/>
      <dgm:spPr/>
    </dgm:pt>
    <dgm:pt modelId="{98D04F02-5A76-4B73-AB86-276F688C17EF}" type="pres">
      <dgm:prSet presAssocID="{7F898F64-4EBA-4AA3-A559-C7885A86B4F9}" presName="compositeNode" presStyleCnt="0">
        <dgm:presLayoutVars>
          <dgm:bulletEnabled val="1"/>
        </dgm:presLayoutVars>
      </dgm:prSet>
      <dgm:spPr/>
    </dgm:pt>
    <dgm:pt modelId="{F117B8CE-71D8-48EF-9DA7-39FFD822BD22}" type="pres">
      <dgm:prSet presAssocID="{7F898F64-4EBA-4AA3-A559-C7885A86B4F9}" presName="bgRect" presStyleLbl="alignNode1" presStyleIdx="1" presStyleCnt="2"/>
      <dgm:spPr/>
      <dgm:t>
        <a:bodyPr/>
        <a:lstStyle/>
        <a:p>
          <a:endParaRPr lang="en-US"/>
        </a:p>
      </dgm:t>
    </dgm:pt>
    <dgm:pt modelId="{CAD44CD9-8D2D-4118-8E5D-8C09F9332125}" type="pres">
      <dgm:prSet presAssocID="{F568F546-FDF3-4016-9D7F-B7F405DCFB15}" presName="sibTransNodeRect" presStyleLbl="alignNode1" presStyleIdx="1" presStyleCnt="2">
        <dgm:presLayoutVars>
          <dgm:chMax val="0"/>
          <dgm:bulletEnabled val="1"/>
        </dgm:presLayoutVars>
      </dgm:prSet>
      <dgm:spPr/>
      <dgm:t>
        <a:bodyPr/>
        <a:lstStyle/>
        <a:p>
          <a:endParaRPr lang="en-US"/>
        </a:p>
      </dgm:t>
    </dgm:pt>
    <dgm:pt modelId="{E8321041-FEF3-42A3-9F57-5969F1E47A4C}" type="pres">
      <dgm:prSet presAssocID="{7F898F64-4EBA-4AA3-A559-C7885A86B4F9}" presName="nodeRect" presStyleLbl="alignNode1" presStyleIdx="1" presStyleCnt="2">
        <dgm:presLayoutVars>
          <dgm:bulletEnabled val="1"/>
        </dgm:presLayoutVars>
      </dgm:prSet>
      <dgm:spPr/>
      <dgm:t>
        <a:bodyPr/>
        <a:lstStyle/>
        <a:p>
          <a:endParaRPr lang="en-US"/>
        </a:p>
      </dgm:t>
    </dgm:pt>
  </dgm:ptLst>
  <dgm:cxnLst>
    <dgm:cxn modelId="{3A215348-DF68-43A1-ADD7-ADA527B83154}" type="presOf" srcId="{285802E2-7491-4A9C-8C10-29C08A659869}" destId="{505DDCBF-69CD-4634-A9F1-DB4FD62A2CC0}" srcOrd="0" destOrd="0" presId="urn:microsoft.com/office/officeart/2016/7/layout/LinearBlockProcessNumbered"/>
    <dgm:cxn modelId="{DB04635A-734C-4372-AD9E-BCB78F275221}" type="presOf" srcId="{7F898F64-4EBA-4AA3-A559-C7885A86B4F9}" destId="{E8321041-FEF3-42A3-9F57-5969F1E47A4C}" srcOrd="1" destOrd="0" presId="urn:microsoft.com/office/officeart/2016/7/layout/LinearBlockProcessNumbered"/>
    <dgm:cxn modelId="{2C7FB838-710F-4520-B8AA-B7C64C42CED3}" type="presOf" srcId="{74262E62-80F9-4F8A-A90E-E70F15405316}" destId="{009FE266-093E-4C3A-8169-CD88160EDB6D}" srcOrd="0" destOrd="0" presId="urn:microsoft.com/office/officeart/2016/7/layout/LinearBlockProcessNumbered"/>
    <dgm:cxn modelId="{B332968A-AC72-40EF-B0E9-8DC9E2DD0063}" type="presOf" srcId="{EDAEFC74-36DD-48CD-B488-EBD35D51A039}" destId="{80F303E0-098F-4C04-A725-32CA4129C258}" srcOrd="1" destOrd="0" presId="urn:microsoft.com/office/officeart/2016/7/layout/LinearBlockProcessNumbered"/>
    <dgm:cxn modelId="{08F12A71-912D-46E9-A898-C1ABBB560268}" type="presOf" srcId="{7F898F64-4EBA-4AA3-A559-C7885A86B4F9}" destId="{F117B8CE-71D8-48EF-9DA7-39FFD822BD22}" srcOrd="0" destOrd="0" presId="urn:microsoft.com/office/officeart/2016/7/layout/LinearBlockProcessNumbered"/>
    <dgm:cxn modelId="{42954107-48AD-43AC-BD2A-0CE360DD8951}" srcId="{285802E2-7491-4A9C-8C10-29C08A659869}" destId="{EDAEFC74-36DD-48CD-B488-EBD35D51A039}" srcOrd="0" destOrd="0" parTransId="{1669EF59-362B-443B-8FA9-8A460A9F5DD7}" sibTransId="{74262E62-80F9-4F8A-A90E-E70F15405316}"/>
    <dgm:cxn modelId="{7CAA972F-10CE-442B-8C38-7B097D5DFAD0}" srcId="{285802E2-7491-4A9C-8C10-29C08A659869}" destId="{7F898F64-4EBA-4AA3-A559-C7885A86B4F9}" srcOrd="1" destOrd="0" parTransId="{D8870C32-10D5-4ABD-9FF9-38ADD92B2B40}" sibTransId="{F568F546-FDF3-4016-9D7F-B7F405DCFB15}"/>
    <dgm:cxn modelId="{5A8F102D-804A-4088-BDBA-7BBFAE90B873}" type="presOf" srcId="{F568F546-FDF3-4016-9D7F-B7F405DCFB15}" destId="{CAD44CD9-8D2D-4118-8E5D-8C09F9332125}" srcOrd="0" destOrd="0" presId="urn:microsoft.com/office/officeart/2016/7/layout/LinearBlockProcessNumbered"/>
    <dgm:cxn modelId="{F95413E5-6777-41E7-870D-96DBE71CE10C}" type="presOf" srcId="{EDAEFC74-36DD-48CD-B488-EBD35D51A039}" destId="{8672A44B-F850-4EDD-B5FD-73B3F1AE8A8E}" srcOrd="0" destOrd="0" presId="urn:microsoft.com/office/officeart/2016/7/layout/LinearBlockProcessNumbered"/>
    <dgm:cxn modelId="{2F048583-A6D0-4970-908A-682076E5288F}" type="presParOf" srcId="{505DDCBF-69CD-4634-A9F1-DB4FD62A2CC0}" destId="{F9AF4B56-EF45-4F9A-9DE0-6CD77DA2D264}" srcOrd="0" destOrd="0" presId="urn:microsoft.com/office/officeart/2016/7/layout/LinearBlockProcessNumbered"/>
    <dgm:cxn modelId="{784C5934-7E3E-4B5B-B2E8-918BD4CC6C5F}" type="presParOf" srcId="{F9AF4B56-EF45-4F9A-9DE0-6CD77DA2D264}" destId="{8672A44B-F850-4EDD-B5FD-73B3F1AE8A8E}" srcOrd="0" destOrd="0" presId="urn:microsoft.com/office/officeart/2016/7/layout/LinearBlockProcessNumbered"/>
    <dgm:cxn modelId="{FD42A6DA-5388-44AE-8A80-9C0D518A0875}" type="presParOf" srcId="{F9AF4B56-EF45-4F9A-9DE0-6CD77DA2D264}" destId="{009FE266-093E-4C3A-8169-CD88160EDB6D}" srcOrd="1" destOrd="0" presId="urn:microsoft.com/office/officeart/2016/7/layout/LinearBlockProcessNumbered"/>
    <dgm:cxn modelId="{8E67615A-CC2C-4841-A0F9-A567ED22EFD0}" type="presParOf" srcId="{F9AF4B56-EF45-4F9A-9DE0-6CD77DA2D264}" destId="{80F303E0-098F-4C04-A725-32CA4129C258}" srcOrd="2" destOrd="0" presId="urn:microsoft.com/office/officeart/2016/7/layout/LinearBlockProcessNumbered"/>
    <dgm:cxn modelId="{EDB3B058-7CCA-479A-8A68-5C009B9BB8A7}" type="presParOf" srcId="{505DDCBF-69CD-4634-A9F1-DB4FD62A2CC0}" destId="{053D75A4-C72B-4578-B806-BE812CE2D020}" srcOrd="1" destOrd="0" presId="urn:microsoft.com/office/officeart/2016/7/layout/LinearBlockProcessNumbered"/>
    <dgm:cxn modelId="{4C945C90-B1AF-4C10-AE9A-34F7C8472859}" type="presParOf" srcId="{505DDCBF-69CD-4634-A9F1-DB4FD62A2CC0}" destId="{98D04F02-5A76-4B73-AB86-276F688C17EF}" srcOrd="2" destOrd="0" presId="urn:microsoft.com/office/officeart/2016/7/layout/LinearBlockProcessNumbered"/>
    <dgm:cxn modelId="{92779404-D5E4-4065-903C-FEB145E27DB0}" type="presParOf" srcId="{98D04F02-5A76-4B73-AB86-276F688C17EF}" destId="{F117B8CE-71D8-48EF-9DA7-39FFD822BD22}" srcOrd="0" destOrd="0" presId="urn:microsoft.com/office/officeart/2016/7/layout/LinearBlockProcessNumbered"/>
    <dgm:cxn modelId="{1B32520B-3996-4BF9-BF5A-EA9EBA6C0607}" type="presParOf" srcId="{98D04F02-5A76-4B73-AB86-276F688C17EF}" destId="{CAD44CD9-8D2D-4118-8E5D-8C09F9332125}" srcOrd="1" destOrd="0" presId="urn:microsoft.com/office/officeart/2016/7/layout/LinearBlockProcessNumbered"/>
    <dgm:cxn modelId="{6439FBCE-C98E-4810-8E51-3B1F5432E458}" type="presParOf" srcId="{98D04F02-5A76-4B73-AB86-276F688C17EF}" destId="{E8321041-FEF3-42A3-9F57-5969F1E47A4C}" srcOrd="2" destOrd="0" presId="urn:microsoft.com/office/officeart/2016/7/layout/LinearBlockProcessNumbered"/>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F4A5DEA-389A-4B48-AC4E-4947E25ED0CC}"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5CF31CAB-9C47-4D99-92CD-BEB9F1E0005B}">
      <dgm:prSet custT="1"/>
      <dgm:spPr>
        <a:xfrm>
          <a:off x="0" y="110246"/>
          <a:ext cx="7651367" cy="365039"/>
        </a:xfrm>
        <a:prstGeom prst="roundRect">
          <a:avLst/>
        </a:prstGeom>
        <a:solidFill>
          <a:srgbClr val="2683C6">
            <a:hueOff val="0"/>
            <a:satOff val="0"/>
            <a:lumOff val="0"/>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US" sz="1600" dirty="0">
              <a:solidFill>
                <a:sysClr val="window" lastClr="FFFFFF"/>
              </a:solidFill>
              <a:latin typeface="+mj-lt"/>
              <a:ea typeface="+mn-ea"/>
              <a:cs typeface="+mn-cs"/>
            </a:rPr>
            <a:t>Analytical thinking and Innovation</a:t>
          </a:r>
        </a:p>
      </dgm:t>
    </dgm:pt>
    <dgm:pt modelId="{80C62C79-F55F-4C2C-BA11-1F376D6AB364}" type="parTrans" cxnId="{DD79EF07-F0E9-42A9-BB54-FA8AF77F4BC5}">
      <dgm:prSet/>
      <dgm:spPr/>
      <dgm:t>
        <a:bodyPr/>
        <a:lstStyle/>
        <a:p>
          <a:endParaRPr lang="en-US" sz="1600"/>
        </a:p>
      </dgm:t>
    </dgm:pt>
    <dgm:pt modelId="{2835BF92-5C7E-4EC6-9552-346C4B2B1630}" type="sibTrans" cxnId="{DD79EF07-F0E9-42A9-BB54-FA8AF77F4BC5}">
      <dgm:prSet/>
      <dgm:spPr/>
      <dgm:t>
        <a:bodyPr/>
        <a:lstStyle/>
        <a:p>
          <a:endParaRPr lang="en-US" sz="1600"/>
        </a:p>
      </dgm:t>
    </dgm:pt>
    <dgm:pt modelId="{B9857707-EFF5-40D7-B57C-B88BEA392ADC}">
      <dgm:prSet custT="1"/>
      <dgm:spPr>
        <a:xfrm>
          <a:off x="0" y="521366"/>
          <a:ext cx="7651367" cy="365039"/>
        </a:xfrm>
        <a:prstGeom prst="roundRect">
          <a:avLst/>
        </a:prstGeom>
        <a:solidFill>
          <a:srgbClr val="2683C6">
            <a:hueOff val="-120307"/>
            <a:satOff val="136"/>
            <a:lumOff val="321"/>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sz="1600" dirty="0">
              <a:solidFill>
                <a:sysClr val="window" lastClr="FFFFFF"/>
              </a:solidFill>
              <a:latin typeface="+mj-lt"/>
              <a:ea typeface="+mn-ea"/>
              <a:cs typeface="+mn-cs"/>
            </a:rPr>
            <a:t>Active learning and learning strategies</a:t>
          </a:r>
          <a:endParaRPr lang="en-US" sz="1600" dirty="0">
            <a:solidFill>
              <a:sysClr val="window" lastClr="FFFFFF"/>
            </a:solidFill>
            <a:latin typeface="+mj-lt"/>
            <a:ea typeface="+mn-ea"/>
            <a:cs typeface="+mn-cs"/>
          </a:endParaRPr>
        </a:p>
      </dgm:t>
    </dgm:pt>
    <dgm:pt modelId="{0D50CD30-9506-4492-9ED9-56552479057D}" type="parTrans" cxnId="{50FEE738-B8F8-4381-BA33-003993FB7680}">
      <dgm:prSet/>
      <dgm:spPr/>
      <dgm:t>
        <a:bodyPr/>
        <a:lstStyle/>
        <a:p>
          <a:endParaRPr lang="en-US" sz="1600"/>
        </a:p>
      </dgm:t>
    </dgm:pt>
    <dgm:pt modelId="{475653C0-0774-4795-9EBB-0A86D8BF01D6}" type="sibTrans" cxnId="{50FEE738-B8F8-4381-BA33-003993FB7680}">
      <dgm:prSet/>
      <dgm:spPr/>
      <dgm:t>
        <a:bodyPr/>
        <a:lstStyle/>
        <a:p>
          <a:endParaRPr lang="en-US" sz="1600"/>
        </a:p>
      </dgm:t>
    </dgm:pt>
    <dgm:pt modelId="{85DB4C13-F5F0-4508-AF8B-F952A9F1428D}">
      <dgm:prSet custT="1"/>
      <dgm:spPr>
        <a:xfrm>
          <a:off x="0" y="932486"/>
          <a:ext cx="7651367" cy="365039"/>
        </a:xfrm>
        <a:prstGeom prst="roundRect">
          <a:avLst/>
        </a:prstGeom>
        <a:solidFill>
          <a:srgbClr val="2683C6">
            <a:hueOff val="-240613"/>
            <a:satOff val="271"/>
            <a:lumOff val="642"/>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sz="1600" dirty="0">
              <a:solidFill>
                <a:sysClr val="window" lastClr="FFFFFF"/>
              </a:solidFill>
              <a:latin typeface="+mj-lt"/>
              <a:ea typeface="+mn-ea"/>
              <a:cs typeface="+mn-cs"/>
            </a:rPr>
            <a:t>Complex problem solving</a:t>
          </a:r>
          <a:endParaRPr lang="en-US" sz="1600" dirty="0">
            <a:solidFill>
              <a:sysClr val="window" lastClr="FFFFFF"/>
            </a:solidFill>
            <a:latin typeface="+mj-lt"/>
            <a:ea typeface="+mn-ea"/>
            <a:cs typeface="+mn-cs"/>
          </a:endParaRPr>
        </a:p>
      </dgm:t>
    </dgm:pt>
    <dgm:pt modelId="{6A134ACF-2004-41F7-8F53-D0E35B3B8DA0}" type="parTrans" cxnId="{3795862B-B5F7-473D-B9A8-2EC08D2DAC3B}">
      <dgm:prSet/>
      <dgm:spPr/>
      <dgm:t>
        <a:bodyPr/>
        <a:lstStyle/>
        <a:p>
          <a:endParaRPr lang="en-US" sz="1600"/>
        </a:p>
      </dgm:t>
    </dgm:pt>
    <dgm:pt modelId="{C9E195BC-098E-42C9-AE1A-D9E74FAF95AC}" type="sibTrans" cxnId="{3795862B-B5F7-473D-B9A8-2EC08D2DAC3B}">
      <dgm:prSet/>
      <dgm:spPr/>
      <dgm:t>
        <a:bodyPr/>
        <a:lstStyle/>
        <a:p>
          <a:endParaRPr lang="en-US" sz="1600"/>
        </a:p>
      </dgm:t>
    </dgm:pt>
    <dgm:pt modelId="{64E1949D-63DD-47D2-ABF4-24B1074F93CF}">
      <dgm:prSet custT="1"/>
      <dgm:spPr>
        <a:xfrm>
          <a:off x="0" y="1343606"/>
          <a:ext cx="7651367" cy="365039"/>
        </a:xfrm>
        <a:prstGeom prst="roundRect">
          <a:avLst/>
        </a:prstGeom>
        <a:solidFill>
          <a:srgbClr val="2683C6">
            <a:hueOff val="-360920"/>
            <a:satOff val="407"/>
            <a:lumOff val="963"/>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sz="1600" b="0" i="0" dirty="0">
              <a:solidFill>
                <a:sysClr val="window" lastClr="FFFFFF"/>
              </a:solidFill>
              <a:latin typeface="+mj-lt"/>
              <a:ea typeface="+mn-ea"/>
              <a:cs typeface="+mn-cs"/>
            </a:rPr>
            <a:t>Critical thinking and analysis</a:t>
          </a:r>
          <a:endParaRPr lang="en-US" sz="1600" dirty="0">
            <a:solidFill>
              <a:sysClr val="window" lastClr="FFFFFF"/>
            </a:solidFill>
            <a:latin typeface="+mj-lt"/>
            <a:ea typeface="+mn-ea"/>
            <a:cs typeface="+mn-cs"/>
          </a:endParaRPr>
        </a:p>
      </dgm:t>
    </dgm:pt>
    <dgm:pt modelId="{A7FEB669-BD2E-48A3-9B18-BE46CA8F5A5B}" type="parTrans" cxnId="{A9D3E38E-96A5-4B25-B73C-FB736EF02CF2}">
      <dgm:prSet/>
      <dgm:spPr/>
      <dgm:t>
        <a:bodyPr/>
        <a:lstStyle/>
        <a:p>
          <a:endParaRPr lang="en-US" sz="1600"/>
        </a:p>
      </dgm:t>
    </dgm:pt>
    <dgm:pt modelId="{F72928B1-F1AE-461E-AA25-AC1136198072}" type="sibTrans" cxnId="{A9D3E38E-96A5-4B25-B73C-FB736EF02CF2}">
      <dgm:prSet/>
      <dgm:spPr/>
      <dgm:t>
        <a:bodyPr/>
        <a:lstStyle/>
        <a:p>
          <a:endParaRPr lang="en-US" sz="1600"/>
        </a:p>
      </dgm:t>
    </dgm:pt>
    <dgm:pt modelId="{557AABE0-9BC5-42DD-B33C-6ABEF7609E2B}">
      <dgm:prSet custT="1"/>
      <dgm:spPr>
        <a:xfrm>
          <a:off x="0" y="2165846"/>
          <a:ext cx="7651367" cy="365039"/>
        </a:xfrm>
        <a:prstGeom prst="roundRect">
          <a:avLst/>
        </a:prstGeom>
        <a:solidFill>
          <a:srgbClr val="2683C6">
            <a:hueOff val="-601533"/>
            <a:satOff val="678"/>
            <a:lumOff val="1605"/>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sz="1600" b="0" i="0" dirty="0">
              <a:solidFill>
                <a:sysClr val="window" lastClr="FFFFFF"/>
              </a:solidFill>
              <a:latin typeface="+mj-lt"/>
              <a:ea typeface="+mn-ea"/>
              <a:cs typeface="+mn-cs"/>
            </a:rPr>
            <a:t>Leadership and social influence</a:t>
          </a:r>
          <a:endParaRPr lang="en-US" sz="1600" dirty="0">
            <a:solidFill>
              <a:sysClr val="window" lastClr="FFFFFF"/>
            </a:solidFill>
            <a:latin typeface="+mj-lt"/>
            <a:ea typeface="+mn-ea"/>
            <a:cs typeface="+mn-cs"/>
          </a:endParaRPr>
        </a:p>
      </dgm:t>
    </dgm:pt>
    <dgm:pt modelId="{FB811F08-F1C5-4045-AC59-0CB37C386B5D}" type="parTrans" cxnId="{B99F0751-D4A9-4712-9ACE-D68497DAB811}">
      <dgm:prSet/>
      <dgm:spPr/>
      <dgm:t>
        <a:bodyPr/>
        <a:lstStyle/>
        <a:p>
          <a:endParaRPr lang="en-US" sz="1600"/>
        </a:p>
      </dgm:t>
    </dgm:pt>
    <dgm:pt modelId="{E6A26111-C518-43C0-8822-45A245929870}" type="sibTrans" cxnId="{B99F0751-D4A9-4712-9ACE-D68497DAB811}">
      <dgm:prSet/>
      <dgm:spPr/>
      <dgm:t>
        <a:bodyPr/>
        <a:lstStyle/>
        <a:p>
          <a:endParaRPr lang="en-US" sz="1600"/>
        </a:p>
      </dgm:t>
    </dgm:pt>
    <dgm:pt modelId="{6C3FC19B-991F-4291-A38C-2E5CB8277952}">
      <dgm:prSet custT="1"/>
      <dgm:spPr>
        <a:xfrm>
          <a:off x="0" y="2576966"/>
          <a:ext cx="7651367" cy="365039"/>
        </a:xfrm>
        <a:prstGeom prst="roundRect">
          <a:avLst/>
        </a:prstGeom>
        <a:solidFill>
          <a:srgbClr val="2683C6">
            <a:hueOff val="-721840"/>
            <a:satOff val="814"/>
            <a:lumOff val="1925"/>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sz="1600" b="0" i="0" dirty="0">
              <a:solidFill>
                <a:sysClr val="window" lastClr="FFFFFF"/>
              </a:solidFill>
              <a:latin typeface="+mj-lt"/>
              <a:ea typeface="+mn-ea"/>
              <a:cs typeface="+mn-cs"/>
            </a:rPr>
            <a:t>Technology control monitoring and use</a:t>
          </a:r>
          <a:endParaRPr lang="en-US" sz="1600" dirty="0">
            <a:solidFill>
              <a:sysClr val="window" lastClr="FFFFFF"/>
            </a:solidFill>
            <a:latin typeface="+mj-lt"/>
            <a:ea typeface="+mn-ea"/>
            <a:cs typeface="+mn-cs"/>
          </a:endParaRPr>
        </a:p>
      </dgm:t>
    </dgm:pt>
    <dgm:pt modelId="{BF00F04B-9DDC-4AA5-BBA6-A60B72D7DE7B}" type="parTrans" cxnId="{64A4BD32-C7DE-416C-ACFD-23913014B363}">
      <dgm:prSet/>
      <dgm:spPr/>
      <dgm:t>
        <a:bodyPr/>
        <a:lstStyle/>
        <a:p>
          <a:endParaRPr lang="en-US" sz="1600"/>
        </a:p>
      </dgm:t>
    </dgm:pt>
    <dgm:pt modelId="{C48DAFDC-DFF7-49DC-A50B-E596EA43AD4B}" type="sibTrans" cxnId="{64A4BD32-C7DE-416C-ACFD-23913014B363}">
      <dgm:prSet/>
      <dgm:spPr/>
      <dgm:t>
        <a:bodyPr/>
        <a:lstStyle/>
        <a:p>
          <a:endParaRPr lang="en-US" sz="1600"/>
        </a:p>
      </dgm:t>
    </dgm:pt>
    <dgm:pt modelId="{CD3FF7A5-378B-4F93-8BDE-E3FDBF2B2F58}">
      <dgm:prSet custT="1"/>
      <dgm:spPr>
        <a:xfrm>
          <a:off x="0" y="1343606"/>
          <a:ext cx="7651367" cy="365039"/>
        </a:xfrm>
        <a:solidFill>
          <a:srgbClr val="2683C6">
            <a:hueOff val="-360920"/>
            <a:satOff val="407"/>
            <a:lumOff val="963"/>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sz="1600" b="0" i="0" dirty="0">
              <a:solidFill>
                <a:sysClr val="window" lastClr="FFFFFF"/>
              </a:solidFill>
              <a:latin typeface="+mj-lt"/>
              <a:ea typeface="+mn-ea"/>
              <a:cs typeface="+mn-cs"/>
            </a:rPr>
            <a:t> Creativity, originality and  initiative</a:t>
          </a:r>
          <a:endParaRPr lang="en-US" sz="1600" dirty="0">
            <a:solidFill>
              <a:sysClr val="window" lastClr="FFFFFF"/>
            </a:solidFill>
            <a:latin typeface="+mj-lt"/>
            <a:ea typeface="+mn-ea"/>
            <a:cs typeface="+mn-cs"/>
          </a:endParaRPr>
        </a:p>
      </dgm:t>
    </dgm:pt>
    <dgm:pt modelId="{479ABDB8-B73B-47A4-B711-F765E8DD85CC}" type="parTrans" cxnId="{4A6E8871-7B8C-46DB-8C7E-00ECE7D7584C}">
      <dgm:prSet/>
      <dgm:spPr/>
      <dgm:t>
        <a:bodyPr/>
        <a:lstStyle/>
        <a:p>
          <a:endParaRPr lang="en-GB" sz="1600"/>
        </a:p>
      </dgm:t>
    </dgm:pt>
    <dgm:pt modelId="{E9FC5FD5-68D1-4292-9DEA-8979E849077D}" type="sibTrans" cxnId="{4A6E8871-7B8C-46DB-8C7E-00ECE7D7584C}">
      <dgm:prSet/>
      <dgm:spPr/>
      <dgm:t>
        <a:bodyPr/>
        <a:lstStyle/>
        <a:p>
          <a:endParaRPr lang="en-GB" sz="1600"/>
        </a:p>
      </dgm:t>
    </dgm:pt>
    <dgm:pt modelId="{07D117F4-BE86-4459-B1ED-612D3B85E2C0}" type="pres">
      <dgm:prSet presAssocID="{5F4A5DEA-389A-4B48-AC4E-4947E25ED0CC}" presName="linear" presStyleCnt="0">
        <dgm:presLayoutVars>
          <dgm:animLvl val="lvl"/>
          <dgm:resizeHandles val="exact"/>
        </dgm:presLayoutVars>
      </dgm:prSet>
      <dgm:spPr/>
      <dgm:t>
        <a:bodyPr/>
        <a:lstStyle/>
        <a:p>
          <a:endParaRPr lang="en-US"/>
        </a:p>
      </dgm:t>
    </dgm:pt>
    <dgm:pt modelId="{0C0DF009-3742-4750-A49E-E550FBF76EFB}" type="pres">
      <dgm:prSet presAssocID="{5CF31CAB-9C47-4D99-92CD-BEB9F1E0005B}" presName="parentText" presStyleLbl="node1" presStyleIdx="0" presStyleCnt="7">
        <dgm:presLayoutVars>
          <dgm:chMax val="0"/>
          <dgm:bulletEnabled val="1"/>
        </dgm:presLayoutVars>
      </dgm:prSet>
      <dgm:spPr/>
      <dgm:t>
        <a:bodyPr/>
        <a:lstStyle/>
        <a:p>
          <a:endParaRPr lang="en-US"/>
        </a:p>
      </dgm:t>
    </dgm:pt>
    <dgm:pt modelId="{354929C8-895E-4A81-8653-1C32FF79274F}" type="pres">
      <dgm:prSet presAssocID="{2835BF92-5C7E-4EC6-9552-346C4B2B1630}" presName="spacer" presStyleCnt="0"/>
      <dgm:spPr/>
    </dgm:pt>
    <dgm:pt modelId="{2287A8CC-88B3-420B-B892-12CDDCD0523D}" type="pres">
      <dgm:prSet presAssocID="{B9857707-EFF5-40D7-B57C-B88BEA392ADC}" presName="parentText" presStyleLbl="node1" presStyleIdx="1" presStyleCnt="7">
        <dgm:presLayoutVars>
          <dgm:chMax val="0"/>
          <dgm:bulletEnabled val="1"/>
        </dgm:presLayoutVars>
      </dgm:prSet>
      <dgm:spPr/>
      <dgm:t>
        <a:bodyPr/>
        <a:lstStyle/>
        <a:p>
          <a:endParaRPr lang="en-US"/>
        </a:p>
      </dgm:t>
    </dgm:pt>
    <dgm:pt modelId="{4EB9D6C8-9F4F-41DB-BBD4-E7432CA88C3B}" type="pres">
      <dgm:prSet presAssocID="{475653C0-0774-4795-9EBB-0A86D8BF01D6}" presName="spacer" presStyleCnt="0"/>
      <dgm:spPr/>
    </dgm:pt>
    <dgm:pt modelId="{D5271988-96B9-4E42-8251-BA508B19EA42}" type="pres">
      <dgm:prSet presAssocID="{85DB4C13-F5F0-4508-AF8B-F952A9F1428D}" presName="parentText" presStyleLbl="node1" presStyleIdx="2" presStyleCnt="7">
        <dgm:presLayoutVars>
          <dgm:chMax val="0"/>
          <dgm:bulletEnabled val="1"/>
        </dgm:presLayoutVars>
      </dgm:prSet>
      <dgm:spPr/>
      <dgm:t>
        <a:bodyPr/>
        <a:lstStyle/>
        <a:p>
          <a:endParaRPr lang="en-US"/>
        </a:p>
      </dgm:t>
    </dgm:pt>
    <dgm:pt modelId="{46E9B245-CCA0-4A37-987A-314596100011}" type="pres">
      <dgm:prSet presAssocID="{C9E195BC-098E-42C9-AE1A-D9E74FAF95AC}" presName="spacer" presStyleCnt="0"/>
      <dgm:spPr/>
    </dgm:pt>
    <dgm:pt modelId="{0D04A4D4-B8F1-4DA4-A7BA-8DD608D2EF11}" type="pres">
      <dgm:prSet presAssocID="{64E1949D-63DD-47D2-ABF4-24B1074F93CF}" presName="parentText" presStyleLbl="node1" presStyleIdx="3" presStyleCnt="7">
        <dgm:presLayoutVars>
          <dgm:chMax val="0"/>
          <dgm:bulletEnabled val="1"/>
        </dgm:presLayoutVars>
      </dgm:prSet>
      <dgm:spPr/>
      <dgm:t>
        <a:bodyPr/>
        <a:lstStyle/>
        <a:p>
          <a:endParaRPr lang="en-US"/>
        </a:p>
      </dgm:t>
    </dgm:pt>
    <dgm:pt modelId="{30784D0C-BDAF-4053-85C5-4686B3CA6E68}" type="pres">
      <dgm:prSet presAssocID="{F72928B1-F1AE-461E-AA25-AC1136198072}" presName="spacer" presStyleCnt="0"/>
      <dgm:spPr/>
    </dgm:pt>
    <dgm:pt modelId="{349A9588-767C-4474-A215-FB6DC81C4E8A}" type="pres">
      <dgm:prSet presAssocID="{CD3FF7A5-378B-4F93-8BDE-E3FDBF2B2F58}" presName="parentText" presStyleLbl="node1" presStyleIdx="4" presStyleCnt="7">
        <dgm:presLayoutVars>
          <dgm:chMax val="0"/>
          <dgm:bulletEnabled val="1"/>
        </dgm:presLayoutVars>
      </dgm:prSet>
      <dgm:spPr>
        <a:prstGeom prst="roundRect">
          <a:avLst/>
        </a:prstGeom>
      </dgm:spPr>
      <dgm:t>
        <a:bodyPr/>
        <a:lstStyle/>
        <a:p>
          <a:endParaRPr lang="en-US"/>
        </a:p>
      </dgm:t>
    </dgm:pt>
    <dgm:pt modelId="{DAAFB95D-186A-4C0B-8066-0E2F605E98FB}" type="pres">
      <dgm:prSet presAssocID="{E9FC5FD5-68D1-4292-9DEA-8979E849077D}" presName="spacer" presStyleCnt="0"/>
      <dgm:spPr/>
    </dgm:pt>
    <dgm:pt modelId="{BA9FEED3-DA8C-4881-A6E9-8CBEA67F3B5D}" type="pres">
      <dgm:prSet presAssocID="{557AABE0-9BC5-42DD-B33C-6ABEF7609E2B}" presName="parentText" presStyleLbl="node1" presStyleIdx="5" presStyleCnt="7">
        <dgm:presLayoutVars>
          <dgm:chMax val="0"/>
          <dgm:bulletEnabled val="1"/>
        </dgm:presLayoutVars>
      </dgm:prSet>
      <dgm:spPr/>
      <dgm:t>
        <a:bodyPr/>
        <a:lstStyle/>
        <a:p>
          <a:endParaRPr lang="en-US"/>
        </a:p>
      </dgm:t>
    </dgm:pt>
    <dgm:pt modelId="{AB143B2F-5B69-432F-8C16-D9B5C01052A1}" type="pres">
      <dgm:prSet presAssocID="{E6A26111-C518-43C0-8822-45A245929870}" presName="spacer" presStyleCnt="0"/>
      <dgm:spPr/>
    </dgm:pt>
    <dgm:pt modelId="{30104E63-90B3-46CA-8B2C-557C43D1747E}" type="pres">
      <dgm:prSet presAssocID="{6C3FC19B-991F-4291-A38C-2E5CB8277952}" presName="parentText" presStyleLbl="node1" presStyleIdx="6" presStyleCnt="7">
        <dgm:presLayoutVars>
          <dgm:chMax val="0"/>
          <dgm:bulletEnabled val="1"/>
        </dgm:presLayoutVars>
      </dgm:prSet>
      <dgm:spPr/>
      <dgm:t>
        <a:bodyPr/>
        <a:lstStyle/>
        <a:p>
          <a:endParaRPr lang="en-US"/>
        </a:p>
      </dgm:t>
    </dgm:pt>
  </dgm:ptLst>
  <dgm:cxnLst>
    <dgm:cxn modelId="{8DD6E577-3C87-4F8E-8BCC-EDDC24244E28}" type="presOf" srcId="{B9857707-EFF5-40D7-B57C-B88BEA392ADC}" destId="{2287A8CC-88B3-420B-B892-12CDDCD0523D}" srcOrd="0" destOrd="0" presId="urn:microsoft.com/office/officeart/2005/8/layout/vList2"/>
    <dgm:cxn modelId="{64A4BD32-C7DE-416C-ACFD-23913014B363}" srcId="{5F4A5DEA-389A-4B48-AC4E-4947E25ED0CC}" destId="{6C3FC19B-991F-4291-A38C-2E5CB8277952}" srcOrd="6" destOrd="0" parTransId="{BF00F04B-9DDC-4AA5-BBA6-A60B72D7DE7B}" sibTransId="{C48DAFDC-DFF7-49DC-A50B-E596EA43AD4B}"/>
    <dgm:cxn modelId="{A9D3E38E-96A5-4B25-B73C-FB736EF02CF2}" srcId="{5F4A5DEA-389A-4B48-AC4E-4947E25ED0CC}" destId="{64E1949D-63DD-47D2-ABF4-24B1074F93CF}" srcOrd="3" destOrd="0" parTransId="{A7FEB669-BD2E-48A3-9B18-BE46CA8F5A5B}" sibTransId="{F72928B1-F1AE-461E-AA25-AC1136198072}"/>
    <dgm:cxn modelId="{696AD056-B6EA-4172-B7A3-6AFF29029F4C}" type="presOf" srcId="{5CF31CAB-9C47-4D99-92CD-BEB9F1E0005B}" destId="{0C0DF009-3742-4750-A49E-E550FBF76EFB}" srcOrd="0" destOrd="0" presId="urn:microsoft.com/office/officeart/2005/8/layout/vList2"/>
    <dgm:cxn modelId="{50236D18-7EB5-4139-964E-1B4638776559}" type="presOf" srcId="{5F4A5DEA-389A-4B48-AC4E-4947E25ED0CC}" destId="{07D117F4-BE86-4459-B1ED-612D3B85E2C0}" srcOrd="0" destOrd="0" presId="urn:microsoft.com/office/officeart/2005/8/layout/vList2"/>
    <dgm:cxn modelId="{2D1EAD56-07DD-477A-AFC4-F394D5A9C03D}" type="presOf" srcId="{64E1949D-63DD-47D2-ABF4-24B1074F93CF}" destId="{0D04A4D4-B8F1-4DA4-A7BA-8DD608D2EF11}" srcOrd="0" destOrd="0" presId="urn:microsoft.com/office/officeart/2005/8/layout/vList2"/>
    <dgm:cxn modelId="{3795862B-B5F7-473D-B9A8-2EC08D2DAC3B}" srcId="{5F4A5DEA-389A-4B48-AC4E-4947E25ED0CC}" destId="{85DB4C13-F5F0-4508-AF8B-F952A9F1428D}" srcOrd="2" destOrd="0" parTransId="{6A134ACF-2004-41F7-8F53-D0E35B3B8DA0}" sibTransId="{C9E195BC-098E-42C9-AE1A-D9E74FAF95AC}"/>
    <dgm:cxn modelId="{4A6E8871-7B8C-46DB-8C7E-00ECE7D7584C}" srcId="{5F4A5DEA-389A-4B48-AC4E-4947E25ED0CC}" destId="{CD3FF7A5-378B-4F93-8BDE-E3FDBF2B2F58}" srcOrd="4" destOrd="0" parTransId="{479ABDB8-B73B-47A4-B711-F765E8DD85CC}" sibTransId="{E9FC5FD5-68D1-4292-9DEA-8979E849077D}"/>
    <dgm:cxn modelId="{B58BCDAE-E24A-4033-B9AF-08B1E399774F}" type="presOf" srcId="{CD3FF7A5-378B-4F93-8BDE-E3FDBF2B2F58}" destId="{349A9588-767C-4474-A215-FB6DC81C4E8A}" srcOrd="0" destOrd="0" presId="urn:microsoft.com/office/officeart/2005/8/layout/vList2"/>
    <dgm:cxn modelId="{A187F044-FE9E-457E-B829-F278BE488F02}" type="presOf" srcId="{557AABE0-9BC5-42DD-B33C-6ABEF7609E2B}" destId="{BA9FEED3-DA8C-4881-A6E9-8CBEA67F3B5D}" srcOrd="0" destOrd="0" presId="urn:microsoft.com/office/officeart/2005/8/layout/vList2"/>
    <dgm:cxn modelId="{730405CF-B822-437D-A179-6E2905EBE445}" type="presOf" srcId="{85DB4C13-F5F0-4508-AF8B-F952A9F1428D}" destId="{D5271988-96B9-4E42-8251-BA508B19EA42}" srcOrd="0" destOrd="0" presId="urn:microsoft.com/office/officeart/2005/8/layout/vList2"/>
    <dgm:cxn modelId="{C9A03EA9-6A5B-4F87-8B68-68EDF5168991}" type="presOf" srcId="{6C3FC19B-991F-4291-A38C-2E5CB8277952}" destId="{30104E63-90B3-46CA-8B2C-557C43D1747E}" srcOrd="0" destOrd="0" presId="urn:microsoft.com/office/officeart/2005/8/layout/vList2"/>
    <dgm:cxn modelId="{50FEE738-B8F8-4381-BA33-003993FB7680}" srcId="{5F4A5DEA-389A-4B48-AC4E-4947E25ED0CC}" destId="{B9857707-EFF5-40D7-B57C-B88BEA392ADC}" srcOrd="1" destOrd="0" parTransId="{0D50CD30-9506-4492-9ED9-56552479057D}" sibTransId="{475653C0-0774-4795-9EBB-0A86D8BF01D6}"/>
    <dgm:cxn modelId="{DD79EF07-F0E9-42A9-BB54-FA8AF77F4BC5}" srcId="{5F4A5DEA-389A-4B48-AC4E-4947E25ED0CC}" destId="{5CF31CAB-9C47-4D99-92CD-BEB9F1E0005B}" srcOrd="0" destOrd="0" parTransId="{80C62C79-F55F-4C2C-BA11-1F376D6AB364}" sibTransId="{2835BF92-5C7E-4EC6-9552-346C4B2B1630}"/>
    <dgm:cxn modelId="{B99F0751-D4A9-4712-9ACE-D68497DAB811}" srcId="{5F4A5DEA-389A-4B48-AC4E-4947E25ED0CC}" destId="{557AABE0-9BC5-42DD-B33C-6ABEF7609E2B}" srcOrd="5" destOrd="0" parTransId="{FB811F08-F1C5-4045-AC59-0CB37C386B5D}" sibTransId="{E6A26111-C518-43C0-8822-45A245929870}"/>
    <dgm:cxn modelId="{009AECD9-3696-429D-9A3C-90BFF56DF403}" type="presParOf" srcId="{07D117F4-BE86-4459-B1ED-612D3B85E2C0}" destId="{0C0DF009-3742-4750-A49E-E550FBF76EFB}" srcOrd="0" destOrd="0" presId="urn:microsoft.com/office/officeart/2005/8/layout/vList2"/>
    <dgm:cxn modelId="{8C986B97-7F9F-4A27-B712-04A532075449}" type="presParOf" srcId="{07D117F4-BE86-4459-B1ED-612D3B85E2C0}" destId="{354929C8-895E-4A81-8653-1C32FF79274F}" srcOrd="1" destOrd="0" presId="urn:microsoft.com/office/officeart/2005/8/layout/vList2"/>
    <dgm:cxn modelId="{9EBD52F9-E195-4B00-8576-84BC6EF2A0BE}" type="presParOf" srcId="{07D117F4-BE86-4459-B1ED-612D3B85E2C0}" destId="{2287A8CC-88B3-420B-B892-12CDDCD0523D}" srcOrd="2" destOrd="0" presId="urn:microsoft.com/office/officeart/2005/8/layout/vList2"/>
    <dgm:cxn modelId="{91146E39-1D74-4F21-B843-73592873E99F}" type="presParOf" srcId="{07D117F4-BE86-4459-B1ED-612D3B85E2C0}" destId="{4EB9D6C8-9F4F-41DB-BBD4-E7432CA88C3B}" srcOrd="3" destOrd="0" presId="urn:microsoft.com/office/officeart/2005/8/layout/vList2"/>
    <dgm:cxn modelId="{007D2B05-6729-4894-BA0E-6595B50FE133}" type="presParOf" srcId="{07D117F4-BE86-4459-B1ED-612D3B85E2C0}" destId="{D5271988-96B9-4E42-8251-BA508B19EA42}" srcOrd="4" destOrd="0" presId="urn:microsoft.com/office/officeart/2005/8/layout/vList2"/>
    <dgm:cxn modelId="{C2BD8DEB-2F3E-4B30-B47F-6FE83C0F0A49}" type="presParOf" srcId="{07D117F4-BE86-4459-B1ED-612D3B85E2C0}" destId="{46E9B245-CCA0-4A37-987A-314596100011}" srcOrd="5" destOrd="0" presId="urn:microsoft.com/office/officeart/2005/8/layout/vList2"/>
    <dgm:cxn modelId="{A03CC78E-430F-4704-9B56-ADDA4A554889}" type="presParOf" srcId="{07D117F4-BE86-4459-B1ED-612D3B85E2C0}" destId="{0D04A4D4-B8F1-4DA4-A7BA-8DD608D2EF11}" srcOrd="6" destOrd="0" presId="urn:microsoft.com/office/officeart/2005/8/layout/vList2"/>
    <dgm:cxn modelId="{D8AC34BB-BE8C-44CB-9D6D-B7A32762E4EB}" type="presParOf" srcId="{07D117F4-BE86-4459-B1ED-612D3B85E2C0}" destId="{30784D0C-BDAF-4053-85C5-4686B3CA6E68}" srcOrd="7" destOrd="0" presId="urn:microsoft.com/office/officeart/2005/8/layout/vList2"/>
    <dgm:cxn modelId="{309418B5-4624-45B8-B65F-399026E90BED}" type="presParOf" srcId="{07D117F4-BE86-4459-B1ED-612D3B85E2C0}" destId="{349A9588-767C-4474-A215-FB6DC81C4E8A}" srcOrd="8" destOrd="0" presId="urn:microsoft.com/office/officeart/2005/8/layout/vList2"/>
    <dgm:cxn modelId="{EEC519A4-2306-4F91-9602-7450DF8DE63E}" type="presParOf" srcId="{07D117F4-BE86-4459-B1ED-612D3B85E2C0}" destId="{DAAFB95D-186A-4C0B-8066-0E2F605E98FB}" srcOrd="9" destOrd="0" presId="urn:microsoft.com/office/officeart/2005/8/layout/vList2"/>
    <dgm:cxn modelId="{180E894E-CA10-448A-BD00-E21ACF6698D6}" type="presParOf" srcId="{07D117F4-BE86-4459-B1ED-612D3B85E2C0}" destId="{BA9FEED3-DA8C-4881-A6E9-8CBEA67F3B5D}" srcOrd="10" destOrd="0" presId="urn:microsoft.com/office/officeart/2005/8/layout/vList2"/>
    <dgm:cxn modelId="{99228639-47B1-436D-8D34-3E6110F65DEA}" type="presParOf" srcId="{07D117F4-BE86-4459-B1ED-612D3B85E2C0}" destId="{AB143B2F-5B69-432F-8C16-D9B5C01052A1}" srcOrd="11" destOrd="0" presId="urn:microsoft.com/office/officeart/2005/8/layout/vList2"/>
    <dgm:cxn modelId="{610A2502-F6CD-4155-A7FE-AF4EC2EFF417}" type="presParOf" srcId="{07D117F4-BE86-4459-B1ED-612D3B85E2C0}" destId="{30104E63-90B3-46CA-8B2C-557C43D1747E}"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F4A5DEA-389A-4B48-AC4E-4947E25ED0CC}"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5CF31CAB-9C47-4D99-92CD-BEB9F1E0005B}">
      <dgm:prSet custT="1"/>
      <dgm:spPr>
        <a:xfrm>
          <a:off x="0" y="110246"/>
          <a:ext cx="7651367" cy="365039"/>
        </a:xfrm>
        <a:prstGeom prst="roundRect">
          <a:avLst/>
        </a:prstGeom>
        <a:solidFill>
          <a:srgbClr val="2683C6">
            <a:hueOff val="0"/>
            <a:satOff val="0"/>
            <a:lumOff val="0"/>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US" sz="1600" dirty="0">
              <a:solidFill>
                <a:sysClr val="window" lastClr="FFFFFF"/>
              </a:solidFill>
              <a:latin typeface="+mj-lt"/>
              <a:ea typeface="+mn-ea"/>
              <a:cs typeface="+mn-cs"/>
            </a:rPr>
            <a:t>Technology design and programming</a:t>
          </a:r>
        </a:p>
      </dgm:t>
    </dgm:pt>
    <dgm:pt modelId="{80C62C79-F55F-4C2C-BA11-1F376D6AB364}" type="parTrans" cxnId="{DD79EF07-F0E9-42A9-BB54-FA8AF77F4BC5}">
      <dgm:prSet/>
      <dgm:spPr/>
      <dgm:t>
        <a:bodyPr/>
        <a:lstStyle/>
        <a:p>
          <a:endParaRPr lang="en-US" sz="1600"/>
        </a:p>
      </dgm:t>
    </dgm:pt>
    <dgm:pt modelId="{2835BF92-5C7E-4EC6-9552-346C4B2B1630}" type="sibTrans" cxnId="{DD79EF07-F0E9-42A9-BB54-FA8AF77F4BC5}">
      <dgm:prSet/>
      <dgm:spPr/>
      <dgm:t>
        <a:bodyPr/>
        <a:lstStyle/>
        <a:p>
          <a:endParaRPr lang="en-US" sz="1600"/>
        </a:p>
      </dgm:t>
    </dgm:pt>
    <dgm:pt modelId="{B9857707-EFF5-40D7-B57C-B88BEA392ADC}">
      <dgm:prSet custT="1"/>
      <dgm:spPr>
        <a:xfrm>
          <a:off x="0" y="521366"/>
          <a:ext cx="7651367" cy="365039"/>
        </a:xfrm>
        <a:prstGeom prst="roundRect">
          <a:avLst/>
        </a:prstGeom>
        <a:solidFill>
          <a:srgbClr val="2683C6">
            <a:hueOff val="-120307"/>
            <a:satOff val="136"/>
            <a:lumOff val="321"/>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sz="1600" dirty="0">
              <a:solidFill>
                <a:sysClr val="window" lastClr="FFFFFF"/>
              </a:solidFill>
              <a:latin typeface="+mj-lt"/>
              <a:ea typeface="+mn-ea"/>
              <a:cs typeface="+mn-cs"/>
            </a:rPr>
            <a:t>Resilience, stress tolerance, flexibility</a:t>
          </a:r>
          <a:endParaRPr lang="en-US" sz="1600" dirty="0">
            <a:solidFill>
              <a:sysClr val="window" lastClr="FFFFFF"/>
            </a:solidFill>
            <a:latin typeface="+mj-lt"/>
            <a:ea typeface="+mn-ea"/>
            <a:cs typeface="+mn-cs"/>
          </a:endParaRPr>
        </a:p>
      </dgm:t>
    </dgm:pt>
    <dgm:pt modelId="{0D50CD30-9506-4492-9ED9-56552479057D}" type="parTrans" cxnId="{50FEE738-B8F8-4381-BA33-003993FB7680}">
      <dgm:prSet/>
      <dgm:spPr/>
      <dgm:t>
        <a:bodyPr/>
        <a:lstStyle/>
        <a:p>
          <a:endParaRPr lang="en-US" sz="1600"/>
        </a:p>
      </dgm:t>
    </dgm:pt>
    <dgm:pt modelId="{475653C0-0774-4795-9EBB-0A86D8BF01D6}" type="sibTrans" cxnId="{50FEE738-B8F8-4381-BA33-003993FB7680}">
      <dgm:prSet/>
      <dgm:spPr/>
      <dgm:t>
        <a:bodyPr/>
        <a:lstStyle/>
        <a:p>
          <a:endParaRPr lang="en-US" sz="1600"/>
        </a:p>
      </dgm:t>
    </dgm:pt>
    <dgm:pt modelId="{85DB4C13-F5F0-4508-AF8B-F952A9F1428D}">
      <dgm:prSet custT="1"/>
      <dgm:spPr>
        <a:xfrm>
          <a:off x="0" y="932486"/>
          <a:ext cx="7651367" cy="365039"/>
        </a:xfrm>
        <a:prstGeom prst="roundRect">
          <a:avLst/>
        </a:prstGeom>
        <a:solidFill>
          <a:srgbClr val="2683C6">
            <a:hueOff val="-240613"/>
            <a:satOff val="271"/>
            <a:lumOff val="642"/>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sz="1600" dirty="0">
              <a:solidFill>
                <a:sysClr val="window" lastClr="FFFFFF"/>
              </a:solidFill>
              <a:latin typeface="+mj-lt"/>
              <a:ea typeface="+mn-ea"/>
              <a:cs typeface="+mn-cs"/>
            </a:rPr>
            <a:t>Reasoning and problem solving</a:t>
          </a:r>
          <a:endParaRPr lang="en-US" sz="1600" dirty="0">
            <a:solidFill>
              <a:sysClr val="window" lastClr="FFFFFF"/>
            </a:solidFill>
            <a:latin typeface="+mj-lt"/>
            <a:ea typeface="+mn-ea"/>
            <a:cs typeface="+mn-cs"/>
          </a:endParaRPr>
        </a:p>
      </dgm:t>
    </dgm:pt>
    <dgm:pt modelId="{6A134ACF-2004-41F7-8F53-D0E35B3B8DA0}" type="parTrans" cxnId="{3795862B-B5F7-473D-B9A8-2EC08D2DAC3B}">
      <dgm:prSet/>
      <dgm:spPr/>
      <dgm:t>
        <a:bodyPr/>
        <a:lstStyle/>
        <a:p>
          <a:endParaRPr lang="en-US" sz="1600"/>
        </a:p>
      </dgm:t>
    </dgm:pt>
    <dgm:pt modelId="{C9E195BC-098E-42C9-AE1A-D9E74FAF95AC}" type="sibTrans" cxnId="{3795862B-B5F7-473D-B9A8-2EC08D2DAC3B}">
      <dgm:prSet/>
      <dgm:spPr/>
      <dgm:t>
        <a:bodyPr/>
        <a:lstStyle/>
        <a:p>
          <a:endParaRPr lang="en-US" sz="1600"/>
        </a:p>
      </dgm:t>
    </dgm:pt>
    <dgm:pt modelId="{64E1949D-63DD-47D2-ABF4-24B1074F93CF}">
      <dgm:prSet custT="1"/>
      <dgm:spPr>
        <a:xfrm>
          <a:off x="0" y="1343606"/>
          <a:ext cx="7651367" cy="365039"/>
        </a:xfrm>
        <a:prstGeom prst="roundRect">
          <a:avLst/>
        </a:prstGeom>
        <a:solidFill>
          <a:srgbClr val="2683C6">
            <a:hueOff val="-360920"/>
            <a:satOff val="407"/>
            <a:lumOff val="963"/>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sz="1600" b="0" i="0" dirty="0">
              <a:solidFill>
                <a:sysClr val="window" lastClr="FFFFFF"/>
              </a:solidFill>
              <a:latin typeface="+mj-lt"/>
              <a:ea typeface="+mn-ea"/>
              <a:cs typeface="+mn-cs"/>
            </a:rPr>
            <a:t>Emotional intelligence</a:t>
          </a:r>
          <a:endParaRPr lang="en-US" sz="1600" dirty="0">
            <a:solidFill>
              <a:sysClr val="window" lastClr="FFFFFF"/>
            </a:solidFill>
            <a:latin typeface="+mj-lt"/>
            <a:ea typeface="+mn-ea"/>
            <a:cs typeface="+mn-cs"/>
          </a:endParaRPr>
        </a:p>
      </dgm:t>
    </dgm:pt>
    <dgm:pt modelId="{A7FEB669-BD2E-48A3-9B18-BE46CA8F5A5B}" type="parTrans" cxnId="{A9D3E38E-96A5-4B25-B73C-FB736EF02CF2}">
      <dgm:prSet/>
      <dgm:spPr/>
      <dgm:t>
        <a:bodyPr/>
        <a:lstStyle/>
        <a:p>
          <a:endParaRPr lang="en-US" sz="1600"/>
        </a:p>
      </dgm:t>
    </dgm:pt>
    <dgm:pt modelId="{F72928B1-F1AE-461E-AA25-AC1136198072}" type="sibTrans" cxnId="{A9D3E38E-96A5-4B25-B73C-FB736EF02CF2}">
      <dgm:prSet/>
      <dgm:spPr/>
      <dgm:t>
        <a:bodyPr/>
        <a:lstStyle/>
        <a:p>
          <a:endParaRPr lang="en-US" sz="1600"/>
        </a:p>
      </dgm:t>
    </dgm:pt>
    <dgm:pt modelId="{557AABE0-9BC5-42DD-B33C-6ABEF7609E2B}">
      <dgm:prSet custT="1"/>
      <dgm:spPr>
        <a:xfrm>
          <a:off x="0" y="2165846"/>
          <a:ext cx="7651367" cy="365039"/>
        </a:xfrm>
        <a:prstGeom prst="roundRect">
          <a:avLst/>
        </a:prstGeom>
        <a:solidFill>
          <a:srgbClr val="2683C6">
            <a:hueOff val="-601533"/>
            <a:satOff val="678"/>
            <a:lumOff val="1605"/>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sz="1600" b="0" i="0" dirty="0">
              <a:solidFill>
                <a:sysClr val="window" lastClr="FFFFFF"/>
              </a:solidFill>
              <a:latin typeface="+mj-lt"/>
              <a:ea typeface="+mn-ea"/>
              <a:cs typeface="+mn-cs"/>
            </a:rPr>
            <a:t>Service orientation</a:t>
          </a:r>
          <a:endParaRPr lang="en-US" sz="1600" dirty="0">
            <a:solidFill>
              <a:sysClr val="window" lastClr="FFFFFF"/>
            </a:solidFill>
            <a:latin typeface="+mj-lt"/>
            <a:ea typeface="+mn-ea"/>
            <a:cs typeface="+mn-cs"/>
          </a:endParaRPr>
        </a:p>
      </dgm:t>
    </dgm:pt>
    <dgm:pt modelId="{FB811F08-F1C5-4045-AC59-0CB37C386B5D}" type="parTrans" cxnId="{B99F0751-D4A9-4712-9ACE-D68497DAB811}">
      <dgm:prSet/>
      <dgm:spPr/>
      <dgm:t>
        <a:bodyPr/>
        <a:lstStyle/>
        <a:p>
          <a:endParaRPr lang="en-US" sz="1600"/>
        </a:p>
      </dgm:t>
    </dgm:pt>
    <dgm:pt modelId="{E6A26111-C518-43C0-8822-45A245929870}" type="sibTrans" cxnId="{B99F0751-D4A9-4712-9ACE-D68497DAB811}">
      <dgm:prSet/>
      <dgm:spPr/>
      <dgm:t>
        <a:bodyPr/>
        <a:lstStyle/>
        <a:p>
          <a:endParaRPr lang="en-US" sz="1600"/>
        </a:p>
      </dgm:t>
    </dgm:pt>
    <dgm:pt modelId="{6C3FC19B-991F-4291-A38C-2E5CB8277952}">
      <dgm:prSet custT="1"/>
      <dgm:spPr>
        <a:xfrm>
          <a:off x="0" y="2576966"/>
          <a:ext cx="7651367" cy="365039"/>
        </a:xfrm>
        <a:prstGeom prst="roundRect">
          <a:avLst/>
        </a:prstGeom>
        <a:solidFill>
          <a:srgbClr val="2683C6">
            <a:hueOff val="-721840"/>
            <a:satOff val="814"/>
            <a:lumOff val="1925"/>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sz="1600" b="0" i="0" dirty="0">
              <a:solidFill>
                <a:sysClr val="window" lastClr="FFFFFF"/>
              </a:solidFill>
              <a:latin typeface="+mj-lt"/>
              <a:ea typeface="+mn-ea"/>
              <a:cs typeface="+mn-cs"/>
            </a:rPr>
            <a:t>Systems analysis and evaluation</a:t>
          </a:r>
          <a:endParaRPr lang="en-US" sz="1600" dirty="0">
            <a:solidFill>
              <a:sysClr val="window" lastClr="FFFFFF"/>
            </a:solidFill>
            <a:latin typeface="+mj-lt"/>
            <a:ea typeface="+mn-ea"/>
            <a:cs typeface="+mn-cs"/>
          </a:endParaRPr>
        </a:p>
      </dgm:t>
    </dgm:pt>
    <dgm:pt modelId="{BF00F04B-9DDC-4AA5-BBA6-A60B72D7DE7B}" type="parTrans" cxnId="{64A4BD32-C7DE-416C-ACFD-23913014B363}">
      <dgm:prSet/>
      <dgm:spPr/>
      <dgm:t>
        <a:bodyPr/>
        <a:lstStyle/>
        <a:p>
          <a:endParaRPr lang="en-US" sz="1600"/>
        </a:p>
      </dgm:t>
    </dgm:pt>
    <dgm:pt modelId="{C48DAFDC-DFF7-49DC-A50B-E596EA43AD4B}" type="sibTrans" cxnId="{64A4BD32-C7DE-416C-ACFD-23913014B363}">
      <dgm:prSet/>
      <dgm:spPr/>
      <dgm:t>
        <a:bodyPr/>
        <a:lstStyle/>
        <a:p>
          <a:endParaRPr lang="en-US" sz="1600"/>
        </a:p>
      </dgm:t>
    </dgm:pt>
    <dgm:pt modelId="{CD3FF7A5-378B-4F93-8BDE-E3FDBF2B2F58}">
      <dgm:prSet custT="1"/>
      <dgm:spPr>
        <a:xfrm>
          <a:off x="0" y="1343606"/>
          <a:ext cx="7651367" cy="365039"/>
        </a:xfrm>
        <a:solidFill>
          <a:srgbClr val="2683C6">
            <a:hueOff val="-360920"/>
            <a:satOff val="407"/>
            <a:lumOff val="963"/>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GB" sz="1600" b="0" i="0" dirty="0">
              <a:solidFill>
                <a:sysClr val="window" lastClr="FFFFFF"/>
              </a:solidFill>
              <a:latin typeface="+mj-lt"/>
              <a:ea typeface="+mn-ea"/>
              <a:cs typeface="+mn-cs"/>
            </a:rPr>
            <a:t> Trouble shooting and user experience</a:t>
          </a:r>
          <a:endParaRPr lang="en-US" sz="1600" dirty="0">
            <a:solidFill>
              <a:sysClr val="window" lastClr="FFFFFF"/>
            </a:solidFill>
            <a:latin typeface="+mj-lt"/>
            <a:ea typeface="+mn-ea"/>
            <a:cs typeface="+mn-cs"/>
          </a:endParaRPr>
        </a:p>
      </dgm:t>
    </dgm:pt>
    <dgm:pt modelId="{479ABDB8-B73B-47A4-B711-F765E8DD85CC}" type="parTrans" cxnId="{4A6E8871-7B8C-46DB-8C7E-00ECE7D7584C}">
      <dgm:prSet/>
      <dgm:spPr/>
      <dgm:t>
        <a:bodyPr/>
        <a:lstStyle/>
        <a:p>
          <a:endParaRPr lang="en-GB" sz="1600"/>
        </a:p>
      </dgm:t>
    </dgm:pt>
    <dgm:pt modelId="{E9FC5FD5-68D1-4292-9DEA-8979E849077D}" type="sibTrans" cxnId="{4A6E8871-7B8C-46DB-8C7E-00ECE7D7584C}">
      <dgm:prSet/>
      <dgm:spPr/>
      <dgm:t>
        <a:bodyPr/>
        <a:lstStyle/>
        <a:p>
          <a:endParaRPr lang="en-GB" sz="1600"/>
        </a:p>
      </dgm:t>
    </dgm:pt>
    <dgm:pt modelId="{709F7013-CA94-433A-99A3-26EAEB975909}">
      <dgm:prSet custT="1"/>
      <dgm:spPr>
        <a:xfrm>
          <a:off x="0" y="2576966"/>
          <a:ext cx="7651367" cy="365039"/>
        </a:xfrm>
        <a:solidFill>
          <a:srgbClr val="2683C6">
            <a:hueOff val="-721840"/>
            <a:satOff val="814"/>
            <a:lumOff val="1925"/>
            <a:alphaOff val="0"/>
          </a:srgbClr>
        </a:solidFill>
        <a:ln w="22225" cap="rnd" cmpd="sng" algn="ctr">
          <a:solidFill>
            <a:sysClr val="window" lastClr="FFFFFF">
              <a:hueOff val="0"/>
              <a:satOff val="0"/>
              <a:lumOff val="0"/>
              <a:alphaOff val="0"/>
            </a:sysClr>
          </a:solidFill>
          <a:prstDash val="solid"/>
        </a:ln>
        <a:effectLst/>
      </dgm:spPr>
      <dgm:t>
        <a:bodyPr/>
        <a:lstStyle/>
        <a:p>
          <a:pPr>
            <a:buNone/>
          </a:pPr>
          <a:r>
            <a:rPr lang="en-US" sz="1600" dirty="0">
              <a:solidFill>
                <a:sysClr val="window" lastClr="FFFFFF"/>
              </a:solidFill>
              <a:latin typeface="+mj-lt"/>
              <a:ea typeface="+mn-ea"/>
              <a:cs typeface="+mn-cs"/>
            </a:rPr>
            <a:t>Persuasion and negotiation</a:t>
          </a:r>
        </a:p>
      </dgm:t>
    </dgm:pt>
    <dgm:pt modelId="{81590F67-6A98-4E0E-AFAE-FDC702AB70CF}" type="parTrans" cxnId="{D21DC6FF-3C5C-4F62-A2E0-BA715215002C}">
      <dgm:prSet/>
      <dgm:spPr/>
      <dgm:t>
        <a:bodyPr/>
        <a:lstStyle/>
        <a:p>
          <a:endParaRPr lang="en-GB"/>
        </a:p>
      </dgm:t>
    </dgm:pt>
    <dgm:pt modelId="{D3F82275-3B06-47CC-9835-3B120C8551C2}" type="sibTrans" cxnId="{D21DC6FF-3C5C-4F62-A2E0-BA715215002C}">
      <dgm:prSet/>
      <dgm:spPr/>
      <dgm:t>
        <a:bodyPr/>
        <a:lstStyle/>
        <a:p>
          <a:endParaRPr lang="en-GB"/>
        </a:p>
      </dgm:t>
    </dgm:pt>
    <dgm:pt modelId="{07D117F4-BE86-4459-B1ED-612D3B85E2C0}" type="pres">
      <dgm:prSet presAssocID="{5F4A5DEA-389A-4B48-AC4E-4947E25ED0CC}" presName="linear" presStyleCnt="0">
        <dgm:presLayoutVars>
          <dgm:animLvl val="lvl"/>
          <dgm:resizeHandles val="exact"/>
        </dgm:presLayoutVars>
      </dgm:prSet>
      <dgm:spPr/>
      <dgm:t>
        <a:bodyPr/>
        <a:lstStyle/>
        <a:p>
          <a:endParaRPr lang="en-US"/>
        </a:p>
      </dgm:t>
    </dgm:pt>
    <dgm:pt modelId="{0C0DF009-3742-4750-A49E-E550FBF76EFB}" type="pres">
      <dgm:prSet presAssocID="{5CF31CAB-9C47-4D99-92CD-BEB9F1E0005B}" presName="parentText" presStyleLbl="node1" presStyleIdx="0" presStyleCnt="8">
        <dgm:presLayoutVars>
          <dgm:chMax val="0"/>
          <dgm:bulletEnabled val="1"/>
        </dgm:presLayoutVars>
      </dgm:prSet>
      <dgm:spPr/>
      <dgm:t>
        <a:bodyPr/>
        <a:lstStyle/>
        <a:p>
          <a:endParaRPr lang="en-US"/>
        </a:p>
      </dgm:t>
    </dgm:pt>
    <dgm:pt modelId="{354929C8-895E-4A81-8653-1C32FF79274F}" type="pres">
      <dgm:prSet presAssocID="{2835BF92-5C7E-4EC6-9552-346C4B2B1630}" presName="spacer" presStyleCnt="0"/>
      <dgm:spPr/>
    </dgm:pt>
    <dgm:pt modelId="{2287A8CC-88B3-420B-B892-12CDDCD0523D}" type="pres">
      <dgm:prSet presAssocID="{B9857707-EFF5-40D7-B57C-B88BEA392ADC}" presName="parentText" presStyleLbl="node1" presStyleIdx="1" presStyleCnt="8">
        <dgm:presLayoutVars>
          <dgm:chMax val="0"/>
          <dgm:bulletEnabled val="1"/>
        </dgm:presLayoutVars>
      </dgm:prSet>
      <dgm:spPr/>
      <dgm:t>
        <a:bodyPr/>
        <a:lstStyle/>
        <a:p>
          <a:endParaRPr lang="en-US"/>
        </a:p>
      </dgm:t>
    </dgm:pt>
    <dgm:pt modelId="{4EB9D6C8-9F4F-41DB-BBD4-E7432CA88C3B}" type="pres">
      <dgm:prSet presAssocID="{475653C0-0774-4795-9EBB-0A86D8BF01D6}" presName="spacer" presStyleCnt="0"/>
      <dgm:spPr/>
    </dgm:pt>
    <dgm:pt modelId="{D5271988-96B9-4E42-8251-BA508B19EA42}" type="pres">
      <dgm:prSet presAssocID="{85DB4C13-F5F0-4508-AF8B-F952A9F1428D}" presName="parentText" presStyleLbl="node1" presStyleIdx="2" presStyleCnt="8">
        <dgm:presLayoutVars>
          <dgm:chMax val="0"/>
          <dgm:bulletEnabled val="1"/>
        </dgm:presLayoutVars>
      </dgm:prSet>
      <dgm:spPr/>
      <dgm:t>
        <a:bodyPr/>
        <a:lstStyle/>
        <a:p>
          <a:endParaRPr lang="en-US"/>
        </a:p>
      </dgm:t>
    </dgm:pt>
    <dgm:pt modelId="{46E9B245-CCA0-4A37-987A-314596100011}" type="pres">
      <dgm:prSet presAssocID="{C9E195BC-098E-42C9-AE1A-D9E74FAF95AC}" presName="spacer" presStyleCnt="0"/>
      <dgm:spPr/>
    </dgm:pt>
    <dgm:pt modelId="{0D04A4D4-B8F1-4DA4-A7BA-8DD608D2EF11}" type="pres">
      <dgm:prSet presAssocID="{64E1949D-63DD-47D2-ABF4-24B1074F93CF}" presName="parentText" presStyleLbl="node1" presStyleIdx="3" presStyleCnt="8">
        <dgm:presLayoutVars>
          <dgm:chMax val="0"/>
          <dgm:bulletEnabled val="1"/>
        </dgm:presLayoutVars>
      </dgm:prSet>
      <dgm:spPr/>
      <dgm:t>
        <a:bodyPr/>
        <a:lstStyle/>
        <a:p>
          <a:endParaRPr lang="en-US"/>
        </a:p>
      </dgm:t>
    </dgm:pt>
    <dgm:pt modelId="{30784D0C-BDAF-4053-85C5-4686B3CA6E68}" type="pres">
      <dgm:prSet presAssocID="{F72928B1-F1AE-461E-AA25-AC1136198072}" presName="spacer" presStyleCnt="0"/>
      <dgm:spPr/>
    </dgm:pt>
    <dgm:pt modelId="{349A9588-767C-4474-A215-FB6DC81C4E8A}" type="pres">
      <dgm:prSet presAssocID="{CD3FF7A5-378B-4F93-8BDE-E3FDBF2B2F58}" presName="parentText" presStyleLbl="node1" presStyleIdx="4" presStyleCnt="8">
        <dgm:presLayoutVars>
          <dgm:chMax val="0"/>
          <dgm:bulletEnabled val="1"/>
        </dgm:presLayoutVars>
      </dgm:prSet>
      <dgm:spPr>
        <a:prstGeom prst="roundRect">
          <a:avLst/>
        </a:prstGeom>
      </dgm:spPr>
      <dgm:t>
        <a:bodyPr/>
        <a:lstStyle/>
        <a:p>
          <a:endParaRPr lang="en-US"/>
        </a:p>
      </dgm:t>
    </dgm:pt>
    <dgm:pt modelId="{DAAFB95D-186A-4C0B-8066-0E2F605E98FB}" type="pres">
      <dgm:prSet presAssocID="{E9FC5FD5-68D1-4292-9DEA-8979E849077D}" presName="spacer" presStyleCnt="0"/>
      <dgm:spPr/>
    </dgm:pt>
    <dgm:pt modelId="{BA9FEED3-DA8C-4881-A6E9-8CBEA67F3B5D}" type="pres">
      <dgm:prSet presAssocID="{557AABE0-9BC5-42DD-B33C-6ABEF7609E2B}" presName="parentText" presStyleLbl="node1" presStyleIdx="5" presStyleCnt="8">
        <dgm:presLayoutVars>
          <dgm:chMax val="0"/>
          <dgm:bulletEnabled val="1"/>
        </dgm:presLayoutVars>
      </dgm:prSet>
      <dgm:spPr/>
      <dgm:t>
        <a:bodyPr/>
        <a:lstStyle/>
        <a:p>
          <a:endParaRPr lang="en-US"/>
        </a:p>
      </dgm:t>
    </dgm:pt>
    <dgm:pt modelId="{AB143B2F-5B69-432F-8C16-D9B5C01052A1}" type="pres">
      <dgm:prSet presAssocID="{E6A26111-C518-43C0-8822-45A245929870}" presName="spacer" presStyleCnt="0"/>
      <dgm:spPr/>
    </dgm:pt>
    <dgm:pt modelId="{30104E63-90B3-46CA-8B2C-557C43D1747E}" type="pres">
      <dgm:prSet presAssocID="{6C3FC19B-991F-4291-A38C-2E5CB8277952}" presName="parentText" presStyleLbl="node1" presStyleIdx="6" presStyleCnt="8">
        <dgm:presLayoutVars>
          <dgm:chMax val="0"/>
          <dgm:bulletEnabled val="1"/>
        </dgm:presLayoutVars>
      </dgm:prSet>
      <dgm:spPr/>
      <dgm:t>
        <a:bodyPr/>
        <a:lstStyle/>
        <a:p>
          <a:endParaRPr lang="en-US"/>
        </a:p>
      </dgm:t>
    </dgm:pt>
    <dgm:pt modelId="{2A9172C9-D78D-4636-9558-76611C1C532A}" type="pres">
      <dgm:prSet presAssocID="{C48DAFDC-DFF7-49DC-A50B-E596EA43AD4B}" presName="spacer" presStyleCnt="0"/>
      <dgm:spPr/>
    </dgm:pt>
    <dgm:pt modelId="{574D0FCC-F926-4CC4-B199-1B0F91755461}" type="pres">
      <dgm:prSet presAssocID="{709F7013-CA94-433A-99A3-26EAEB975909}" presName="parentText" presStyleLbl="node1" presStyleIdx="7" presStyleCnt="8">
        <dgm:presLayoutVars>
          <dgm:chMax val="0"/>
          <dgm:bulletEnabled val="1"/>
        </dgm:presLayoutVars>
      </dgm:prSet>
      <dgm:spPr>
        <a:prstGeom prst="roundRect">
          <a:avLst/>
        </a:prstGeom>
      </dgm:spPr>
      <dgm:t>
        <a:bodyPr/>
        <a:lstStyle/>
        <a:p>
          <a:endParaRPr lang="en-US"/>
        </a:p>
      </dgm:t>
    </dgm:pt>
  </dgm:ptLst>
  <dgm:cxnLst>
    <dgm:cxn modelId="{D21DC6FF-3C5C-4F62-A2E0-BA715215002C}" srcId="{5F4A5DEA-389A-4B48-AC4E-4947E25ED0CC}" destId="{709F7013-CA94-433A-99A3-26EAEB975909}" srcOrd="7" destOrd="0" parTransId="{81590F67-6A98-4E0E-AFAE-FDC702AB70CF}" sibTransId="{D3F82275-3B06-47CC-9835-3B120C8551C2}"/>
    <dgm:cxn modelId="{50236D18-7EB5-4139-964E-1B4638776559}" type="presOf" srcId="{5F4A5DEA-389A-4B48-AC4E-4947E25ED0CC}" destId="{07D117F4-BE86-4459-B1ED-612D3B85E2C0}" srcOrd="0" destOrd="0" presId="urn:microsoft.com/office/officeart/2005/8/layout/vList2"/>
    <dgm:cxn modelId="{DD79EF07-F0E9-42A9-BB54-FA8AF77F4BC5}" srcId="{5F4A5DEA-389A-4B48-AC4E-4947E25ED0CC}" destId="{5CF31CAB-9C47-4D99-92CD-BEB9F1E0005B}" srcOrd="0" destOrd="0" parTransId="{80C62C79-F55F-4C2C-BA11-1F376D6AB364}" sibTransId="{2835BF92-5C7E-4EC6-9552-346C4B2B1630}"/>
    <dgm:cxn modelId="{11D9C349-166D-4A91-BC21-B4EA5AD55850}" type="presOf" srcId="{709F7013-CA94-433A-99A3-26EAEB975909}" destId="{574D0FCC-F926-4CC4-B199-1B0F91755461}" srcOrd="0" destOrd="0" presId="urn:microsoft.com/office/officeart/2005/8/layout/vList2"/>
    <dgm:cxn modelId="{8DD6E577-3C87-4F8E-8BCC-EDDC24244E28}" type="presOf" srcId="{B9857707-EFF5-40D7-B57C-B88BEA392ADC}" destId="{2287A8CC-88B3-420B-B892-12CDDCD0523D}" srcOrd="0" destOrd="0" presId="urn:microsoft.com/office/officeart/2005/8/layout/vList2"/>
    <dgm:cxn modelId="{B99F0751-D4A9-4712-9ACE-D68497DAB811}" srcId="{5F4A5DEA-389A-4B48-AC4E-4947E25ED0CC}" destId="{557AABE0-9BC5-42DD-B33C-6ABEF7609E2B}" srcOrd="5" destOrd="0" parTransId="{FB811F08-F1C5-4045-AC59-0CB37C386B5D}" sibTransId="{E6A26111-C518-43C0-8822-45A245929870}"/>
    <dgm:cxn modelId="{C9A03EA9-6A5B-4F87-8B68-68EDF5168991}" type="presOf" srcId="{6C3FC19B-991F-4291-A38C-2E5CB8277952}" destId="{30104E63-90B3-46CA-8B2C-557C43D1747E}" srcOrd="0" destOrd="0" presId="urn:microsoft.com/office/officeart/2005/8/layout/vList2"/>
    <dgm:cxn modelId="{B58BCDAE-E24A-4033-B9AF-08B1E399774F}" type="presOf" srcId="{CD3FF7A5-378B-4F93-8BDE-E3FDBF2B2F58}" destId="{349A9588-767C-4474-A215-FB6DC81C4E8A}" srcOrd="0" destOrd="0" presId="urn:microsoft.com/office/officeart/2005/8/layout/vList2"/>
    <dgm:cxn modelId="{A9D3E38E-96A5-4B25-B73C-FB736EF02CF2}" srcId="{5F4A5DEA-389A-4B48-AC4E-4947E25ED0CC}" destId="{64E1949D-63DD-47D2-ABF4-24B1074F93CF}" srcOrd="3" destOrd="0" parTransId="{A7FEB669-BD2E-48A3-9B18-BE46CA8F5A5B}" sibTransId="{F72928B1-F1AE-461E-AA25-AC1136198072}"/>
    <dgm:cxn modelId="{4A6E8871-7B8C-46DB-8C7E-00ECE7D7584C}" srcId="{5F4A5DEA-389A-4B48-AC4E-4947E25ED0CC}" destId="{CD3FF7A5-378B-4F93-8BDE-E3FDBF2B2F58}" srcOrd="4" destOrd="0" parTransId="{479ABDB8-B73B-47A4-B711-F765E8DD85CC}" sibTransId="{E9FC5FD5-68D1-4292-9DEA-8979E849077D}"/>
    <dgm:cxn modelId="{730405CF-B822-437D-A179-6E2905EBE445}" type="presOf" srcId="{85DB4C13-F5F0-4508-AF8B-F952A9F1428D}" destId="{D5271988-96B9-4E42-8251-BA508B19EA42}" srcOrd="0" destOrd="0" presId="urn:microsoft.com/office/officeart/2005/8/layout/vList2"/>
    <dgm:cxn modelId="{50FEE738-B8F8-4381-BA33-003993FB7680}" srcId="{5F4A5DEA-389A-4B48-AC4E-4947E25ED0CC}" destId="{B9857707-EFF5-40D7-B57C-B88BEA392ADC}" srcOrd="1" destOrd="0" parTransId="{0D50CD30-9506-4492-9ED9-56552479057D}" sibTransId="{475653C0-0774-4795-9EBB-0A86D8BF01D6}"/>
    <dgm:cxn modelId="{64A4BD32-C7DE-416C-ACFD-23913014B363}" srcId="{5F4A5DEA-389A-4B48-AC4E-4947E25ED0CC}" destId="{6C3FC19B-991F-4291-A38C-2E5CB8277952}" srcOrd="6" destOrd="0" parTransId="{BF00F04B-9DDC-4AA5-BBA6-A60B72D7DE7B}" sibTransId="{C48DAFDC-DFF7-49DC-A50B-E596EA43AD4B}"/>
    <dgm:cxn modelId="{2D1EAD56-07DD-477A-AFC4-F394D5A9C03D}" type="presOf" srcId="{64E1949D-63DD-47D2-ABF4-24B1074F93CF}" destId="{0D04A4D4-B8F1-4DA4-A7BA-8DD608D2EF11}" srcOrd="0" destOrd="0" presId="urn:microsoft.com/office/officeart/2005/8/layout/vList2"/>
    <dgm:cxn modelId="{696AD056-B6EA-4172-B7A3-6AFF29029F4C}" type="presOf" srcId="{5CF31CAB-9C47-4D99-92CD-BEB9F1E0005B}" destId="{0C0DF009-3742-4750-A49E-E550FBF76EFB}" srcOrd="0" destOrd="0" presId="urn:microsoft.com/office/officeart/2005/8/layout/vList2"/>
    <dgm:cxn modelId="{3795862B-B5F7-473D-B9A8-2EC08D2DAC3B}" srcId="{5F4A5DEA-389A-4B48-AC4E-4947E25ED0CC}" destId="{85DB4C13-F5F0-4508-AF8B-F952A9F1428D}" srcOrd="2" destOrd="0" parTransId="{6A134ACF-2004-41F7-8F53-D0E35B3B8DA0}" sibTransId="{C9E195BC-098E-42C9-AE1A-D9E74FAF95AC}"/>
    <dgm:cxn modelId="{A187F044-FE9E-457E-B829-F278BE488F02}" type="presOf" srcId="{557AABE0-9BC5-42DD-B33C-6ABEF7609E2B}" destId="{BA9FEED3-DA8C-4881-A6E9-8CBEA67F3B5D}" srcOrd="0" destOrd="0" presId="urn:microsoft.com/office/officeart/2005/8/layout/vList2"/>
    <dgm:cxn modelId="{009AECD9-3696-429D-9A3C-90BFF56DF403}" type="presParOf" srcId="{07D117F4-BE86-4459-B1ED-612D3B85E2C0}" destId="{0C0DF009-3742-4750-A49E-E550FBF76EFB}" srcOrd="0" destOrd="0" presId="urn:microsoft.com/office/officeart/2005/8/layout/vList2"/>
    <dgm:cxn modelId="{8C986B97-7F9F-4A27-B712-04A532075449}" type="presParOf" srcId="{07D117F4-BE86-4459-B1ED-612D3B85E2C0}" destId="{354929C8-895E-4A81-8653-1C32FF79274F}" srcOrd="1" destOrd="0" presId="urn:microsoft.com/office/officeart/2005/8/layout/vList2"/>
    <dgm:cxn modelId="{9EBD52F9-E195-4B00-8576-84BC6EF2A0BE}" type="presParOf" srcId="{07D117F4-BE86-4459-B1ED-612D3B85E2C0}" destId="{2287A8CC-88B3-420B-B892-12CDDCD0523D}" srcOrd="2" destOrd="0" presId="urn:microsoft.com/office/officeart/2005/8/layout/vList2"/>
    <dgm:cxn modelId="{91146E39-1D74-4F21-B843-73592873E99F}" type="presParOf" srcId="{07D117F4-BE86-4459-B1ED-612D3B85E2C0}" destId="{4EB9D6C8-9F4F-41DB-BBD4-E7432CA88C3B}" srcOrd="3" destOrd="0" presId="urn:microsoft.com/office/officeart/2005/8/layout/vList2"/>
    <dgm:cxn modelId="{007D2B05-6729-4894-BA0E-6595B50FE133}" type="presParOf" srcId="{07D117F4-BE86-4459-B1ED-612D3B85E2C0}" destId="{D5271988-96B9-4E42-8251-BA508B19EA42}" srcOrd="4" destOrd="0" presId="urn:microsoft.com/office/officeart/2005/8/layout/vList2"/>
    <dgm:cxn modelId="{C2BD8DEB-2F3E-4B30-B47F-6FE83C0F0A49}" type="presParOf" srcId="{07D117F4-BE86-4459-B1ED-612D3B85E2C0}" destId="{46E9B245-CCA0-4A37-987A-314596100011}" srcOrd="5" destOrd="0" presId="urn:microsoft.com/office/officeart/2005/8/layout/vList2"/>
    <dgm:cxn modelId="{A03CC78E-430F-4704-9B56-ADDA4A554889}" type="presParOf" srcId="{07D117F4-BE86-4459-B1ED-612D3B85E2C0}" destId="{0D04A4D4-B8F1-4DA4-A7BA-8DD608D2EF11}" srcOrd="6" destOrd="0" presId="urn:microsoft.com/office/officeart/2005/8/layout/vList2"/>
    <dgm:cxn modelId="{D8AC34BB-BE8C-44CB-9D6D-B7A32762E4EB}" type="presParOf" srcId="{07D117F4-BE86-4459-B1ED-612D3B85E2C0}" destId="{30784D0C-BDAF-4053-85C5-4686B3CA6E68}" srcOrd="7" destOrd="0" presId="urn:microsoft.com/office/officeart/2005/8/layout/vList2"/>
    <dgm:cxn modelId="{309418B5-4624-45B8-B65F-399026E90BED}" type="presParOf" srcId="{07D117F4-BE86-4459-B1ED-612D3B85E2C0}" destId="{349A9588-767C-4474-A215-FB6DC81C4E8A}" srcOrd="8" destOrd="0" presId="urn:microsoft.com/office/officeart/2005/8/layout/vList2"/>
    <dgm:cxn modelId="{EEC519A4-2306-4F91-9602-7450DF8DE63E}" type="presParOf" srcId="{07D117F4-BE86-4459-B1ED-612D3B85E2C0}" destId="{DAAFB95D-186A-4C0B-8066-0E2F605E98FB}" srcOrd="9" destOrd="0" presId="urn:microsoft.com/office/officeart/2005/8/layout/vList2"/>
    <dgm:cxn modelId="{180E894E-CA10-448A-BD00-E21ACF6698D6}" type="presParOf" srcId="{07D117F4-BE86-4459-B1ED-612D3B85E2C0}" destId="{BA9FEED3-DA8C-4881-A6E9-8CBEA67F3B5D}" srcOrd="10" destOrd="0" presId="urn:microsoft.com/office/officeart/2005/8/layout/vList2"/>
    <dgm:cxn modelId="{99228639-47B1-436D-8D34-3E6110F65DEA}" type="presParOf" srcId="{07D117F4-BE86-4459-B1ED-612D3B85E2C0}" destId="{AB143B2F-5B69-432F-8C16-D9B5C01052A1}" srcOrd="11" destOrd="0" presId="urn:microsoft.com/office/officeart/2005/8/layout/vList2"/>
    <dgm:cxn modelId="{610A2502-F6CD-4155-A7FE-AF4EC2EFF417}" type="presParOf" srcId="{07D117F4-BE86-4459-B1ED-612D3B85E2C0}" destId="{30104E63-90B3-46CA-8B2C-557C43D1747E}" srcOrd="12" destOrd="0" presId="urn:microsoft.com/office/officeart/2005/8/layout/vList2"/>
    <dgm:cxn modelId="{A329F556-C339-465D-BD12-14E174747E33}" type="presParOf" srcId="{07D117F4-BE86-4459-B1ED-612D3B85E2C0}" destId="{2A9172C9-D78D-4636-9558-76611C1C532A}" srcOrd="13" destOrd="0" presId="urn:microsoft.com/office/officeart/2005/8/layout/vList2"/>
    <dgm:cxn modelId="{67F757F7-36CC-4861-A33D-74D2DDDC3E93}" type="presParOf" srcId="{07D117F4-BE86-4459-B1ED-612D3B85E2C0}" destId="{574D0FCC-F926-4CC4-B199-1B0F91755461}" srcOrd="1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168EE4-2E97-4A49-9035-C99F406FA081}">
      <dsp:nvSpPr>
        <dsp:cNvPr id="0" name=""/>
        <dsp:cNvSpPr/>
      </dsp:nvSpPr>
      <dsp:spPr>
        <a:xfrm>
          <a:off x="1785" y="119260"/>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Wholesale &amp; retail</a:t>
          </a:r>
        </a:p>
      </dsp:txBody>
      <dsp:txXfrm>
        <a:off x="1785" y="119260"/>
        <a:ext cx="1416843" cy="850106"/>
      </dsp:txXfrm>
    </dsp:sp>
    <dsp:sp modelId="{22FC1593-F316-4221-AF1F-7C6B25B459AA}">
      <dsp:nvSpPr>
        <dsp:cNvPr id="0" name=""/>
        <dsp:cNvSpPr/>
      </dsp:nvSpPr>
      <dsp:spPr>
        <a:xfrm>
          <a:off x="1560314" y="119260"/>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Hospitality</a:t>
          </a:r>
        </a:p>
      </dsp:txBody>
      <dsp:txXfrm>
        <a:off x="1560314" y="119260"/>
        <a:ext cx="1416843" cy="850106"/>
      </dsp:txXfrm>
    </dsp:sp>
    <dsp:sp modelId="{C6C554F8-5F7E-48E1-8228-3D5ED20DA89A}">
      <dsp:nvSpPr>
        <dsp:cNvPr id="0" name=""/>
        <dsp:cNvSpPr/>
      </dsp:nvSpPr>
      <dsp:spPr>
        <a:xfrm>
          <a:off x="3118842" y="119260"/>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Education</a:t>
          </a:r>
        </a:p>
      </dsp:txBody>
      <dsp:txXfrm>
        <a:off x="3118842" y="119260"/>
        <a:ext cx="1416843" cy="850106"/>
      </dsp:txXfrm>
    </dsp:sp>
    <dsp:sp modelId="{A54BA3DC-74F4-40AF-B8EB-823C5E63E548}">
      <dsp:nvSpPr>
        <dsp:cNvPr id="0" name=""/>
        <dsp:cNvSpPr/>
      </dsp:nvSpPr>
      <dsp:spPr>
        <a:xfrm>
          <a:off x="4677370" y="119260"/>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Finance &amp; insurance</a:t>
          </a:r>
        </a:p>
      </dsp:txBody>
      <dsp:txXfrm>
        <a:off x="4677370" y="119260"/>
        <a:ext cx="1416843" cy="850106"/>
      </dsp:txXfrm>
    </dsp:sp>
    <dsp:sp modelId="{EB7251A9-F2DE-4413-8017-D5CA913B5A2F}">
      <dsp:nvSpPr>
        <dsp:cNvPr id="0" name=""/>
        <dsp:cNvSpPr/>
      </dsp:nvSpPr>
      <dsp:spPr>
        <a:xfrm>
          <a:off x="1785" y="1111051"/>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Manufacturing</a:t>
          </a:r>
        </a:p>
      </dsp:txBody>
      <dsp:txXfrm>
        <a:off x="1785" y="1111051"/>
        <a:ext cx="1416843" cy="850106"/>
      </dsp:txXfrm>
    </dsp:sp>
    <dsp:sp modelId="{C614B299-6453-461D-A047-205FE5936CD0}">
      <dsp:nvSpPr>
        <dsp:cNvPr id="0" name=""/>
        <dsp:cNvSpPr/>
      </dsp:nvSpPr>
      <dsp:spPr>
        <a:xfrm>
          <a:off x="1560314" y="1111051"/>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Construction</a:t>
          </a:r>
        </a:p>
      </dsp:txBody>
      <dsp:txXfrm>
        <a:off x="1560314" y="1111051"/>
        <a:ext cx="1416843" cy="850106"/>
      </dsp:txXfrm>
    </dsp:sp>
    <dsp:sp modelId="{40D9BDC1-E74C-49FA-ABE8-C772E5A4EFBC}">
      <dsp:nvSpPr>
        <dsp:cNvPr id="0" name=""/>
        <dsp:cNvSpPr/>
      </dsp:nvSpPr>
      <dsp:spPr>
        <a:xfrm>
          <a:off x="3118842" y="1111051"/>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Admin &amp; support services</a:t>
          </a:r>
        </a:p>
      </dsp:txBody>
      <dsp:txXfrm>
        <a:off x="3118842" y="1111051"/>
        <a:ext cx="1416843" cy="850106"/>
      </dsp:txXfrm>
    </dsp:sp>
    <dsp:sp modelId="{D94C3C11-5A6C-431C-8512-7A3B7A5F61CB}">
      <dsp:nvSpPr>
        <dsp:cNvPr id="0" name=""/>
        <dsp:cNvSpPr/>
      </dsp:nvSpPr>
      <dsp:spPr>
        <a:xfrm>
          <a:off x="4677370" y="1111051"/>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IT / digital </a:t>
          </a:r>
        </a:p>
      </dsp:txBody>
      <dsp:txXfrm>
        <a:off x="4677370" y="1111051"/>
        <a:ext cx="1416843" cy="850106"/>
      </dsp:txXfrm>
    </dsp:sp>
    <dsp:sp modelId="{5D7202E6-D5DE-4A1B-BEFC-CC1BF596D660}">
      <dsp:nvSpPr>
        <dsp:cNvPr id="0" name=""/>
        <dsp:cNvSpPr/>
      </dsp:nvSpPr>
      <dsp:spPr>
        <a:xfrm>
          <a:off x="1785" y="210284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Public administration</a:t>
          </a:r>
        </a:p>
      </dsp:txBody>
      <dsp:txXfrm>
        <a:off x="1785" y="2102842"/>
        <a:ext cx="1416843" cy="850106"/>
      </dsp:txXfrm>
    </dsp:sp>
    <dsp:sp modelId="{CD0715A5-E247-4687-AC17-4E90E660FA58}">
      <dsp:nvSpPr>
        <dsp:cNvPr id="0" name=""/>
        <dsp:cNvSpPr/>
      </dsp:nvSpPr>
      <dsp:spPr>
        <a:xfrm>
          <a:off x="1560314" y="210284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Transport &amp; storage</a:t>
          </a:r>
        </a:p>
      </dsp:txBody>
      <dsp:txXfrm>
        <a:off x="1560314" y="2102842"/>
        <a:ext cx="1416843" cy="850106"/>
      </dsp:txXfrm>
    </dsp:sp>
    <dsp:sp modelId="{3AFA419C-17FD-4443-8406-9BC2DB12B77E}">
      <dsp:nvSpPr>
        <dsp:cNvPr id="0" name=""/>
        <dsp:cNvSpPr/>
      </dsp:nvSpPr>
      <dsp:spPr>
        <a:xfrm>
          <a:off x="3118842" y="210284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Professional, scientific &amp; technical</a:t>
          </a:r>
        </a:p>
      </dsp:txBody>
      <dsp:txXfrm>
        <a:off x="3118842" y="2102842"/>
        <a:ext cx="1416843" cy="850106"/>
      </dsp:txXfrm>
    </dsp:sp>
    <dsp:sp modelId="{94B944F5-FB71-4324-9074-D9EDF893AC52}">
      <dsp:nvSpPr>
        <dsp:cNvPr id="0" name=""/>
        <dsp:cNvSpPr/>
      </dsp:nvSpPr>
      <dsp:spPr>
        <a:xfrm>
          <a:off x="4677370" y="210284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Agriculture </a:t>
          </a:r>
        </a:p>
      </dsp:txBody>
      <dsp:txXfrm>
        <a:off x="4677370" y="2102842"/>
        <a:ext cx="1416843" cy="850106"/>
      </dsp:txXfrm>
    </dsp:sp>
    <dsp:sp modelId="{DBD55F06-809C-4E51-9D89-BD94BFB7577A}">
      <dsp:nvSpPr>
        <dsp:cNvPr id="0" name=""/>
        <dsp:cNvSpPr/>
      </dsp:nvSpPr>
      <dsp:spPr>
        <a:xfrm>
          <a:off x="1785" y="309463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Health &amp; social work</a:t>
          </a:r>
        </a:p>
      </dsp:txBody>
      <dsp:txXfrm>
        <a:off x="1785" y="3094632"/>
        <a:ext cx="1416843" cy="850106"/>
      </dsp:txXfrm>
    </dsp:sp>
    <dsp:sp modelId="{DE1CA7BA-522D-4AB6-8FC0-A17B8B3D9E8F}">
      <dsp:nvSpPr>
        <dsp:cNvPr id="0" name=""/>
        <dsp:cNvSpPr/>
      </dsp:nvSpPr>
      <dsp:spPr>
        <a:xfrm>
          <a:off x="1560314" y="309463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Property</a:t>
          </a:r>
        </a:p>
      </dsp:txBody>
      <dsp:txXfrm>
        <a:off x="1560314" y="3094632"/>
        <a:ext cx="1416843" cy="850106"/>
      </dsp:txXfrm>
    </dsp:sp>
    <dsp:sp modelId="{FE232CCB-6035-492A-B12C-9B752F9259D4}">
      <dsp:nvSpPr>
        <dsp:cNvPr id="0" name=""/>
        <dsp:cNvSpPr/>
      </dsp:nvSpPr>
      <dsp:spPr>
        <a:xfrm>
          <a:off x="3118842" y="309463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Energy &amp; water</a:t>
          </a:r>
        </a:p>
      </dsp:txBody>
      <dsp:txXfrm>
        <a:off x="3118842" y="3094632"/>
        <a:ext cx="1416843" cy="850106"/>
      </dsp:txXfrm>
    </dsp:sp>
    <dsp:sp modelId="{8DF0BF6E-11FC-42FF-A11E-9042DC2B0C42}">
      <dsp:nvSpPr>
        <dsp:cNvPr id="0" name=""/>
        <dsp:cNvSpPr/>
      </dsp:nvSpPr>
      <dsp:spPr>
        <a:xfrm>
          <a:off x="4677370" y="309463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Creative</a:t>
          </a:r>
        </a:p>
      </dsp:txBody>
      <dsp:txXfrm>
        <a:off x="4677370" y="3094632"/>
        <a:ext cx="1416843" cy="8501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168EE4-2E97-4A49-9035-C99F406FA081}">
      <dsp:nvSpPr>
        <dsp:cNvPr id="0" name=""/>
        <dsp:cNvSpPr/>
      </dsp:nvSpPr>
      <dsp:spPr>
        <a:xfrm>
          <a:off x="1785" y="119260"/>
          <a:ext cx="1416843" cy="850106"/>
        </a:xfrm>
        <a:prstGeom prst="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Wholesale &amp; retail</a:t>
          </a:r>
        </a:p>
      </dsp:txBody>
      <dsp:txXfrm>
        <a:off x="1785" y="119260"/>
        <a:ext cx="1416843" cy="850106"/>
      </dsp:txXfrm>
    </dsp:sp>
    <dsp:sp modelId="{22FC1593-F316-4221-AF1F-7C6B25B459AA}">
      <dsp:nvSpPr>
        <dsp:cNvPr id="0" name=""/>
        <dsp:cNvSpPr/>
      </dsp:nvSpPr>
      <dsp:spPr>
        <a:xfrm>
          <a:off x="1560314" y="119260"/>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Hospitality</a:t>
          </a:r>
        </a:p>
      </dsp:txBody>
      <dsp:txXfrm>
        <a:off x="1560314" y="119260"/>
        <a:ext cx="1416843" cy="850106"/>
      </dsp:txXfrm>
    </dsp:sp>
    <dsp:sp modelId="{C6C554F8-5F7E-48E1-8228-3D5ED20DA89A}">
      <dsp:nvSpPr>
        <dsp:cNvPr id="0" name=""/>
        <dsp:cNvSpPr/>
      </dsp:nvSpPr>
      <dsp:spPr>
        <a:xfrm>
          <a:off x="3118842" y="119260"/>
          <a:ext cx="1416843" cy="850106"/>
        </a:xfrm>
        <a:prstGeom prst="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Education</a:t>
          </a:r>
        </a:p>
      </dsp:txBody>
      <dsp:txXfrm>
        <a:off x="3118842" y="119260"/>
        <a:ext cx="1416843" cy="850106"/>
      </dsp:txXfrm>
    </dsp:sp>
    <dsp:sp modelId="{A54BA3DC-74F4-40AF-B8EB-823C5E63E548}">
      <dsp:nvSpPr>
        <dsp:cNvPr id="0" name=""/>
        <dsp:cNvSpPr/>
      </dsp:nvSpPr>
      <dsp:spPr>
        <a:xfrm>
          <a:off x="4677370" y="119260"/>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Finance &amp; insurance</a:t>
          </a:r>
        </a:p>
      </dsp:txBody>
      <dsp:txXfrm>
        <a:off x="4677370" y="119260"/>
        <a:ext cx="1416843" cy="850106"/>
      </dsp:txXfrm>
    </dsp:sp>
    <dsp:sp modelId="{EB7251A9-F2DE-4413-8017-D5CA913B5A2F}">
      <dsp:nvSpPr>
        <dsp:cNvPr id="0" name=""/>
        <dsp:cNvSpPr/>
      </dsp:nvSpPr>
      <dsp:spPr>
        <a:xfrm>
          <a:off x="1785" y="1111051"/>
          <a:ext cx="1416843" cy="850106"/>
        </a:xfrm>
        <a:prstGeom prst="rect">
          <a:avLst/>
        </a:prstGeom>
        <a:solidFill>
          <a:srgbClr val="00B0F0"/>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Manufacturing</a:t>
          </a:r>
        </a:p>
      </dsp:txBody>
      <dsp:txXfrm>
        <a:off x="1785" y="1111051"/>
        <a:ext cx="1416843" cy="850106"/>
      </dsp:txXfrm>
    </dsp:sp>
    <dsp:sp modelId="{C614B299-6453-461D-A047-205FE5936CD0}">
      <dsp:nvSpPr>
        <dsp:cNvPr id="0" name=""/>
        <dsp:cNvSpPr/>
      </dsp:nvSpPr>
      <dsp:spPr>
        <a:xfrm>
          <a:off x="1560314" y="1111051"/>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Construction</a:t>
          </a:r>
        </a:p>
      </dsp:txBody>
      <dsp:txXfrm>
        <a:off x="1560314" y="1111051"/>
        <a:ext cx="1416843" cy="850106"/>
      </dsp:txXfrm>
    </dsp:sp>
    <dsp:sp modelId="{40D9BDC1-E74C-49FA-ABE8-C772E5A4EFBC}">
      <dsp:nvSpPr>
        <dsp:cNvPr id="0" name=""/>
        <dsp:cNvSpPr/>
      </dsp:nvSpPr>
      <dsp:spPr>
        <a:xfrm>
          <a:off x="3118842" y="1111051"/>
          <a:ext cx="1416843" cy="850106"/>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Admin &amp; support services</a:t>
          </a:r>
        </a:p>
      </dsp:txBody>
      <dsp:txXfrm>
        <a:off x="3118842" y="1111051"/>
        <a:ext cx="1416843" cy="850106"/>
      </dsp:txXfrm>
    </dsp:sp>
    <dsp:sp modelId="{D94C3C11-5A6C-431C-8512-7A3B7A5F61CB}">
      <dsp:nvSpPr>
        <dsp:cNvPr id="0" name=""/>
        <dsp:cNvSpPr/>
      </dsp:nvSpPr>
      <dsp:spPr>
        <a:xfrm>
          <a:off x="4677370" y="1111051"/>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IT / digital </a:t>
          </a:r>
        </a:p>
      </dsp:txBody>
      <dsp:txXfrm>
        <a:off x="4677370" y="1111051"/>
        <a:ext cx="1416843" cy="850106"/>
      </dsp:txXfrm>
    </dsp:sp>
    <dsp:sp modelId="{5D7202E6-D5DE-4A1B-BEFC-CC1BF596D660}">
      <dsp:nvSpPr>
        <dsp:cNvPr id="0" name=""/>
        <dsp:cNvSpPr/>
      </dsp:nvSpPr>
      <dsp:spPr>
        <a:xfrm>
          <a:off x="1785" y="210284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Public administration</a:t>
          </a:r>
        </a:p>
      </dsp:txBody>
      <dsp:txXfrm>
        <a:off x="1785" y="2102842"/>
        <a:ext cx="1416843" cy="850106"/>
      </dsp:txXfrm>
    </dsp:sp>
    <dsp:sp modelId="{CD0715A5-E247-4687-AC17-4E90E660FA58}">
      <dsp:nvSpPr>
        <dsp:cNvPr id="0" name=""/>
        <dsp:cNvSpPr/>
      </dsp:nvSpPr>
      <dsp:spPr>
        <a:xfrm>
          <a:off x="1560314" y="210284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Transport &amp; storage</a:t>
          </a:r>
        </a:p>
      </dsp:txBody>
      <dsp:txXfrm>
        <a:off x="1560314" y="2102842"/>
        <a:ext cx="1416843" cy="850106"/>
      </dsp:txXfrm>
    </dsp:sp>
    <dsp:sp modelId="{3AFA419C-17FD-4443-8406-9BC2DB12B77E}">
      <dsp:nvSpPr>
        <dsp:cNvPr id="0" name=""/>
        <dsp:cNvSpPr/>
      </dsp:nvSpPr>
      <dsp:spPr>
        <a:xfrm>
          <a:off x="3118842" y="2102842"/>
          <a:ext cx="1416843" cy="850106"/>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Professional, scientific &amp; technical</a:t>
          </a:r>
        </a:p>
      </dsp:txBody>
      <dsp:txXfrm>
        <a:off x="3118842" y="2102842"/>
        <a:ext cx="1416843" cy="850106"/>
      </dsp:txXfrm>
    </dsp:sp>
    <dsp:sp modelId="{94B944F5-FB71-4324-9074-D9EDF893AC52}">
      <dsp:nvSpPr>
        <dsp:cNvPr id="0" name=""/>
        <dsp:cNvSpPr/>
      </dsp:nvSpPr>
      <dsp:spPr>
        <a:xfrm>
          <a:off x="4677370" y="210284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Agriculture </a:t>
          </a:r>
        </a:p>
      </dsp:txBody>
      <dsp:txXfrm>
        <a:off x="4677370" y="2102842"/>
        <a:ext cx="1416843" cy="850106"/>
      </dsp:txXfrm>
    </dsp:sp>
    <dsp:sp modelId="{DBD55F06-809C-4E51-9D89-BD94BFB7577A}">
      <dsp:nvSpPr>
        <dsp:cNvPr id="0" name=""/>
        <dsp:cNvSpPr/>
      </dsp:nvSpPr>
      <dsp:spPr>
        <a:xfrm>
          <a:off x="1785" y="3094632"/>
          <a:ext cx="1416843" cy="850106"/>
        </a:xfrm>
        <a:prstGeom prst="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Health &amp; social work</a:t>
          </a:r>
        </a:p>
      </dsp:txBody>
      <dsp:txXfrm>
        <a:off x="1785" y="3094632"/>
        <a:ext cx="1416843" cy="850106"/>
      </dsp:txXfrm>
    </dsp:sp>
    <dsp:sp modelId="{DE1CA7BA-522D-4AB6-8FC0-A17B8B3D9E8F}">
      <dsp:nvSpPr>
        <dsp:cNvPr id="0" name=""/>
        <dsp:cNvSpPr/>
      </dsp:nvSpPr>
      <dsp:spPr>
        <a:xfrm>
          <a:off x="1560314" y="309463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Property</a:t>
          </a:r>
        </a:p>
      </dsp:txBody>
      <dsp:txXfrm>
        <a:off x="1560314" y="3094632"/>
        <a:ext cx="1416843" cy="850106"/>
      </dsp:txXfrm>
    </dsp:sp>
    <dsp:sp modelId="{FE232CCB-6035-492A-B12C-9B752F9259D4}">
      <dsp:nvSpPr>
        <dsp:cNvPr id="0" name=""/>
        <dsp:cNvSpPr/>
      </dsp:nvSpPr>
      <dsp:spPr>
        <a:xfrm>
          <a:off x="3118842" y="309463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Energy &amp; water</a:t>
          </a:r>
        </a:p>
      </dsp:txBody>
      <dsp:txXfrm>
        <a:off x="3118842" y="3094632"/>
        <a:ext cx="1416843" cy="850106"/>
      </dsp:txXfrm>
    </dsp:sp>
    <dsp:sp modelId="{8DF0BF6E-11FC-42FF-A11E-9042DC2B0C42}">
      <dsp:nvSpPr>
        <dsp:cNvPr id="0" name=""/>
        <dsp:cNvSpPr/>
      </dsp:nvSpPr>
      <dsp:spPr>
        <a:xfrm>
          <a:off x="4677370" y="3094632"/>
          <a:ext cx="1416843" cy="8501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a:t>Creative</a:t>
          </a:r>
        </a:p>
      </dsp:txBody>
      <dsp:txXfrm>
        <a:off x="4677370" y="3094632"/>
        <a:ext cx="1416843" cy="8501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E8B4F1-3210-4BC6-8C76-962FF90C5DD1}">
      <dsp:nvSpPr>
        <dsp:cNvPr id="0" name=""/>
        <dsp:cNvSpPr/>
      </dsp:nvSpPr>
      <dsp:spPr>
        <a:xfrm>
          <a:off x="3208853" y="2890239"/>
          <a:ext cx="2051451" cy="1760934"/>
        </a:xfrm>
        <a:prstGeom prst="hexagon">
          <a:avLst>
            <a:gd name="adj" fmla="val 25000"/>
            <a:gd name="vf" fmla="val 115470"/>
          </a:avLst>
        </a:prstGeom>
        <a:solidFill>
          <a:schemeClr val="tx1">
            <a:lumMod val="65000"/>
            <a:lumOff val="35000"/>
          </a:schemeClr>
        </a:solidFill>
        <a:ln w="12700" cap="flat" cmpd="sng" algn="ctr">
          <a:solidFill>
            <a:schemeClr val="tx1">
              <a:lumMod val="65000"/>
              <a:lumOff val="3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0320" rIns="0" bIns="20320" numCol="1" spcCol="1270" anchor="ctr" anchorCtr="0">
          <a:noAutofit/>
        </a:bodyPr>
        <a:lstStyle/>
        <a:p>
          <a:pPr lvl="0" algn="ctr" defTabSz="711200">
            <a:lnSpc>
              <a:spcPct val="90000"/>
            </a:lnSpc>
            <a:spcBef>
              <a:spcPct val="0"/>
            </a:spcBef>
            <a:spcAft>
              <a:spcPct val="35000"/>
            </a:spcAft>
          </a:pPr>
          <a:r>
            <a:rPr lang="en-GB" sz="1600" kern="1200" dirty="0"/>
            <a:t>36% jobs in Buckinghamshire are with small employers </a:t>
          </a:r>
          <a:r>
            <a:rPr lang="en-GB" sz="1400" i="1" kern="1200" dirty="0"/>
            <a:t>(fewer than 20 employees)</a:t>
          </a:r>
          <a:endParaRPr lang="en-GB" sz="1700" i="1" kern="1200" dirty="0"/>
        </a:p>
      </dsp:txBody>
      <dsp:txXfrm>
        <a:off x="3526552" y="3162947"/>
        <a:ext cx="1416053" cy="1215518"/>
      </dsp:txXfrm>
    </dsp:sp>
    <dsp:sp modelId="{86429CB7-05F8-419D-9804-48D8511ECF8F}">
      <dsp:nvSpPr>
        <dsp:cNvPr id="0" name=""/>
        <dsp:cNvSpPr/>
      </dsp:nvSpPr>
      <dsp:spPr>
        <a:xfrm>
          <a:off x="3273018" y="3668380"/>
          <a:ext cx="239486" cy="206512"/>
        </a:xfrm>
        <a:prstGeom prst="hexagon">
          <a:avLst>
            <a:gd name="adj" fmla="val 25000"/>
            <a:gd name="vf" fmla="val 115470"/>
          </a:avLst>
        </a:prstGeom>
        <a:solidFill>
          <a:schemeClr val="tx1">
            <a:lumMod val="65000"/>
            <a:lumOff val="35000"/>
          </a:schemeClr>
        </a:solidFill>
        <a:ln w="12700" cap="flat" cmpd="sng" algn="ctr">
          <a:solidFill>
            <a:schemeClr val="tx1">
              <a:lumMod val="65000"/>
              <a:lumOff val="35000"/>
            </a:schemeClr>
          </a:solidFill>
          <a:prstDash val="solid"/>
          <a:miter lim="800000"/>
        </a:ln>
        <a:effectLst/>
      </dsp:spPr>
      <dsp:style>
        <a:lnRef idx="2">
          <a:scrgbClr r="0" g="0" b="0"/>
        </a:lnRef>
        <a:fillRef idx="1">
          <a:scrgbClr r="0" g="0" b="0"/>
        </a:fillRef>
        <a:effectRef idx="0">
          <a:scrgbClr r="0" g="0" b="0"/>
        </a:effectRef>
        <a:fontRef idx="minor"/>
      </dsp:style>
    </dsp:sp>
    <dsp:sp modelId="{8DA597A7-31CF-45FF-994E-447124B06091}">
      <dsp:nvSpPr>
        <dsp:cNvPr id="0" name=""/>
        <dsp:cNvSpPr/>
      </dsp:nvSpPr>
      <dsp:spPr>
        <a:xfrm>
          <a:off x="1467379" y="1933027"/>
          <a:ext cx="2051451" cy="1760934"/>
        </a:xfrm>
        <a:prstGeom prst="hexagon">
          <a:avLst>
            <a:gd name="adj" fmla="val 25000"/>
            <a:gd name="vf" fmla="val 1154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D8D87FAE-AE66-4C50-8706-9EAD9776D760}">
      <dsp:nvSpPr>
        <dsp:cNvPr id="0" name=""/>
        <dsp:cNvSpPr/>
      </dsp:nvSpPr>
      <dsp:spPr>
        <a:xfrm>
          <a:off x="2856401" y="3449775"/>
          <a:ext cx="239486" cy="206512"/>
        </a:xfrm>
        <a:prstGeom prst="hexagon">
          <a:avLst>
            <a:gd name="adj" fmla="val 25000"/>
            <a:gd name="vf" fmla="val 115470"/>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E4D246E9-310C-461E-AA98-816C71490308}">
      <dsp:nvSpPr>
        <dsp:cNvPr id="0" name=""/>
        <dsp:cNvSpPr/>
      </dsp:nvSpPr>
      <dsp:spPr>
        <a:xfrm>
          <a:off x="4948520" y="1919539"/>
          <a:ext cx="2051451" cy="1760934"/>
        </a:xfrm>
        <a:prstGeom prst="hexagon">
          <a:avLst>
            <a:gd name="adj" fmla="val 25000"/>
            <a:gd name="vf" fmla="val 115470"/>
          </a:avLst>
        </a:prstGeom>
        <a:solidFill>
          <a:srgbClr val="E80AC8"/>
        </a:solidFill>
        <a:ln w="12700" cap="flat" cmpd="sng" algn="ctr">
          <a:solidFill>
            <a:srgbClr val="E80AC8"/>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0320" rIns="0" bIns="20320" numCol="1" spcCol="1270" anchor="ctr" anchorCtr="0">
          <a:noAutofit/>
        </a:bodyPr>
        <a:lstStyle/>
        <a:p>
          <a:pPr lvl="0" algn="ctr" defTabSz="711200">
            <a:lnSpc>
              <a:spcPct val="90000"/>
            </a:lnSpc>
            <a:spcBef>
              <a:spcPct val="0"/>
            </a:spcBef>
            <a:spcAft>
              <a:spcPct val="35000"/>
            </a:spcAft>
          </a:pPr>
          <a:r>
            <a:rPr lang="en-GB" sz="1600" kern="1200" dirty="0"/>
            <a:t>1 in 6 residents are self-employed </a:t>
          </a:r>
        </a:p>
      </dsp:txBody>
      <dsp:txXfrm>
        <a:off x="5266219" y="2192247"/>
        <a:ext cx="1416053" cy="1215518"/>
      </dsp:txXfrm>
    </dsp:sp>
    <dsp:sp modelId="{EB4EF52F-1DB8-4941-9C7F-1BF549011A3E}">
      <dsp:nvSpPr>
        <dsp:cNvPr id="0" name=""/>
        <dsp:cNvSpPr/>
      </dsp:nvSpPr>
      <dsp:spPr>
        <a:xfrm>
          <a:off x="6353810" y="3434426"/>
          <a:ext cx="239486" cy="206512"/>
        </a:xfrm>
        <a:prstGeom prst="hexagon">
          <a:avLst>
            <a:gd name="adj" fmla="val 25000"/>
            <a:gd name="vf" fmla="val 115470"/>
          </a:avLst>
        </a:prstGeom>
        <a:solidFill>
          <a:srgbClr val="E80AC8"/>
        </a:solidFill>
        <a:ln w="12700" cap="flat" cmpd="sng" algn="ctr">
          <a:solidFill>
            <a:srgbClr val="E80AC8"/>
          </a:solidFill>
          <a:prstDash val="solid"/>
          <a:miter lim="800000"/>
        </a:ln>
        <a:effectLst/>
      </dsp:spPr>
      <dsp:style>
        <a:lnRef idx="2">
          <a:scrgbClr r="0" g="0" b="0"/>
        </a:lnRef>
        <a:fillRef idx="1">
          <a:scrgbClr r="0" g="0" b="0"/>
        </a:fillRef>
        <a:effectRef idx="0">
          <a:scrgbClr r="0" g="0" b="0"/>
        </a:effectRef>
        <a:fontRef idx="minor"/>
      </dsp:style>
    </dsp:sp>
    <dsp:sp modelId="{42BADD2C-778E-41FB-AEC6-0EB240C7FB00}">
      <dsp:nvSpPr>
        <dsp:cNvPr id="0" name=""/>
        <dsp:cNvSpPr/>
      </dsp:nvSpPr>
      <dsp:spPr>
        <a:xfrm>
          <a:off x="6697225" y="2887448"/>
          <a:ext cx="2051451" cy="1760934"/>
        </a:xfrm>
        <a:prstGeom prst="hexagon">
          <a:avLst>
            <a:gd name="adj" fmla="val 25000"/>
            <a:gd name="vf" fmla="val 1154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621CD9C1-644F-40AA-922A-855D01D9EA80}">
      <dsp:nvSpPr>
        <dsp:cNvPr id="0" name=""/>
        <dsp:cNvSpPr/>
      </dsp:nvSpPr>
      <dsp:spPr>
        <a:xfrm>
          <a:off x="6744218" y="3676287"/>
          <a:ext cx="239486" cy="206512"/>
        </a:xfrm>
        <a:prstGeom prst="hexagon">
          <a:avLst>
            <a:gd name="adj" fmla="val 25000"/>
            <a:gd name="vf" fmla="val 115470"/>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62F3E643-851F-4022-8DB7-237D18785429}">
      <dsp:nvSpPr>
        <dsp:cNvPr id="0" name=""/>
        <dsp:cNvSpPr/>
      </dsp:nvSpPr>
      <dsp:spPr>
        <a:xfrm>
          <a:off x="3208853" y="970700"/>
          <a:ext cx="2051451" cy="1760934"/>
        </a:xfrm>
        <a:prstGeom prst="hexagon">
          <a:avLst>
            <a:gd name="adj" fmla="val 25000"/>
            <a:gd name="vf" fmla="val 11547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0320" rIns="0" bIns="20320" numCol="1" spcCol="1270" anchor="ctr" anchorCtr="0">
          <a:noAutofit/>
        </a:bodyPr>
        <a:lstStyle/>
        <a:p>
          <a:pPr lvl="0" algn="ctr" defTabSz="711200">
            <a:lnSpc>
              <a:spcPct val="90000"/>
            </a:lnSpc>
            <a:spcBef>
              <a:spcPct val="0"/>
            </a:spcBef>
            <a:spcAft>
              <a:spcPct val="35000"/>
            </a:spcAft>
          </a:pPr>
          <a:r>
            <a:rPr lang="en-GB" sz="1600" kern="1200" dirty="0"/>
            <a:t>430 foreign-owned firms in Buckinghamshire </a:t>
          </a:r>
        </a:p>
      </dsp:txBody>
      <dsp:txXfrm>
        <a:off x="3526552" y="1243408"/>
        <a:ext cx="1416053" cy="1215518"/>
      </dsp:txXfrm>
    </dsp:sp>
    <dsp:sp modelId="{02F26826-B284-4C5D-BAC4-CA57DC7B4A3D}">
      <dsp:nvSpPr>
        <dsp:cNvPr id="0" name=""/>
        <dsp:cNvSpPr/>
      </dsp:nvSpPr>
      <dsp:spPr>
        <a:xfrm>
          <a:off x="4605106" y="1006979"/>
          <a:ext cx="239486" cy="206512"/>
        </a:xfrm>
        <a:prstGeom prst="hexagon">
          <a:avLst>
            <a:gd name="adj" fmla="val 25000"/>
            <a:gd name="vf" fmla="val 115470"/>
          </a:avLst>
        </a:prstGeom>
        <a:solidFill>
          <a:schemeClr val="accent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78A9A11-8118-437E-A8D3-926B6FC88443}">
      <dsp:nvSpPr>
        <dsp:cNvPr id="0" name=""/>
        <dsp:cNvSpPr/>
      </dsp:nvSpPr>
      <dsp:spPr>
        <a:xfrm>
          <a:off x="4948520" y="0"/>
          <a:ext cx="2051451" cy="1760934"/>
        </a:xfrm>
        <a:prstGeom prst="hexagon">
          <a:avLst>
            <a:gd name="adj" fmla="val 25000"/>
            <a:gd name="vf" fmla="val 115470"/>
          </a:avLst>
        </a:prstGeom>
        <a:blipFill>
          <a:blip xmlns:r="http://schemas.openxmlformats.org/officeDocument/2006/relationships" r:embed="rId3" cstate="hqprint">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2E61EA52-F853-425D-AF1E-A312E539C479}">
      <dsp:nvSpPr>
        <dsp:cNvPr id="0" name=""/>
        <dsp:cNvSpPr/>
      </dsp:nvSpPr>
      <dsp:spPr>
        <a:xfrm>
          <a:off x="4995514" y="780466"/>
          <a:ext cx="239486" cy="206512"/>
        </a:xfrm>
        <a:prstGeom prst="hexagon">
          <a:avLst>
            <a:gd name="adj" fmla="val 25000"/>
            <a:gd name="vf" fmla="val 115470"/>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863219A3-FFBC-4921-9A7D-3D93F0E7D6B5}">
      <dsp:nvSpPr>
        <dsp:cNvPr id="0" name=""/>
        <dsp:cNvSpPr/>
      </dsp:nvSpPr>
      <dsp:spPr>
        <a:xfrm>
          <a:off x="6697225" y="967909"/>
          <a:ext cx="2051451" cy="1760934"/>
        </a:xfrm>
        <a:prstGeom prst="hexagon">
          <a:avLst>
            <a:gd name="adj" fmla="val 25000"/>
            <a:gd name="vf" fmla="val 11547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0320" rIns="0" bIns="20320" numCol="1" spcCol="1270" anchor="ctr" anchorCtr="0">
          <a:noAutofit/>
        </a:bodyPr>
        <a:lstStyle/>
        <a:p>
          <a:pPr lvl="0" algn="ctr" defTabSz="711200">
            <a:lnSpc>
              <a:spcPct val="90000"/>
            </a:lnSpc>
            <a:spcBef>
              <a:spcPct val="0"/>
            </a:spcBef>
            <a:spcAft>
              <a:spcPct val="35000"/>
            </a:spcAft>
          </a:pPr>
          <a:r>
            <a:rPr lang="en-GB" sz="1600" kern="1200" dirty="0"/>
            <a:t>77% of jobs in Buckinghamshire are in the private sector</a:t>
          </a:r>
        </a:p>
      </dsp:txBody>
      <dsp:txXfrm>
        <a:off x="7014924" y="1240617"/>
        <a:ext cx="1416053" cy="1215518"/>
      </dsp:txXfrm>
    </dsp:sp>
    <dsp:sp modelId="{F357DAD0-7FA7-4C2D-B73A-263C3A505296}">
      <dsp:nvSpPr>
        <dsp:cNvPr id="0" name=""/>
        <dsp:cNvSpPr/>
      </dsp:nvSpPr>
      <dsp:spPr>
        <a:xfrm>
          <a:off x="8461292" y="1745120"/>
          <a:ext cx="239486" cy="206512"/>
        </a:xfrm>
        <a:prstGeom prst="hexagon">
          <a:avLst>
            <a:gd name="adj" fmla="val 25000"/>
            <a:gd name="vf" fmla="val 115470"/>
          </a:avLst>
        </a:prstGeom>
        <a:solidFill>
          <a:schemeClr val="accent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3BDD10-37B5-4856-89A0-17B9BD563EAB}">
      <dsp:nvSpPr>
        <dsp:cNvPr id="0" name=""/>
        <dsp:cNvSpPr/>
      </dsp:nvSpPr>
      <dsp:spPr>
        <a:xfrm>
          <a:off x="8453159" y="1935818"/>
          <a:ext cx="2051451" cy="1760934"/>
        </a:xfrm>
        <a:prstGeom prst="hexagon">
          <a:avLst>
            <a:gd name="adj" fmla="val 25000"/>
            <a:gd name="vf" fmla="val 115470"/>
          </a:avLst>
        </a:prstGeom>
        <a:blipFill>
          <a:blip xmlns:r="http://schemas.openxmlformats.org/officeDocument/2006/relationships" r:embed="rId4" cstate="hqprint">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11251AE8-36A6-4B1E-89E3-053C48EBE354}">
      <dsp:nvSpPr>
        <dsp:cNvPr id="0" name=""/>
        <dsp:cNvSpPr/>
      </dsp:nvSpPr>
      <dsp:spPr>
        <a:xfrm>
          <a:off x="8867064" y="1966981"/>
          <a:ext cx="239486" cy="206512"/>
        </a:xfrm>
        <a:prstGeom prst="hexagon">
          <a:avLst>
            <a:gd name="adj" fmla="val 25000"/>
            <a:gd name="vf" fmla="val 115470"/>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0DF009-3742-4750-A49E-E550FBF76EFB}">
      <dsp:nvSpPr>
        <dsp:cNvPr id="0" name=""/>
        <dsp:cNvSpPr/>
      </dsp:nvSpPr>
      <dsp:spPr>
        <a:xfrm>
          <a:off x="0" y="110246"/>
          <a:ext cx="6240444" cy="365039"/>
        </a:xfrm>
        <a:prstGeom prst="roundRect">
          <a:avLst/>
        </a:prstGeom>
        <a:solidFill>
          <a:srgbClr val="2683C6">
            <a:hueOff val="0"/>
            <a:satOff val="0"/>
            <a:lumOff val="0"/>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kern="1200">
              <a:solidFill>
                <a:sysClr val="window" lastClr="FFFFFF"/>
              </a:solidFill>
              <a:latin typeface="Franklin Gothic Book" panose="020B0502020104020203"/>
              <a:ea typeface="+mn-ea"/>
              <a:cs typeface="+mn-cs"/>
            </a:rPr>
            <a:t>HGV drivers</a:t>
          </a:r>
          <a:endParaRPr lang="en-US" sz="1600" kern="1200">
            <a:solidFill>
              <a:sysClr val="window" lastClr="FFFFFF"/>
            </a:solidFill>
            <a:latin typeface="Franklin Gothic Book" panose="020B0502020104020203"/>
            <a:ea typeface="+mn-ea"/>
            <a:cs typeface="+mn-cs"/>
          </a:endParaRPr>
        </a:p>
      </dsp:txBody>
      <dsp:txXfrm>
        <a:off x="17820" y="128066"/>
        <a:ext cx="6204804" cy="329399"/>
      </dsp:txXfrm>
    </dsp:sp>
    <dsp:sp modelId="{2287A8CC-88B3-420B-B892-12CDDCD0523D}">
      <dsp:nvSpPr>
        <dsp:cNvPr id="0" name=""/>
        <dsp:cNvSpPr/>
      </dsp:nvSpPr>
      <dsp:spPr>
        <a:xfrm>
          <a:off x="0" y="521366"/>
          <a:ext cx="6240444" cy="365039"/>
        </a:xfrm>
        <a:prstGeom prst="roundRect">
          <a:avLst/>
        </a:prstGeom>
        <a:solidFill>
          <a:srgbClr val="2683C6">
            <a:hueOff val="-120307"/>
            <a:satOff val="136"/>
            <a:lumOff val="321"/>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kern="1200" dirty="0">
              <a:solidFill>
                <a:sysClr val="window" lastClr="FFFFFF"/>
              </a:solidFill>
              <a:latin typeface="Franklin Gothic Book" panose="020B0502020104020203"/>
              <a:ea typeface="+mn-ea"/>
              <a:cs typeface="+mn-cs"/>
            </a:rPr>
            <a:t>Paramedics</a:t>
          </a:r>
          <a:endParaRPr lang="en-US" sz="1600" kern="1200" dirty="0">
            <a:solidFill>
              <a:sysClr val="window" lastClr="FFFFFF"/>
            </a:solidFill>
            <a:latin typeface="Franklin Gothic Book" panose="020B0502020104020203"/>
            <a:ea typeface="+mn-ea"/>
            <a:cs typeface="+mn-cs"/>
          </a:endParaRPr>
        </a:p>
      </dsp:txBody>
      <dsp:txXfrm>
        <a:off x="17820" y="539186"/>
        <a:ext cx="6204804" cy="329399"/>
      </dsp:txXfrm>
    </dsp:sp>
    <dsp:sp modelId="{D5271988-96B9-4E42-8251-BA508B19EA42}">
      <dsp:nvSpPr>
        <dsp:cNvPr id="0" name=""/>
        <dsp:cNvSpPr/>
      </dsp:nvSpPr>
      <dsp:spPr>
        <a:xfrm>
          <a:off x="0" y="932486"/>
          <a:ext cx="6240444" cy="365039"/>
        </a:xfrm>
        <a:prstGeom prst="roundRect">
          <a:avLst/>
        </a:prstGeom>
        <a:solidFill>
          <a:srgbClr val="2683C6">
            <a:hueOff val="-240613"/>
            <a:satOff val="271"/>
            <a:lumOff val="642"/>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kern="1200" dirty="0">
              <a:solidFill>
                <a:sysClr val="window" lastClr="FFFFFF"/>
              </a:solidFill>
              <a:latin typeface="Franklin Gothic Book" panose="020B0502020104020203"/>
              <a:ea typeface="+mn-ea"/>
              <a:cs typeface="+mn-cs"/>
            </a:rPr>
            <a:t>Chefs</a:t>
          </a:r>
          <a:endParaRPr lang="en-US" sz="1600" kern="1200" dirty="0">
            <a:solidFill>
              <a:sysClr val="window" lastClr="FFFFFF"/>
            </a:solidFill>
            <a:latin typeface="Franklin Gothic Book" panose="020B0502020104020203"/>
            <a:ea typeface="+mn-ea"/>
            <a:cs typeface="+mn-cs"/>
          </a:endParaRPr>
        </a:p>
      </dsp:txBody>
      <dsp:txXfrm>
        <a:off x="17820" y="950306"/>
        <a:ext cx="6204804" cy="329399"/>
      </dsp:txXfrm>
    </dsp:sp>
    <dsp:sp modelId="{0D04A4D4-B8F1-4DA4-A7BA-8DD608D2EF11}">
      <dsp:nvSpPr>
        <dsp:cNvPr id="0" name=""/>
        <dsp:cNvSpPr/>
      </dsp:nvSpPr>
      <dsp:spPr>
        <a:xfrm>
          <a:off x="0" y="1343606"/>
          <a:ext cx="6240444" cy="365039"/>
        </a:xfrm>
        <a:prstGeom prst="roundRect">
          <a:avLst/>
        </a:prstGeom>
        <a:solidFill>
          <a:srgbClr val="2683C6">
            <a:hueOff val="-360920"/>
            <a:satOff val="407"/>
            <a:lumOff val="963"/>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a:solidFill>
                <a:sysClr val="window" lastClr="FFFFFF"/>
              </a:solidFill>
              <a:latin typeface="Franklin Gothic Book" panose="020B0502020104020203"/>
              <a:ea typeface="+mn-ea"/>
              <a:cs typeface="+mn-cs"/>
            </a:rPr>
            <a:t>Bio-informatician </a:t>
          </a:r>
          <a:endParaRPr lang="en-US" sz="1600" kern="1200">
            <a:solidFill>
              <a:sysClr val="window" lastClr="FFFFFF"/>
            </a:solidFill>
            <a:latin typeface="Franklin Gothic Book" panose="020B0502020104020203"/>
            <a:ea typeface="+mn-ea"/>
            <a:cs typeface="+mn-cs"/>
          </a:endParaRPr>
        </a:p>
      </dsp:txBody>
      <dsp:txXfrm>
        <a:off x="17820" y="1361426"/>
        <a:ext cx="6204804" cy="329399"/>
      </dsp:txXfrm>
    </dsp:sp>
    <dsp:sp modelId="{0C7E954D-3F9D-434A-A6E0-708CC2EDB1FE}">
      <dsp:nvSpPr>
        <dsp:cNvPr id="0" name=""/>
        <dsp:cNvSpPr/>
      </dsp:nvSpPr>
      <dsp:spPr>
        <a:xfrm>
          <a:off x="0" y="1754726"/>
          <a:ext cx="6240444" cy="365039"/>
        </a:xfrm>
        <a:prstGeom prst="roundRect">
          <a:avLst/>
        </a:prstGeom>
        <a:solidFill>
          <a:srgbClr val="2683C6">
            <a:hueOff val="-481226"/>
            <a:satOff val="543"/>
            <a:lumOff val="1284"/>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a:solidFill>
                <a:sysClr val="window" lastClr="FFFFFF"/>
              </a:solidFill>
              <a:latin typeface="Franklin Gothic Book" panose="020B0502020104020203"/>
              <a:ea typeface="+mn-ea"/>
              <a:cs typeface="+mn-cs"/>
            </a:rPr>
            <a:t>Occupational therapists</a:t>
          </a:r>
          <a:endParaRPr lang="en-US" sz="1600" kern="1200">
            <a:solidFill>
              <a:sysClr val="window" lastClr="FFFFFF"/>
            </a:solidFill>
            <a:latin typeface="Franklin Gothic Book" panose="020B0502020104020203"/>
            <a:ea typeface="+mn-ea"/>
            <a:cs typeface="+mn-cs"/>
          </a:endParaRPr>
        </a:p>
      </dsp:txBody>
      <dsp:txXfrm>
        <a:off x="17820" y="1772546"/>
        <a:ext cx="6204804" cy="329399"/>
      </dsp:txXfrm>
    </dsp:sp>
    <dsp:sp modelId="{BA9FEED3-DA8C-4881-A6E9-8CBEA67F3B5D}">
      <dsp:nvSpPr>
        <dsp:cNvPr id="0" name=""/>
        <dsp:cNvSpPr/>
      </dsp:nvSpPr>
      <dsp:spPr>
        <a:xfrm>
          <a:off x="0" y="2165846"/>
          <a:ext cx="6240444" cy="365039"/>
        </a:xfrm>
        <a:prstGeom prst="roundRect">
          <a:avLst/>
        </a:prstGeom>
        <a:solidFill>
          <a:srgbClr val="2683C6">
            <a:hueOff val="-601533"/>
            <a:satOff val="678"/>
            <a:lumOff val="1605"/>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dirty="0">
              <a:solidFill>
                <a:sysClr val="window" lastClr="FFFFFF"/>
              </a:solidFill>
              <a:latin typeface="Franklin Gothic Book" panose="020B0502020104020203"/>
              <a:ea typeface="+mn-ea"/>
              <a:cs typeface="+mn-cs"/>
            </a:rPr>
            <a:t>Medical radiographers</a:t>
          </a:r>
          <a:endParaRPr lang="en-US" sz="1600" kern="1200" dirty="0">
            <a:solidFill>
              <a:sysClr val="window" lastClr="FFFFFF"/>
            </a:solidFill>
            <a:latin typeface="Franklin Gothic Book" panose="020B0502020104020203"/>
            <a:ea typeface="+mn-ea"/>
            <a:cs typeface="+mn-cs"/>
          </a:endParaRPr>
        </a:p>
      </dsp:txBody>
      <dsp:txXfrm>
        <a:off x="17820" y="2183666"/>
        <a:ext cx="6204804" cy="329399"/>
      </dsp:txXfrm>
    </dsp:sp>
    <dsp:sp modelId="{30104E63-90B3-46CA-8B2C-557C43D1747E}">
      <dsp:nvSpPr>
        <dsp:cNvPr id="0" name=""/>
        <dsp:cNvSpPr/>
      </dsp:nvSpPr>
      <dsp:spPr>
        <a:xfrm>
          <a:off x="0" y="2576966"/>
          <a:ext cx="6240444" cy="365039"/>
        </a:xfrm>
        <a:prstGeom prst="roundRect">
          <a:avLst/>
        </a:prstGeom>
        <a:solidFill>
          <a:srgbClr val="2683C6">
            <a:hueOff val="-721840"/>
            <a:satOff val="814"/>
            <a:lumOff val="1925"/>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dirty="0">
              <a:solidFill>
                <a:sysClr val="window" lastClr="FFFFFF"/>
              </a:solidFill>
              <a:latin typeface="Franklin Gothic Book" panose="020B0502020104020203"/>
              <a:ea typeface="+mn-ea"/>
              <a:cs typeface="+mn-cs"/>
            </a:rPr>
            <a:t>IT business analysts, architects and systems designers</a:t>
          </a:r>
          <a:endParaRPr lang="en-US" sz="1600" kern="1200" dirty="0">
            <a:solidFill>
              <a:sysClr val="window" lastClr="FFFFFF"/>
            </a:solidFill>
            <a:latin typeface="Franklin Gothic Book" panose="020B0502020104020203"/>
            <a:ea typeface="+mn-ea"/>
            <a:cs typeface="+mn-cs"/>
          </a:endParaRPr>
        </a:p>
      </dsp:txBody>
      <dsp:txXfrm>
        <a:off x="17820" y="2594786"/>
        <a:ext cx="6204804" cy="329399"/>
      </dsp:txXfrm>
    </dsp:sp>
    <dsp:sp modelId="{7BE34E0A-ED49-4160-BD91-936A3437A1D1}">
      <dsp:nvSpPr>
        <dsp:cNvPr id="0" name=""/>
        <dsp:cNvSpPr/>
      </dsp:nvSpPr>
      <dsp:spPr>
        <a:xfrm>
          <a:off x="0" y="2988086"/>
          <a:ext cx="6240444" cy="365039"/>
        </a:xfrm>
        <a:prstGeom prst="roundRect">
          <a:avLst/>
        </a:prstGeom>
        <a:solidFill>
          <a:srgbClr val="2683C6">
            <a:hueOff val="-842146"/>
            <a:satOff val="949"/>
            <a:lumOff val="2246"/>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a:solidFill>
                <a:sysClr val="window" lastClr="FFFFFF"/>
              </a:solidFill>
              <a:latin typeface="Franklin Gothic Book" panose="020B0502020104020203"/>
              <a:ea typeface="+mn-ea"/>
              <a:cs typeface="+mn-cs"/>
            </a:rPr>
            <a:t>Programmers and software development professionals</a:t>
          </a:r>
          <a:endParaRPr lang="en-US" sz="1600" kern="1200">
            <a:solidFill>
              <a:sysClr val="window" lastClr="FFFFFF"/>
            </a:solidFill>
            <a:latin typeface="Franklin Gothic Book" panose="020B0502020104020203"/>
            <a:ea typeface="+mn-ea"/>
            <a:cs typeface="+mn-cs"/>
          </a:endParaRPr>
        </a:p>
      </dsp:txBody>
      <dsp:txXfrm>
        <a:off x="17820" y="3005906"/>
        <a:ext cx="6204804" cy="329399"/>
      </dsp:txXfrm>
    </dsp:sp>
    <dsp:sp modelId="{D822FBCD-BF08-46A1-89A5-1D6D4CDBC68C}">
      <dsp:nvSpPr>
        <dsp:cNvPr id="0" name=""/>
        <dsp:cNvSpPr/>
      </dsp:nvSpPr>
      <dsp:spPr>
        <a:xfrm>
          <a:off x="0" y="3399206"/>
          <a:ext cx="6240444" cy="365039"/>
        </a:xfrm>
        <a:prstGeom prst="roundRect">
          <a:avLst/>
        </a:prstGeom>
        <a:solidFill>
          <a:srgbClr val="2683C6">
            <a:hueOff val="-962453"/>
            <a:satOff val="1085"/>
            <a:lumOff val="2567"/>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a:solidFill>
                <a:sysClr val="window" lastClr="FFFFFF"/>
              </a:solidFill>
              <a:latin typeface="Franklin Gothic Book" panose="020B0502020104020203"/>
              <a:ea typeface="+mn-ea"/>
              <a:cs typeface="+mn-cs"/>
            </a:rPr>
            <a:t>Cyber security specialist</a:t>
          </a:r>
          <a:endParaRPr lang="en-US" sz="1600" kern="1200">
            <a:solidFill>
              <a:sysClr val="window" lastClr="FFFFFF"/>
            </a:solidFill>
            <a:latin typeface="Franklin Gothic Book" panose="020B0502020104020203"/>
            <a:ea typeface="+mn-ea"/>
            <a:cs typeface="+mn-cs"/>
          </a:endParaRPr>
        </a:p>
      </dsp:txBody>
      <dsp:txXfrm>
        <a:off x="17820" y="3417026"/>
        <a:ext cx="6204804" cy="329399"/>
      </dsp:txXfrm>
    </dsp:sp>
    <dsp:sp modelId="{49D23969-8DC7-4E5F-8BF5-4E10EF816C9E}">
      <dsp:nvSpPr>
        <dsp:cNvPr id="0" name=""/>
        <dsp:cNvSpPr/>
      </dsp:nvSpPr>
      <dsp:spPr>
        <a:xfrm>
          <a:off x="0" y="3810326"/>
          <a:ext cx="6240444" cy="365039"/>
        </a:xfrm>
        <a:prstGeom prst="roundRect">
          <a:avLst/>
        </a:prstGeom>
        <a:solidFill>
          <a:srgbClr val="2683C6">
            <a:hueOff val="-1082760"/>
            <a:satOff val="1221"/>
            <a:lumOff val="2888"/>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kern="1200">
              <a:solidFill>
                <a:sysClr val="window" lastClr="FFFFFF"/>
              </a:solidFill>
              <a:latin typeface="Franklin Gothic Book" panose="020B0502020104020203"/>
              <a:ea typeface="+mn-ea"/>
              <a:cs typeface="+mn-cs"/>
            </a:rPr>
            <a:t>Engineers</a:t>
          </a:r>
          <a:endParaRPr lang="en-US" sz="1600" kern="1200">
            <a:solidFill>
              <a:sysClr val="window" lastClr="FFFFFF"/>
            </a:solidFill>
            <a:latin typeface="Franklin Gothic Book" panose="020B0502020104020203"/>
            <a:ea typeface="+mn-ea"/>
            <a:cs typeface="+mn-cs"/>
          </a:endParaRPr>
        </a:p>
      </dsp:txBody>
      <dsp:txXfrm>
        <a:off x="17820" y="3828146"/>
        <a:ext cx="6204804" cy="329399"/>
      </dsp:txXfrm>
    </dsp:sp>
    <dsp:sp modelId="{1C876B29-31D3-4D20-B2BC-A8A96491D6E1}">
      <dsp:nvSpPr>
        <dsp:cNvPr id="0" name=""/>
        <dsp:cNvSpPr/>
      </dsp:nvSpPr>
      <dsp:spPr>
        <a:xfrm>
          <a:off x="0" y="4221446"/>
          <a:ext cx="6240444" cy="365039"/>
        </a:xfrm>
        <a:prstGeom prst="roundRect">
          <a:avLst/>
        </a:prstGeom>
        <a:solidFill>
          <a:srgbClr val="2683C6">
            <a:hueOff val="-1203066"/>
            <a:satOff val="1356"/>
            <a:lumOff val="3209"/>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dirty="0">
              <a:solidFill>
                <a:sysClr val="window" lastClr="FFFFFF"/>
              </a:solidFill>
              <a:latin typeface="Franklin Gothic Book" panose="020B0502020104020203"/>
              <a:ea typeface="+mn-ea"/>
              <a:cs typeface="+mn-cs"/>
            </a:rPr>
            <a:t>Biological scientists and biochemists</a:t>
          </a:r>
          <a:endParaRPr lang="en-US" sz="1600" kern="1200" dirty="0">
            <a:solidFill>
              <a:sysClr val="window" lastClr="FFFFFF"/>
            </a:solidFill>
            <a:latin typeface="Franklin Gothic Book" panose="020B0502020104020203"/>
            <a:ea typeface="+mn-ea"/>
            <a:cs typeface="+mn-cs"/>
          </a:endParaRPr>
        </a:p>
      </dsp:txBody>
      <dsp:txXfrm>
        <a:off x="17820" y="4239266"/>
        <a:ext cx="6204804" cy="329399"/>
      </dsp:txXfrm>
    </dsp:sp>
    <dsp:sp modelId="{BE98D5EA-CCF8-46A3-A505-DC8C5010E07C}">
      <dsp:nvSpPr>
        <dsp:cNvPr id="0" name=""/>
        <dsp:cNvSpPr/>
      </dsp:nvSpPr>
      <dsp:spPr>
        <a:xfrm>
          <a:off x="0" y="4632566"/>
          <a:ext cx="6240444" cy="365039"/>
        </a:xfrm>
        <a:prstGeom prst="roundRect">
          <a:avLst/>
        </a:prstGeom>
        <a:solidFill>
          <a:srgbClr val="2683C6">
            <a:hueOff val="-1323373"/>
            <a:satOff val="1492"/>
            <a:lumOff val="3530"/>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kern="1200" dirty="0">
              <a:solidFill>
                <a:sysClr val="window" lastClr="FFFFFF"/>
              </a:solidFill>
              <a:latin typeface="Franklin Gothic Book" panose="020B0502020104020203"/>
              <a:ea typeface="+mn-ea"/>
              <a:cs typeface="+mn-cs"/>
            </a:rPr>
            <a:t>Data scientists</a:t>
          </a:r>
        </a:p>
      </dsp:txBody>
      <dsp:txXfrm>
        <a:off x="17820" y="4650386"/>
        <a:ext cx="6204804" cy="3293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72A44B-F850-4EDD-B5FD-73B3F1AE8A8E}">
      <dsp:nvSpPr>
        <dsp:cNvPr id="0" name=""/>
        <dsp:cNvSpPr/>
      </dsp:nvSpPr>
      <dsp:spPr>
        <a:xfrm>
          <a:off x="2857" y="0"/>
          <a:ext cx="4393406" cy="3814281"/>
        </a:xfrm>
        <a:prstGeom prst="rect">
          <a:avLst/>
        </a:prstGeom>
        <a:solidFill>
          <a:srgbClr val="E80AC8"/>
        </a:solidFill>
        <a:ln w="22225" cap="rnd" cmpd="sng" algn="ctr">
          <a:solidFill>
            <a:srgbClr val="E80AC8"/>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3971" tIns="0" rIns="433971" bIns="330200" numCol="1" spcCol="1270" anchor="t" anchorCtr="0">
          <a:noAutofit/>
        </a:bodyPr>
        <a:lstStyle/>
        <a:p>
          <a:pPr lvl="0" algn="l" defTabSz="1244600">
            <a:lnSpc>
              <a:spcPct val="90000"/>
            </a:lnSpc>
            <a:spcBef>
              <a:spcPct val="0"/>
            </a:spcBef>
            <a:spcAft>
              <a:spcPct val="35000"/>
            </a:spcAft>
            <a:buNone/>
          </a:pPr>
          <a:r>
            <a:rPr lang="en-GB" sz="2800" b="1" i="0" kern="1200" dirty="0">
              <a:solidFill>
                <a:sysClr val="window" lastClr="FFFFFF"/>
              </a:solidFill>
              <a:latin typeface="+mj-lt"/>
              <a:ea typeface="+mn-ea"/>
              <a:cs typeface="+mn-cs"/>
            </a:rPr>
            <a:t>A positive attitude to work</a:t>
          </a:r>
        </a:p>
        <a:p>
          <a:pPr lvl="0" algn="l" defTabSz="1244600">
            <a:lnSpc>
              <a:spcPct val="90000"/>
            </a:lnSpc>
            <a:spcBef>
              <a:spcPct val="0"/>
            </a:spcBef>
            <a:spcAft>
              <a:spcPct val="35000"/>
            </a:spcAft>
            <a:buNone/>
          </a:pPr>
          <a:r>
            <a:rPr lang="en-GB" sz="2400" b="0" i="1" kern="1200" dirty="0">
              <a:solidFill>
                <a:sysClr val="window" lastClr="FFFFFF"/>
              </a:solidFill>
              <a:latin typeface="+mj-lt"/>
              <a:ea typeface="+mn-ea"/>
              <a:cs typeface="+mn-cs"/>
            </a:rPr>
            <a:t>Punctuality, flexibility and verbal communication skills</a:t>
          </a:r>
          <a:endParaRPr lang="en-US" sz="2400" b="0" i="1" kern="1200" dirty="0">
            <a:solidFill>
              <a:sysClr val="window" lastClr="FFFFFF"/>
            </a:solidFill>
            <a:latin typeface="+mj-lt"/>
            <a:ea typeface="+mn-ea"/>
            <a:cs typeface="+mn-cs"/>
          </a:endParaRPr>
        </a:p>
        <a:p>
          <a:pPr lvl="0" algn="l" defTabSz="1244600">
            <a:lnSpc>
              <a:spcPct val="90000"/>
            </a:lnSpc>
            <a:spcBef>
              <a:spcPct val="0"/>
            </a:spcBef>
            <a:spcAft>
              <a:spcPct val="35000"/>
            </a:spcAft>
            <a:buNone/>
          </a:pPr>
          <a:endParaRPr lang="en-US" sz="2400" i="1" kern="1200" dirty="0">
            <a:solidFill>
              <a:sysClr val="window" lastClr="FFFFFF"/>
            </a:solidFill>
            <a:latin typeface="+mj-lt"/>
            <a:ea typeface="+mn-ea"/>
            <a:cs typeface="+mn-cs"/>
          </a:endParaRPr>
        </a:p>
      </dsp:txBody>
      <dsp:txXfrm>
        <a:off x="2857" y="1525712"/>
        <a:ext cx="4393406" cy="2288568"/>
      </dsp:txXfrm>
    </dsp:sp>
    <dsp:sp modelId="{009FE266-093E-4C3A-8169-CD88160EDB6D}">
      <dsp:nvSpPr>
        <dsp:cNvPr id="0" name=""/>
        <dsp:cNvSpPr/>
      </dsp:nvSpPr>
      <dsp:spPr>
        <a:xfrm>
          <a:off x="2857" y="0"/>
          <a:ext cx="4393406" cy="15257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433971" tIns="165100" rIns="433971" bIns="165100" numCol="1" spcCol="1270" anchor="ctr" anchorCtr="0">
          <a:noAutofit/>
        </a:bodyPr>
        <a:lstStyle/>
        <a:p>
          <a:pPr lvl="0" algn="l" defTabSz="2933700">
            <a:lnSpc>
              <a:spcPct val="90000"/>
            </a:lnSpc>
            <a:spcBef>
              <a:spcPct val="0"/>
            </a:spcBef>
            <a:spcAft>
              <a:spcPct val="35000"/>
            </a:spcAft>
            <a:buNone/>
          </a:pPr>
          <a:r>
            <a:rPr lang="en-US" sz="6600" kern="1200" dirty="0">
              <a:solidFill>
                <a:sysClr val="window" lastClr="FFFFFF"/>
              </a:solidFill>
              <a:latin typeface="Franklin Gothic Book" panose="020B0502020104020203"/>
              <a:ea typeface="+mn-ea"/>
              <a:cs typeface="+mn-cs"/>
            </a:rPr>
            <a:t>01</a:t>
          </a:r>
        </a:p>
      </dsp:txBody>
      <dsp:txXfrm>
        <a:off x="2857" y="0"/>
        <a:ext cx="4393406" cy="1525712"/>
      </dsp:txXfrm>
    </dsp:sp>
    <dsp:sp modelId="{F117B8CE-71D8-48EF-9DA7-39FFD822BD22}">
      <dsp:nvSpPr>
        <dsp:cNvPr id="0" name=""/>
        <dsp:cNvSpPr/>
      </dsp:nvSpPr>
      <dsp:spPr>
        <a:xfrm>
          <a:off x="4747736" y="0"/>
          <a:ext cx="4393406" cy="3814281"/>
        </a:xfrm>
        <a:prstGeom prst="rect">
          <a:avLst/>
        </a:prstGeom>
        <a:solidFill>
          <a:srgbClr val="335B74">
            <a:hueOff val="0"/>
            <a:satOff val="0"/>
            <a:lumOff val="0"/>
            <a:alphaOff val="0"/>
          </a:srgbClr>
        </a:solidFill>
        <a:ln w="22225" cap="rnd" cmpd="sng" algn="ctr">
          <a:solidFill>
            <a:srgbClr val="335B7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3971" tIns="0" rIns="433971" bIns="330200" numCol="1" spcCol="1270" anchor="t" anchorCtr="0">
          <a:noAutofit/>
        </a:bodyPr>
        <a:lstStyle/>
        <a:p>
          <a:pPr lvl="0" algn="l" defTabSz="1244600">
            <a:lnSpc>
              <a:spcPct val="90000"/>
            </a:lnSpc>
            <a:spcBef>
              <a:spcPct val="0"/>
            </a:spcBef>
            <a:spcAft>
              <a:spcPct val="35000"/>
            </a:spcAft>
            <a:buNone/>
          </a:pPr>
          <a:r>
            <a:rPr lang="en-GB" sz="2800" b="1" i="0" kern="1200" dirty="0">
              <a:solidFill>
                <a:sysClr val="window" lastClr="FFFFFF"/>
              </a:solidFill>
              <a:latin typeface="+mj-lt"/>
              <a:ea typeface="+mn-ea"/>
              <a:cs typeface="+mn-cs"/>
            </a:rPr>
            <a:t>Resilience</a:t>
          </a:r>
        </a:p>
        <a:p>
          <a:pPr lvl="0" algn="l" defTabSz="1244600">
            <a:lnSpc>
              <a:spcPct val="90000"/>
            </a:lnSpc>
            <a:spcBef>
              <a:spcPct val="0"/>
            </a:spcBef>
            <a:spcAft>
              <a:spcPct val="35000"/>
            </a:spcAft>
            <a:buNone/>
          </a:pPr>
          <a:r>
            <a:rPr lang="en-GB" sz="2400" b="0" i="1" kern="1200" dirty="0">
              <a:solidFill>
                <a:sysClr val="window" lastClr="FFFFFF"/>
              </a:solidFill>
              <a:latin typeface="+mj-lt"/>
              <a:ea typeface="+mn-ea"/>
              <a:cs typeface="+mn-cs"/>
            </a:rPr>
            <a:t>The ability to cope with setbacks and criticism, be motivated to overcome obstacles and stay calm under pressure </a:t>
          </a:r>
          <a:endParaRPr lang="en-US" sz="2400" b="0" i="1" kern="1200" dirty="0">
            <a:solidFill>
              <a:sysClr val="window" lastClr="FFFFFF"/>
            </a:solidFill>
            <a:latin typeface="+mj-lt"/>
            <a:ea typeface="+mn-ea"/>
            <a:cs typeface="+mn-cs"/>
          </a:endParaRPr>
        </a:p>
      </dsp:txBody>
      <dsp:txXfrm>
        <a:off x="4747736" y="1525712"/>
        <a:ext cx="4393406" cy="2288568"/>
      </dsp:txXfrm>
    </dsp:sp>
    <dsp:sp modelId="{CAD44CD9-8D2D-4118-8E5D-8C09F9332125}">
      <dsp:nvSpPr>
        <dsp:cNvPr id="0" name=""/>
        <dsp:cNvSpPr/>
      </dsp:nvSpPr>
      <dsp:spPr>
        <a:xfrm>
          <a:off x="4747736" y="0"/>
          <a:ext cx="4393406" cy="15257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433971" tIns="165100" rIns="433971" bIns="165100" numCol="1" spcCol="1270" anchor="ctr" anchorCtr="0">
          <a:noAutofit/>
        </a:bodyPr>
        <a:lstStyle/>
        <a:p>
          <a:pPr lvl="0" algn="l" defTabSz="2933700">
            <a:lnSpc>
              <a:spcPct val="90000"/>
            </a:lnSpc>
            <a:spcBef>
              <a:spcPct val="0"/>
            </a:spcBef>
            <a:spcAft>
              <a:spcPct val="35000"/>
            </a:spcAft>
            <a:buNone/>
          </a:pPr>
          <a:r>
            <a:rPr lang="en-US" sz="6600" kern="1200">
              <a:solidFill>
                <a:sysClr val="window" lastClr="FFFFFF"/>
              </a:solidFill>
              <a:latin typeface="Franklin Gothic Book" panose="020B0502020104020203"/>
              <a:ea typeface="+mn-ea"/>
              <a:cs typeface="+mn-cs"/>
            </a:rPr>
            <a:t>02</a:t>
          </a:r>
          <a:endParaRPr lang="en-US" sz="6600" kern="1200" dirty="0">
            <a:solidFill>
              <a:sysClr val="window" lastClr="FFFFFF"/>
            </a:solidFill>
            <a:latin typeface="Franklin Gothic Book" panose="020B0502020104020203"/>
            <a:ea typeface="+mn-ea"/>
            <a:cs typeface="+mn-cs"/>
          </a:endParaRPr>
        </a:p>
      </dsp:txBody>
      <dsp:txXfrm>
        <a:off x="4747736" y="0"/>
        <a:ext cx="4393406" cy="152571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0DF009-3742-4750-A49E-E550FBF76EFB}">
      <dsp:nvSpPr>
        <dsp:cNvPr id="0" name=""/>
        <dsp:cNvSpPr/>
      </dsp:nvSpPr>
      <dsp:spPr>
        <a:xfrm>
          <a:off x="0" y="17914"/>
          <a:ext cx="3281345" cy="630264"/>
        </a:xfrm>
        <a:prstGeom prst="roundRect">
          <a:avLst/>
        </a:prstGeom>
        <a:solidFill>
          <a:srgbClr val="2683C6">
            <a:hueOff val="0"/>
            <a:satOff val="0"/>
            <a:lumOff val="0"/>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US" sz="1600" kern="1200" dirty="0">
              <a:solidFill>
                <a:sysClr val="window" lastClr="FFFFFF"/>
              </a:solidFill>
              <a:latin typeface="+mj-lt"/>
              <a:ea typeface="+mn-ea"/>
              <a:cs typeface="+mn-cs"/>
            </a:rPr>
            <a:t>Analytical thinking and Innovation</a:t>
          </a:r>
        </a:p>
      </dsp:txBody>
      <dsp:txXfrm>
        <a:off x="30767" y="48681"/>
        <a:ext cx="3219811" cy="568730"/>
      </dsp:txXfrm>
    </dsp:sp>
    <dsp:sp modelId="{2287A8CC-88B3-420B-B892-12CDDCD0523D}">
      <dsp:nvSpPr>
        <dsp:cNvPr id="0" name=""/>
        <dsp:cNvSpPr/>
      </dsp:nvSpPr>
      <dsp:spPr>
        <a:xfrm>
          <a:off x="0" y="685619"/>
          <a:ext cx="3281345" cy="630264"/>
        </a:xfrm>
        <a:prstGeom prst="roundRect">
          <a:avLst/>
        </a:prstGeom>
        <a:solidFill>
          <a:srgbClr val="2683C6">
            <a:hueOff val="-120307"/>
            <a:satOff val="136"/>
            <a:lumOff val="321"/>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kern="1200" dirty="0">
              <a:solidFill>
                <a:sysClr val="window" lastClr="FFFFFF"/>
              </a:solidFill>
              <a:latin typeface="+mj-lt"/>
              <a:ea typeface="+mn-ea"/>
              <a:cs typeface="+mn-cs"/>
            </a:rPr>
            <a:t>Active learning and learning strategies</a:t>
          </a:r>
          <a:endParaRPr lang="en-US" sz="1600" kern="1200" dirty="0">
            <a:solidFill>
              <a:sysClr val="window" lastClr="FFFFFF"/>
            </a:solidFill>
            <a:latin typeface="+mj-lt"/>
            <a:ea typeface="+mn-ea"/>
            <a:cs typeface="+mn-cs"/>
          </a:endParaRPr>
        </a:p>
      </dsp:txBody>
      <dsp:txXfrm>
        <a:off x="30767" y="716386"/>
        <a:ext cx="3219811" cy="568730"/>
      </dsp:txXfrm>
    </dsp:sp>
    <dsp:sp modelId="{D5271988-96B9-4E42-8251-BA508B19EA42}">
      <dsp:nvSpPr>
        <dsp:cNvPr id="0" name=""/>
        <dsp:cNvSpPr/>
      </dsp:nvSpPr>
      <dsp:spPr>
        <a:xfrm>
          <a:off x="0" y="1353323"/>
          <a:ext cx="3281345" cy="630264"/>
        </a:xfrm>
        <a:prstGeom prst="roundRect">
          <a:avLst/>
        </a:prstGeom>
        <a:solidFill>
          <a:srgbClr val="2683C6">
            <a:hueOff val="-240613"/>
            <a:satOff val="271"/>
            <a:lumOff val="642"/>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kern="1200" dirty="0">
              <a:solidFill>
                <a:sysClr val="window" lastClr="FFFFFF"/>
              </a:solidFill>
              <a:latin typeface="+mj-lt"/>
              <a:ea typeface="+mn-ea"/>
              <a:cs typeface="+mn-cs"/>
            </a:rPr>
            <a:t>Complex problem solving</a:t>
          </a:r>
          <a:endParaRPr lang="en-US" sz="1600" kern="1200" dirty="0">
            <a:solidFill>
              <a:sysClr val="window" lastClr="FFFFFF"/>
            </a:solidFill>
            <a:latin typeface="+mj-lt"/>
            <a:ea typeface="+mn-ea"/>
            <a:cs typeface="+mn-cs"/>
          </a:endParaRPr>
        </a:p>
      </dsp:txBody>
      <dsp:txXfrm>
        <a:off x="30767" y="1384090"/>
        <a:ext cx="3219811" cy="568730"/>
      </dsp:txXfrm>
    </dsp:sp>
    <dsp:sp modelId="{0D04A4D4-B8F1-4DA4-A7BA-8DD608D2EF11}">
      <dsp:nvSpPr>
        <dsp:cNvPr id="0" name=""/>
        <dsp:cNvSpPr/>
      </dsp:nvSpPr>
      <dsp:spPr>
        <a:xfrm>
          <a:off x="0" y="2021027"/>
          <a:ext cx="3281345" cy="630264"/>
        </a:xfrm>
        <a:prstGeom prst="roundRect">
          <a:avLst/>
        </a:prstGeom>
        <a:solidFill>
          <a:srgbClr val="2683C6">
            <a:hueOff val="-360920"/>
            <a:satOff val="407"/>
            <a:lumOff val="963"/>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dirty="0">
              <a:solidFill>
                <a:sysClr val="window" lastClr="FFFFFF"/>
              </a:solidFill>
              <a:latin typeface="+mj-lt"/>
              <a:ea typeface="+mn-ea"/>
              <a:cs typeface="+mn-cs"/>
            </a:rPr>
            <a:t>Critical thinking and analysis</a:t>
          </a:r>
          <a:endParaRPr lang="en-US" sz="1600" kern="1200" dirty="0">
            <a:solidFill>
              <a:sysClr val="window" lastClr="FFFFFF"/>
            </a:solidFill>
            <a:latin typeface="+mj-lt"/>
            <a:ea typeface="+mn-ea"/>
            <a:cs typeface="+mn-cs"/>
          </a:endParaRPr>
        </a:p>
      </dsp:txBody>
      <dsp:txXfrm>
        <a:off x="30767" y="2051794"/>
        <a:ext cx="3219811" cy="568730"/>
      </dsp:txXfrm>
    </dsp:sp>
    <dsp:sp modelId="{349A9588-767C-4474-A215-FB6DC81C4E8A}">
      <dsp:nvSpPr>
        <dsp:cNvPr id="0" name=""/>
        <dsp:cNvSpPr/>
      </dsp:nvSpPr>
      <dsp:spPr>
        <a:xfrm>
          <a:off x="0" y="2688732"/>
          <a:ext cx="3281345" cy="630264"/>
        </a:xfrm>
        <a:prstGeom prst="roundRect">
          <a:avLst/>
        </a:prstGeom>
        <a:solidFill>
          <a:srgbClr val="2683C6">
            <a:hueOff val="-360920"/>
            <a:satOff val="407"/>
            <a:lumOff val="963"/>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dirty="0">
              <a:solidFill>
                <a:sysClr val="window" lastClr="FFFFFF"/>
              </a:solidFill>
              <a:latin typeface="+mj-lt"/>
              <a:ea typeface="+mn-ea"/>
              <a:cs typeface="+mn-cs"/>
            </a:rPr>
            <a:t> Creativity, originality and  initiative</a:t>
          </a:r>
          <a:endParaRPr lang="en-US" sz="1600" kern="1200" dirty="0">
            <a:solidFill>
              <a:sysClr val="window" lastClr="FFFFFF"/>
            </a:solidFill>
            <a:latin typeface="+mj-lt"/>
            <a:ea typeface="+mn-ea"/>
            <a:cs typeface="+mn-cs"/>
          </a:endParaRPr>
        </a:p>
      </dsp:txBody>
      <dsp:txXfrm>
        <a:off x="30767" y="2719499"/>
        <a:ext cx="3219811" cy="568730"/>
      </dsp:txXfrm>
    </dsp:sp>
    <dsp:sp modelId="{BA9FEED3-DA8C-4881-A6E9-8CBEA67F3B5D}">
      <dsp:nvSpPr>
        <dsp:cNvPr id="0" name=""/>
        <dsp:cNvSpPr/>
      </dsp:nvSpPr>
      <dsp:spPr>
        <a:xfrm>
          <a:off x="0" y="3356436"/>
          <a:ext cx="3281345" cy="630264"/>
        </a:xfrm>
        <a:prstGeom prst="roundRect">
          <a:avLst/>
        </a:prstGeom>
        <a:solidFill>
          <a:srgbClr val="2683C6">
            <a:hueOff val="-601533"/>
            <a:satOff val="678"/>
            <a:lumOff val="1605"/>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dirty="0">
              <a:solidFill>
                <a:sysClr val="window" lastClr="FFFFFF"/>
              </a:solidFill>
              <a:latin typeface="+mj-lt"/>
              <a:ea typeface="+mn-ea"/>
              <a:cs typeface="+mn-cs"/>
            </a:rPr>
            <a:t>Leadership and social influence</a:t>
          </a:r>
          <a:endParaRPr lang="en-US" sz="1600" kern="1200" dirty="0">
            <a:solidFill>
              <a:sysClr val="window" lastClr="FFFFFF"/>
            </a:solidFill>
            <a:latin typeface="+mj-lt"/>
            <a:ea typeface="+mn-ea"/>
            <a:cs typeface="+mn-cs"/>
          </a:endParaRPr>
        </a:p>
      </dsp:txBody>
      <dsp:txXfrm>
        <a:off x="30767" y="3387203"/>
        <a:ext cx="3219811" cy="568730"/>
      </dsp:txXfrm>
    </dsp:sp>
    <dsp:sp modelId="{30104E63-90B3-46CA-8B2C-557C43D1747E}">
      <dsp:nvSpPr>
        <dsp:cNvPr id="0" name=""/>
        <dsp:cNvSpPr/>
      </dsp:nvSpPr>
      <dsp:spPr>
        <a:xfrm>
          <a:off x="0" y="4024140"/>
          <a:ext cx="3281345" cy="630264"/>
        </a:xfrm>
        <a:prstGeom prst="roundRect">
          <a:avLst/>
        </a:prstGeom>
        <a:solidFill>
          <a:srgbClr val="2683C6">
            <a:hueOff val="-721840"/>
            <a:satOff val="814"/>
            <a:lumOff val="1925"/>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dirty="0">
              <a:solidFill>
                <a:sysClr val="window" lastClr="FFFFFF"/>
              </a:solidFill>
              <a:latin typeface="+mj-lt"/>
              <a:ea typeface="+mn-ea"/>
              <a:cs typeface="+mn-cs"/>
            </a:rPr>
            <a:t>Technology control monitoring and use</a:t>
          </a:r>
          <a:endParaRPr lang="en-US" sz="1600" kern="1200" dirty="0">
            <a:solidFill>
              <a:sysClr val="window" lastClr="FFFFFF"/>
            </a:solidFill>
            <a:latin typeface="+mj-lt"/>
            <a:ea typeface="+mn-ea"/>
            <a:cs typeface="+mn-cs"/>
          </a:endParaRPr>
        </a:p>
      </dsp:txBody>
      <dsp:txXfrm>
        <a:off x="30767" y="4054907"/>
        <a:ext cx="3219811" cy="56873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0DF009-3742-4750-A49E-E550FBF76EFB}">
      <dsp:nvSpPr>
        <dsp:cNvPr id="0" name=""/>
        <dsp:cNvSpPr/>
      </dsp:nvSpPr>
      <dsp:spPr>
        <a:xfrm>
          <a:off x="0" y="42239"/>
          <a:ext cx="3281345" cy="505440"/>
        </a:xfrm>
        <a:prstGeom prst="roundRect">
          <a:avLst/>
        </a:prstGeom>
        <a:solidFill>
          <a:srgbClr val="2683C6">
            <a:hueOff val="0"/>
            <a:satOff val="0"/>
            <a:lumOff val="0"/>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US" sz="1600" kern="1200" dirty="0">
              <a:solidFill>
                <a:sysClr val="window" lastClr="FFFFFF"/>
              </a:solidFill>
              <a:latin typeface="+mj-lt"/>
              <a:ea typeface="+mn-ea"/>
              <a:cs typeface="+mn-cs"/>
            </a:rPr>
            <a:t>Technology design and programming</a:t>
          </a:r>
        </a:p>
      </dsp:txBody>
      <dsp:txXfrm>
        <a:off x="24674" y="66913"/>
        <a:ext cx="3231997" cy="456092"/>
      </dsp:txXfrm>
    </dsp:sp>
    <dsp:sp modelId="{2287A8CC-88B3-420B-B892-12CDDCD0523D}">
      <dsp:nvSpPr>
        <dsp:cNvPr id="0" name=""/>
        <dsp:cNvSpPr/>
      </dsp:nvSpPr>
      <dsp:spPr>
        <a:xfrm>
          <a:off x="0" y="625439"/>
          <a:ext cx="3281345" cy="505440"/>
        </a:xfrm>
        <a:prstGeom prst="roundRect">
          <a:avLst/>
        </a:prstGeom>
        <a:solidFill>
          <a:srgbClr val="2683C6">
            <a:hueOff val="-120307"/>
            <a:satOff val="136"/>
            <a:lumOff val="321"/>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kern="1200" dirty="0">
              <a:solidFill>
                <a:sysClr val="window" lastClr="FFFFFF"/>
              </a:solidFill>
              <a:latin typeface="+mj-lt"/>
              <a:ea typeface="+mn-ea"/>
              <a:cs typeface="+mn-cs"/>
            </a:rPr>
            <a:t>Resilience, stress tolerance, flexibility</a:t>
          </a:r>
          <a:endParaRPr lang="en-US" sz="1600" kern="1200" dirty="0">
            <a:solidFill>
              <a:sysClr val="window" lastClr="FFFFFF"/>
            </a:solidFill>
            <a:latin typeface="+mj-lt"/>
            <a:ea typeface="+mn-ea"/>
            <a:cs typeface="+mn-cs"/>
          </a:endParaRPr>
        </a:p>
      </dsp:txBody>
      <dsp:txXfrm>
        <a:off x="24674" y="650113"/>
        <a:ext cx="3231997" cy="456092"/>
      </dsp:txXfrm>
    </dsp:sp>
    <dsp:sp modelId="{D5271988-96B9-4E42-8251-BA508B19EA42}">
      <dsp:nvSpPr>
        <dsp:cNvPr id="0" name=""/>
        <dsp:cNvSpPr/>
      </dsp:nvSpPr>
      <dsp:spPr>
        <a:xfrm>
          <a:off x="0" y="1208639"/>
          <a:ext cx="3281345" cy="505440"/>
        </a:xfrm>
        <a:prstGeom prst="roundRect">
          <a:avLst/>
        </a:prstGeom>
        <a:solidFill>
          <a:srgbClr val="2683C6">
            <a:hueOff val="-240613"/>
            <a:satOff val="271"/>
            <a:lumOff val="642"/>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kern="1200" dirty="0">
              <a:solidFill>
                <a:sysClr val="window" lastClr="FFFFFF"/>
              </a:solidFill>
              <a:latin typeface="+mj-lt"/>
              <a:ea typeface="+mn-ea"/>
              <a:cs typeface="+mn-cs"/>
            </a:rPr>
            <a:t>Reasoning and problem solving</a:t>
          </a:r>
          <a:endParaRPr lang="en-US" sz="1600" kern="1200" dirty="0">
            <a:solidFill>
              <a:sysClr val="window" lastClr="FFFFFF"/>
            </a:solidFill>
            <a:latin typeface="+mj-lt"/>
            <a:ea typeface="+mn-ea"/>
            <a:cs typeface="+mn-cs"/>
          </a:endParaRPr>
        </a:p>
      </dsp:txBody>
      <dsp:txXfrm>
        <a:off x="24674" y="1233313"/>
        <a:ext cx="3231997" cy="456092"/>
      </dsp:txXfrm>
    </dsp:sp>
    <dsp:sp modelId="{0D04A4D4-B8F1-4DA4-A7BA-8DD608D2EF11}">
      <dsp:nvSpPr>
        <dsp:cNvPr id="0" name=""/>
        <dsp:cNvSpPr/>
      </dsp:nvSpPr>
      <dsp:spPr>
        <a:xfrm>
          <a:off x="0" y="1791839"/>
          <a:ext cx="3281345" cy="505440"/>
        </a:xfrm>
        <a:prstGeom prst="roundRect">
          <a:avLst/>
        </a:prstGeom>
        <a:solidFill>
          <a:srgbClr val="2683C6">
            <a:hueOff val="-360920"/>
            <a:satOff val="407"/>
            <a:lumOff val="963"/>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dirty="0">
              <a:solidFill>
                <a:sysClr val="window" lastClr="FFFFFF"/>
              </a:solidFill>
              <a:latin typeface="+mj-lt"/>
              <a:ea typeface="+mn-ea"/>
              <a:cs typeface="+mn-cs"/>
            </a:rPr>
            <a:t>Emotional intelligence</a:t>
          </a:r>
          <a:endParaRPr lang="en-US" sz="1600" kern="1200" dirty="0">
            <a:solidFill>
              <a:sysClr val="window" lastClr="FFFFFF"/>
            </a:solidFill>
            <a:latin typeface="+mj-lt"/>
            <a:ea typeface="+mn-ea"/>
            <a:cs typeface="+mn-cs"/>
          </a:endParaRPr>
        </a:p>
      </dsp:txBody>
      <dsp:txXfrm>
        <a:off x="24674" y="1816513"/>
        <a:ext cx="3231997" cy="456092"/>
      </dsp:txXfrm>
    </dsp:sp>
    <dsp:sp modelId="{349A9588-767C-4474-A215-FB6DC81C4E8A}">
      <dsp:nvSpPr>
        <dsp:cNvPr id="0" name=""/>
        <dsp:cNvSpPr/>
      </dsp:nvSpPr>
      <dsp:spPr>
        <a:xfrm>
          <a:off x="0" y="2375040"/>
          <a:ext cx="3281345" cy="505440"/>
        </a:xfrm>
        <a:prstGeom prst="roundRect">
          <a:avLst/>
        </a:prstGeom>
        <a:solidFill>
          <a:srgbClr val="2683C6">
            <a:hueOff val="-360920"/>
            <a:satOff val="407"/>
            <a:lumOff val="963"/>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dirty="0">
              <a:solidFill>
                <a:sysClr val="window" lastClr="FFFFFF"/>
              </a:solidFill>
              <a:latin typeface="+mj-lt"/>
              <a:ea typeface="+mn-ea"/>
              <a:cs typeface="+mn-cs"/>
            </a:rPr>
            <a:t> Trouble shooting and user experience</a:t>
          </a:r>
          <a:endParaRPr lang="en-US" sz="1600" kern="1200" dirty="0">
            <a:solidFill>
              <a:sysClr val="window" lastClr="FFFFFF"/>
            </a:solidFill>
            <a:latin typeface="+mj-lt"/>
            <a:ea typeface="+mn-ea"/>
            <a:cs typeface="+mn-cs"/>
          </a:endParaRPr>
        </a:p>
      </dsp:txBody>
      <dsp:txXfrm>
        <a:off x="24674" y="2399714"/>
        <a:ext cx="3231997" cy="456092"/>
      </dsp:txXfrm>
    </dsp:sp>
    <dsp:sp modelId="{BA9FEED3-DA8C-4881-A6E9-8CBEA67F3B5D}">
      <dsp:nvSpPr>
        <dsp:cNvPr id="0" name=""/>
        <dsp:cNvSpPr/>
      </dsp:nvSpPr>
      <dsp:spPr>
        <a:xfrm>
          <a:off x="0" y="2958240"/>
          <a:ext cx="3281345" cy="505440"/>
        </a:xfrm>
        <a:prstGeom prst="roundRect">
          <a:avLst/>
        </a:prstGeom>
        <a:solidFill>
          <a:srgbClr val="2683C6">
            <a:hueOff val="-601533"/>
            <a:satOff val="678"/>
            <a:lumOff val="1605"/>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dirty="0">
              <a:solidFill>
                <a:sysClr val="window" lastClr="FFFFFF"/>
              </a:solidFill>
              <a:latin typeface="+mj-lt"/>
              <a:ea typeface="+mn-ea"/>
              <a:cs typeface="+mn-cs"/>
            </a:rPr>
            <a:t>Service orientation</a:t>
          </a:r>
          <a:endParaRPr lang="en-US" sz="1600" kern="1200" dirty="0">
            <a:solidFill>
              <a:sysClr val="window" lastClr="FFFFFF"/>
            </a:solidFill>
            <a:latin typeface="+mj-lt"/>
            <a:ea typeface="+mn-ea"/>
            <a:cs typeface="+mn-cs"/>
          </a:endParaRPr>
        </a:p>
      </dsp:txBody>
      <dsp:txXfrm>
        <a:off x="24674" y="2982914"/>
        <a:ext cx="3231997" cy="456092"/>
      </dsp:txXfrm>
    </dsp:sp>
    <dsp:sp modelId="{30104E63-90B3-46CA-8B2C-557C43D1747E}">
      <dsp:nvSpPr>
        <dsp:cNvPr id="0" name=""/>
        <dsp:cNvSpPr/>
      </dsp:nvSpPr>
      <dsp:spPr>
        <a:xfrm>
          <a:off x="0" y="3541440"/>
          <a:ext cx="3281345" cy="505440"/>
        </a:xfrm>
        <a:prstGeom prst="roundRect">
          <a:avLst/>
        </a:prstGeom>
        <a:solidFill>
          <a:srgbClr val="2683C6">
            <a:hueOff val="-721840"/>
            <a:satOff val="814"/>
            <a:lumOff val="1925"/>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GB" sz="1600" b="0" i="0" kern="1200" dirty="0">
              <a:solidFill>
                <a:sysClr val="window" lastClr="FFFFFF"/>
              </a:solidFill>
              <a:latin typeface="+mj-lt"/>
              <a:ea typeface="+mn-ea"/>
              <a:cs typeface="+mn-cs"/>
            </a:rPr>
            <a:t>Systems analysis and evaluation</a:t>
          </a:r>
          <a:endParaRPr lang="en-US" sz="1600" kern="1200" dirty="0">
            <a:solidFill>
              <a:sysClr val="window" lastClr="FFFFFF"/>
            </a:solidFill>
            <a:latin typeface="+mj-lt"/>
            <a:ea typeface="+mn-ea"/>
            <a:cs typeface="+mn-cs"/>
          </a:endParaRPr>
        </a:p>
      </dsp:txBody>
      <dsp:txXfrm>
        <a:off x="24674" y="3566114"/>
        <a:ext cx="3231997" cy="456092"/>
      </dsp:txXfrm>
    </dsp:sp>
    <dsp:sp modelId="{574D0FCC-F926-4CC4-B199-1B0F91755461}">
      <dsp:nvSpPr>
        <dsp:cNvPr id="0" name=""/>
        <dsp:cNvSpPr/>
      </dsp:nvSpPr>
      <dsp:spPr>
        <a:xfrm>
          <a:off x="0" y="4124640"/>
          <a:ext cx="3281345" cy="505440"/>
        </a:xfrm>
        <a:prstGeom prst="roundRect">
          <a:avLst/>
        </a:prstGeom>
        <a:solidFill>
          <a:srgbClr val="2683C6">
            <a:hueOff val="-721840"/>
            <a:satOff val="814"/>
            <a:lumOff val="1925"/>
            <a:alphaOff val="0"/>
          </a:srgbClr>
        </a:solidFill>
        <a:ln w="22225" cap="rnd"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buNone/>
          </a:pPr>
          <a:r>
            <a:rPr lang="en-US" sz="1600" kern="1200" dirty="0">
              <a:solidFill>
                <a:sysClr val="window" lastClr="FFFFFF"/>
              </a:solidFill>
              <a:latin typeface="+mj-lt"/>
              <a:ea typeface="+mn-ea"/>
              <a:cs typeface="+mn-cs"/>
            </a:rPr>
            <a:t>Persuasion and negotiation</a:t>
          </a:r>
        </a:p>
      </dsp:txBody>
      <dsp:txXfrm>
        <a:off x="24674" y="4149314"/>
        <a:ext cx="3231997" cy="45609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1">
            <a:buAutoNum type="arabicParenBoth"/>
          </dgm1611:buPr>
        </dgm1611:autoBuNodeInfo>
      </dgm1611:autoBuNodeInfoLst>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804C29-62D8-4DB2-A297-4FF8545185AB}" type="datetimeFigureOut">
              <a:rPr lang="en-GB" smtClean="0"/>
              <a:t>05/05/2022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8E19E1-AA2F-43D4-8A0F-9177AB7C23E6}" type="slidenum">
              <a:rPr lang="en-GB" smtClean="0"/>
              <a:t>‹#›</a:t>
            </a:fld>
            <a:endParaRPr lang="en-GB"/>
          </a:p>
        </p:txBody>
      </p:sp>
    </p:spTree>
    <p:extLst>
      <p:ext uri="{BB962C8B-B14F-4D97-AF65-F5344CB8AC3E}">
        <p14:creationId xmlns:p14="http://schemas.microsoft.com/office/powerpoint/2010/main" val="3781424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presentation will help to deliver Gatsby Benchmark 2 by helping students and parents to understand and use labour market information. The aim is for a school’s Enterprise Adviser or another local employer to deliver it (either face to face or virtually) and to make it into an interactive encounter (so expanding it into Gatsby Benchmark 5). </a:t>
            </a:r>
          </a:p>
        </p:txBody>
      </p:sp>
      <p:sp>
        <p:nvSpPr>
          <p:cNvPr id="4" name="Slide Number Placeholder 3"/>
          <p:cNvSpPr>
            <a:spLocks noGrp="1"/>
          </p:cNvSpPr>
          <p:nvPr>
            <p:ph type="sldNum" sz="quarter" idx="5"/>
          </p:nvPr>
        </p:nvSpPr>
        <p:spPr/>
        <p:txBody>
          <a:bodyPr/>
          <a:lstStyle/>
          <a:p>
            <a:fld id="{EA8E19E1-AA2F-43D4-8A0F-9177AB7C23E6}" type="slidenum">
              <a:rPr lang="en-GB" smtClean="0"/>
              <a:t>1</a:t>
            </a:fld>
            <a:endParaRPr lang="en-GB"/>
          </a:p>
        </p:txBody>
      </p:sp>
    </p:spTree>
    <p:extLst>
      <p:ext uri="{BB962C8B-B14F-4D97-AF65-F5344CB8AC3E}">
        <p14:creationId xmlns:p14="http://schemas.microsoft.com/office/powerpoint/2010/main" val="2235654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students to discuss in pairs for 2 minutes. Leave the next slide on view to help them, then ask for answers.</a:t>
            </a:r>
          </a:p>
        </p:txBody>
      </p:sp>
      <p:sp>
        <p:nvSpPr>
          <p:cNvPr id="4" name="Slide Number Placeholder 3"/>
          <p:cNvSpPr>
            <a:spLocks noGrp="1"/>
          </p:cNvSpPr>
          <p:nvPr>
            <p:ph type="sldNum" sz="quarter" idx="5"/>
          </p:nvPr>
        </p:nvSpPr>
        <p:spPr/>
        <p:txBody>
          <a:bodyPr/>
          <a:lstStyle/>
          <a:p>
            <a:fld id="{EA8E19E1-AA2F-43D4-8A0F-9177AB7C23E6}" type="slidenum">
              <a:rPr lang="en-GB" smtClean="0"/>
              <a:t>2</a:t>
            </a:fld>
            <a:endParaRPr lang="en-GB"/>
          </a:p>
        </p:txBody>
      </p:sp>
    </p:spTree>
    <p:extLst>
      <p:ext uri="{BB962C8B-B14F-4D97-AF65-F5344CB8AC3E}">
        <p14:creationId xmlns:p14="http://schemas.microsoft.com/office/powerpoint/2010/main" val="528252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Did students get them right? Were they surprised at the answers?</a:t>
            </a:r>
          </a:p>
        </p:txBody>
      </p:sp>
      <p:sp>
        <p:nvSpPr>
          <p:cNvPr id="4" name="Slide Number Placeholder 3"/>
          <p:cNvSpPr>
            <a:spLocks noGrp="1"/>
          </p:cNvSpPr>
          <p:nvPr>
            <p:ph type="sldNum" sz="quarter" idx="5"/>
          </p:nvPr>
        </p:nvSpPr>
        <p:spPr/>
        <p:txBody>
          <a:bodyPr/>
          <a:lstStyle/>
          <a:p>
            <a:fld id="{EA8E19E1-AA2F-43D4-8A0F-9177AB7C23E6}" type="slidenum">
              <a:rPr lang="en-GB" smtClean="0"/>
              <a:t>4</a:t>
            </a:fld>
            <a:endParaRPr lang="en-GB"/>
          </a:p>
        </p:txBody>
      </p:sp>
    </p:spTree>
    <p:extLst>
      <p:ext uri="{BB962C8B-B14F-4D97-AF65-F5344CB8AC3E}">
        <p14:creationId xmlns:p14="http://schemas.microsoft.com/office/powerpoint/2010/main" val="479494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Again, ask students to discuss in pairs for 2 minutes which are the ‘top jobs’ (the ones employers need the most of) in our county. </a:t>
            </a:r>
          </a:p>
        </p:txBody>
      </p:sp>
      <p:sp>
        <p:nvSpPr>
          <p:cNvPr id="4" name="Slide Number Placeholder 3"/>
          <p:cNvSpPr>
            <a:spLocks noGrp="1"/>
          </p:cNvSpPr>
          <p:nvPr>
            <p:ph type="sldNum" sz="quarter" idx="5"/>
          </p:nvPr>
        </p:nvSpPr>
        <p:spPr/>
        <p:txBody>
          <a:bodyPr/>
          <a:lstStyle/>
          <a:p>
            <a:fld id="{EA8E19E1-AA2F-43D4-8A0F-9177AB7C23E6}" type="slidenum">
              <a:rPr lang="en-GB" smtClean="0"/>
              <a:t>5</a:t>
            </a:fld>
            <a:endParaRPr lang="en-GB"/>
          </a:p>
        </p:txBody>
      </p:sp>
    </p:spTree>
    <p:extLst>
      <p:ext uri="{BB962C8B-B14F-4D97-AF65-F5344CB8AC3E}">
        <p14:creationId xmlns:p14="http://schemas.microsoft.com/office/powerpoint/2010/main" val="889030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for students’ feedback. Did they guess right? Were they surprised? </a:t>
            </a:r>
          </a:p>
        </p:txBody>
      </p:sp>
      <p:sp>
        <p:nvSpPr>
          <p:cNvPr id="4" name="Slide Number Placeholder 3"/>
          <p:cNvSpPr>
            <a:spLocks noGrp="1"/>
          </p:cNvSpPr>
          <p:nvPr>
            <p:ph type="sldNum" sz="quarter" idx="5"/>
          </p:nvPr>
        </p:nvSpPr>
        <p:spPr/>
        <p:txBody>
          <a:bodyPr/>
          <a:lstStyle/>
          <a:p>
            <a:fld id="{EA8E19E1-AA2F-43D4-8A0F-9177AB7C23E6}" type="slidenum">
              <a:rPr lang="en-GB" smtClean="0"/>
              <a:t>6</a:t>
            </a:fld>
            <a:endParaRPr lang="en-GB"/>
          </a:p>
        </p:txBody>
      </p:sp>
    </p:spTree>
    <p:extLst>
      <p:ext uri="{BB962C8B-B14F-4D97-AF65-F5344CB8AC3E}">
        <p14:creationId xmlns:p14="http://schemas.microsoft.com/office/powerpoint/2010/main" val="737808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Don’t spend too long getting these exactly right – it’s just to give students a flavour of the terminology and make this a two-way discussion. It depends which Year group you are presenting to. Take each term on the left in turn and ask students what they think it means or to give examples. The next slide provides the answers. </a:t>
            </a:r>
          </a:p>
        </p:txBody>
      </p:sp>
      <p:sp>
        <p:nvSpPr>
          <p:cNvPr id="4" name="Slide Number Placeholder 3"/>
          <p:cNvSpPr>
            <a:spLocks noGrp="1"/>
          </p:cNvSpPr>
          <p:nvPr>
            <p:ph type="sldNum" sz="quarter" idx="5"/>
          </p:nvPr>
        </p:nvSpPr>
        <p:spPr/>
        <p:txBody>
          <a:bodyPr/>
          <a:lstStyle/>
          <a:p>
            <a:fld id="{EA8E19E1-AA2F-43D4-8A0F-9177AB7C23E6}" type="slidenum">
              <a:rPr lang="en-GB" smtClean="0"/>
              <a:t>7</a:t>
            </a:fld>
            <a:endParaRPr lang="en-GB"/>
          </a:p>
        </p:txBody>
      </p:sp>
    </p:spTree>
    <p:extLst>
      <p:ext uri="{BB962C8B-B14F-4D97-AF65-F5344CB8AC3E}">
        <p14:creationId xmlns:p14="http://schemas.microsoft.com/office/powerpoint/2010/main" val="402031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A8E19E1-AA2F-43D4-8A0F-9177AB7C23E6}" type="slidenum">
              <a:rPr lang="en-GB" smtClean="0"/>
              <a:t>14</a:t>
            </a:fld>
            <a:endParaRPr lang="en-GB"/>
          </a:p>
        </p:txBody>
      </p:sp>
    </p:spTree>
    <p:extLst>
      <p:ext uri="{BB962C8B-B14F-4D97-AF65-F5344CB8AC3E}">
        <p14:creationId xmlns:p14="http://schemas.microsoft.com/office/powerpoint/2010/main" val="40928296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2A483-04F2-45EA-BE92-5749F3EE10EA}"/>
              </a:ext>
            </a:extLst>
          </p:cNvPr>
          <p:cNvSpPr>
            <a:spLocks noGrp="1"/>
          </p:cNvSpPr>
          <p:nvPr>
            <p:ph type="ctrTitle"/>
          </p:nvPr>
        </p:nvSpPr>
        <p:spPr>
          <a:xfrm>
            <a:off x="1143000" y="1122363"/>
            <a:ext cx="6858000" cy="2387600"/>
          </a:xfrm>
        </p:spPr>
        <p:txBody>
          <a:bodyPr anchor="b"/>
          <a:lstStyle>
            <a:lvl1pPr algn="ctr">
              <a:defRPr sz="45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BEB48AF9-7AB9-4EF9-80BF-39C0741DC1FA}"/>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GB" dirty="0"/>
          </a:p>
        </p:txBody>
      </p:sp>
    </p:spTree>
    <p:extLst>
      <p:ext uri="{BB962C8B-B14F-4D97-AF65-F5344CB8AC3E}">
        <p14:creationId xmlns:p14="http://schemas.microsoft.com/office/powerpoint/2010/main" val="209456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A2484-6147-45F1-8C85-53E62E27143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F9823F-CD4B-4927-80BB-BE954DC45E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779219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2BFEE-72E3-41A0-9471-C92732D06572}"/>
              </a:ext>
            </a:extLst>
          </p:cNvPr>
          <p:cNvSpPr>
            <a:spLocks noGrp="1"/>
          </p:cNvSpPr>
          <p:nvPr>
            <p:ph type="title"/>
          </p:nvPr>
        </p:nvSpPr>
        <p:spPr>
          <a:xfrm>
            <a:off x="623888" y="1244226"/>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AE5C9D6-D122-4453-AC39-D5A1EDC71AE6}"/>
              </a:ext>
            </a:extLst>
          </p:cNvPr>
          <p:cNvSpPr>
            <a:spLocks noGrp="1"/>
          </p:cNvSpPr>
          <p:nvPr>
            <p:ph type="body" idx="1"/>
          </p:nvPr>
        </p:nvSpPr>
        <p:spPr>
          <a:xfrm>
            <a:off x="623888" y="4123951"/>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861977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74BB2-408E-41B5-9580-59281DC8BA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554EA63-DC63-43BD-B9BB-EB809672D205}"/>
              </a:ext>
            </a:extLst>
          </p:cNvPr>
          <p:cNvSpPr>
            <a:spLocks noGrp="1"/>
          </p:cNvSpPr>
          <p:nvPr>
            <p:ph sz="half" idx="1"/>
          </p:nvPr>
        </p:nvSpPr>
        <p:spPr>
          <a:xfrm>
            <a:off x="628650" y="1825625"/>
            <a:ext cx="3886200" cy="41429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8F8DC2-BA55-484D-AB5C-E85B63D3D564}"/>
              </a:ext>
            </a:extLst>
          </p:cNvPr>
          <p:cNvSpPr>
            <a:spLocks noGrp="1"/>
          </p:cNvSpPr>
          <p:nvPr>
            <p:ph sz="half" idx="2"/>
          </p:nvPr>
        </p:nvSpPr>
        <p:spPr>
          <a:xfrm>
            <a:off x="4629150" y="1825625"/>
            <a:ext cx="3886200" cy="41429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93720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56A62-1D6C-450A-A49F-BFC0D0A19E83}"/>
              </a:ext>
            </a:extLst>
          </p:cNvPr>
          <p:cNvSpPr>
            <a:spLocks noGrp="1"/>
          </p:cNvSpPr>
          <p:nvPr>
            <p:ph type="title"/>
          </p:nvPr>
        </p:nvSpPr>
        <p:spPr>
          <a:xfrm>
            <a:off x="629841" y="731520"/>
            <a:ext cx="7886700" cy="959169"/>
          </a:xfrm>
        </p:spPr>
        <p:txBody>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5BE0EF39-873D-4371-8E3A-9D905AD358A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82957836-C175-4167-9445-69725FD7C68A}"/>
              </a:ext>
            </a:extLst>
          </p:cNvPr>
          <p:cNvSpPr>
            <a:spLocks noGrp="1"/>
          </p:cNvSpPr>
          <p:nvPr>
            <p:ph sz="half" idx="2"/>
          </p:nvPr>
        </p:nvSpPr>
        <p:spPr>
          <a:xfrm>
            <a:off x="629842" y="2505075"/>
            <a:ext cx="3868340" cy="34468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a:extLst>
              <a:ext uri="{FF2B5EF4-FFF2-40B4-BE49-F238E27FC236}">
                <a16:creationId xmlns:a16="http://schemas.microsoft.com/office/drawing/2014/main" id="{88659077-A6D3-4527-A947-50301046FC1A}"/>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80CFB5D7-8338-4F46-8ECB-913AF95DE048}"/>
              </a:ext>
            </a:extLst>
          </p:cNvPr>
          <p:cNvSpPr>
            <a:spLocks noGrp="1"/>
          </p:cNvSpPr>
          <p:nvPr>
            <p:ph sz="quarter" idx="4"/>
          </p:nvPr>
        </p:nvSpPr>
        <p:spPr>
          <a:xfrm>
            <a:off x="4629150" y="2505075"/>
            <a:ext cx="3887391" cy="34468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027019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71F4A-1B07-405F-838B-CDE527BEEDA0}"/>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628095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242796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0F0A6-9B60-4DBA-8A7B-A13CC81F5A5A}"/>
              </a:ext>
            </a:extLst>
          </p:cNvPr>
          <p:cNvSpPr>
            <a:spLocks noGrp="1"/>
          </p:cNvSpPr>
          <p:nvPr>
            <p:ph type="title"/>
          </p:nvPr>
        </p:nvSpPr>
        <p:spPr>
          <a:xfrm>
            <a:off x="629841" y="764770"/>
            <a:ext cx="2949178" cy="1292629"/>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A6D1DFF-7A1B-4B80-8BC6-4A0276E65B7A}"/>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A2EC080-DB0A-4FF8-B2AA-6EF57A2CDC6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3137003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7FB75-9B2D-4F49-AFFC-AE2A84CD977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CBD55BB-8FAB-4410-BD96-D6537F178C93}"/>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9C3F14DF-7A76-43D8-894F-4F6E129C195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377063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4D66B-EEF6-4E18-98A3-7BD0FE24C57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F35A750-50BD-4EDB-81E8-291C814DF6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82259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1E5C7A-F4BA-46B2-8D33-25FE9F6D4AE1}"/>
              </a:ext>
            </a:extLst>
          </p:cNvPr>
          <p:cNvSpPr>
            <a:spLocks noGrp="1"/>
          </p:cNvSpPr>
          <p:nvPr>
            <p:ph type="title" orient="vert"/>
          </p:nvPr>
        </p:nvSpPr>
        <p:spPr>
          <a:xfrm>
            <a:off x="6543675" y="723207"/>
            <a:ext cx="1971675" cy="5228706"/>
          </a:xfrm>
        </p:spPr>
        <p:txBody>
          <a:bodyPr vert="eaVert"/>
          <a:lstStyle>
            <a:lvl1pPr>
              <a:defRPr lang="en-GB" dirty="0"/>
            </a:lvl1pPr>
          </a:lstStyle>
          <a:p>
            <a:r>
              <a:rPr lang="en-US" dirty="0"/>
              <a:t>Click to edit Master title style</a:t>
            </a:r>
            <a:endParaRPr lang="en-GB" dirty="0"/>
          </a:p>
        </p:txBody>
      </p:sp>
      <p:sp>
        <p:nvSpPr>
          <p:cNvPr id="3" name="Vertical Text Placeholder 2">
            <a:extLst>
              <a:ext uri="{FF2B5EF4-FFF2-40B4-BE49-F238E27FC236}">
                <a16:creationId xmlns:a16="http://schemas.microsoft.com/office/drawing/2014/main" id="{80400DDD-00C9-4A25-BAA7-13B9FE36A084}"/>
              </a:ext>
            </a:extLst>
          </p:cNvPr>
          <p:cNvSpPr>
            <a:spLocks noGrp="1"/>
          </p:cNvSpPr>
          <p:nvPr>
            <p:ph type="body" orient="vert" idx="1"/>
          </p:nvPr>
        </p:nvSpPr>
        <p:spPr>
          <a:xfrm>
            <a:off x="628650" y="723207"/>
            <a:ext cx="5800725" cy="52287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58604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E5209DB-3681-482E-858A-AE12B81C650A}"/>
              </a:ext>
            </a:extLst>
          </p:cNvPr>
          <p:cNvSpPr>
            <a:spLocks noGrp="1"/>
          </p:cNvSpPr>
          <p:nvPr>
            <p:ph type="title"/>
          </p:nvPr>
        </p:nvSpPr>
        <p:spPr>
          <a:xfrm>
            <a:off x="628650" y="754321"/>
            <a:ext cx="7886700" cy="936368"/>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A7D6729F-0C21-41FA-A1C9-0CFBDD0BA89E}"/>
              </a:ext>
            </a:extLst>
          </p:cNvPr>
          <p:cNvSpPr>
            <a:spLocks noGrp="1"/>
          </p:cNvSpPr>
          <p:nvPr>
            <p:ph type="body" idx="1"/>
          </p:nvPr>
        </p:nvSpPr>
        <p:spPr>
          <a:xfrm>
            <a:off x="628650" y="1825625"/>
            <a:ext cx="7886700" cy="415269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7" name="Picture 6">
            <a:extLst>
              <a:ext uri="{FF2B5EF4-FFF2-40B4-BE49-F238E27FC236}">
                <a16:creationId xmlns:a16="http://schemas.microsoft.com/office/drawing/2014/main" id="{049A8DBD-665B-47C2-ABF4-21E041AFF0B7}"/>
              </a:ext>
            </a:extLst>
          </p:cNvPr>
          <p:cNvPicPr>
            <a:picLocks noChangeAspect="1"/>
          </p:cNvPicPr>
          <p:nvPr userDrawn="1"/>
        </p:nvPicPr>
        <p:blipFill>
          <a:blip r:embed="rId13" cstate="hqprint">
            <a:extLst>
              <a:ext uri="{28A0092B-C50C-407E-A947-70E740481C1C}">
                <a14:useLocalDpi xmlns:a14="http://schemas.microsoft.com/office/drawing/2010/main" val="0"/>
              </a:ext>
            </a:extLst>
          </a:blip>
          <a:stretch>
            <a:fillRect/>
          </a:stretch>
        </p:blipFill>
        <p:spPr>
          <a:xfrm>
            <a:off x="0" y="5978367"/>
            <a:ext cx="9144000" cy="879581"/>
          </a:xfrm>
          <a:prstGeom prst="rect">
            <a:avLst/>
          </a:prstGeom>
        </p:spPr>
      </p:pic>
    </p:spTree>
    <p:extLst>
      <p:ext uri="{BB962C8B-B14F-4D97-AF65-F5344CB8AC3E}">
        <p14:creationId xmlns:p14="http://schemas.microsoft.com/office/powerpoint/2010/main" val="202389739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18" Type="http://schemas.openxmlformats.org/officeDocument/2006/relationships/image" Target="../media/image26.png"/><Relationship Id="rId26" Type="http://schemas.openxmlformats.org/officeDocument/2006/relationships/image" Target="../media/image34.png"/><Relationship Id="rId3" Type="http://schemas.openxmlformats.org/officeDocument/2006/relationships/image" Target="../media/image11.png"/><Relationship Id="rId21" Type="http://schemas.openxmlformats.org/officeDocument/2006/relationships/image" Target="../media/image29.png"/><Relationship Id="rId7" Type="http://schemas.openxmlformats.org/officeDocument/2006/relationships/image" Target="../media/image15.png"/><Relationship Id="rId12" Type="http://schemas.openxmlformats.org/officeDocument/2006/relationships/image" Target="../media/image20.png"/><Relationship Id="rId17" Type="http://schemas.openxmlformats.org/officeDocument/2006/relationships/image" Target="../media/image25.png"/><Relationship Id="rId25" Type="http://schemas.openxmlformats.org/officeDocument/2006/relationships/image" Target="../media/image33.png"/><Relationship Id="rId2" Type="http://schemas.openxmlformats.org/officeDocument/2006/relationships/image" Target="../media/image10.jpeg"/><Relationship Id="rId16" Type="http://schemas.openxmlformats.org/officeDocument/2006/relationships/image" Target="../media/image24.png"/><Relationship Id="rId20"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24" Type="http://schemas.openxmlformats.org/officeDocument/2006/relationships/image" Target="../media/image32.png"/><Relationship Id="rId5" Type="http://schemas.openxmlformats.org/officeDocument/2006/relationships/image" Target="../media/image13.jpeg"/><Relationship Id="rId15" Type="http://schemas.openxmlformats.org/officeDocument/2006/relationships/image" Target="../media/image23.png"/><Relationship Id="rId23" Type="http://schemas.openxmlformats.org/officeDocument/2006/relationships/image" Target="../media/image31.png"/><Relationship Id="rId10" Type="http://schemas.openxmlformats.org/officeDocument/2006/relationships/image" Target="../media/image18.png"/><Relationship Id="rId19" Type="http://schemas.openxmlformats.org/officeDocument/2006/relationships/image" Target="../media/image27.png"/><Relationship Id="rId4" Type="http://schemas.openxmlformats.org/officeDocument/2006/relationships/image" Target="../media/image12.png"/><Relationship Id="rId9" Type="http://schemas.openxmlformats.org/officeDocument/2006/relationships/image" Target="../media/image17.jpeg"/><Relationship Id="rId14" Type="http://schemas.openxmlformats.org/officeDocument/2006/relationships/image" Target="../media/image22.png"/><Relationship Id="rId22" Type="http://schemas.openxmlformats.org/officeDocument/2006/relationships/image" Target="../media/image30.png"/><Relationship Id="rId27" Type="http://schemas.openxmlformats.org/officeDocument/2006/relationships/image" Target="../media/image35.png"/></Relationships>
</file>

<file path=ppt/slides/_rels/slide12.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46.png"/><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40.jpeg"/><Relationship Id="rId11" Type="http://schemas.openxmlformats.org/officeDocument/2006/relationships/image" Target="../media/image45.png"/><Relationship Id="rId5" Type="http://schemas.openxmlformats.org/officeDocument/2006/relationships/image" Target="../media/image39.jpe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13.xml.rels><?xml version="1.0" encoding="UTF-8" standalone="yes"?>
<Relationships xmlns="http://schemas.openxmlformats.org/package/2006/relationships"><Relationship Id="rId3" Type="http://schemas.openxmlformats.org/officeDocument/2006/relationships/image" Target="../media/image47.png"/><Relationship Id="rId2" Type="http://schemas.microsoft.com/office/2014/relationships/chartEx" Target="../charts/chartEx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technofaq.org/posts/2018/07/types-of-vacuum-cleaners-you-can-buy/" TargetMode="External"/><Relationship Id="rId13" Type="http://schemas.openxmlformats.org/officeDocument/2006/relationships/image" Target="../media/image53.jpeg"/><Relationship Id="rId18" Type="http://schemas.openxmlformats.org/officeDocument/2006/relationships/image" Target="../media/image56.jpeg"/><Relationship Id="rId3" Type="http://schemas.openxmlformats.org/officeDocument/2006/relationships/image" Target="../media/image48.jpg"/><Relationship Id="rId21" Type="http://schemas.openxmlformats.org/officeDocument/2006/relationships/hyperlink" Target="https://pxhere.com/en/photo/1591461" TargetMode="External"/><Relationship Id="rId7" Type="http://schemas.openxmlformats.org/officeDocument/2006/relationships/image" Target="../media/image50.jpeg"/><Relationship Id="rId12" Type="http://schemas.openxmlformats.org/officeDocument/2006/relationships/hyperlink" Target="https://en.m.wikipedia.org/wiki/Joiner" TargetMode="External"/><Relationship Id="rId17" Type="http://schemas.openxmlformats.org/officeDocument/2006/relationships/image" Target="../media/image55.png"/><Relationship Id="rId2" Type="http://schemas.openxmlformats.org/officeDocument/2006/relationships/notesSlide" Target="../notesSlides/notesSlide7.xml"/><Relationship Id="rId16" Type="http://schemas.openxmlformats.org/officeDocument/2006/relationships/hyperlink" Target="https://en.wikipedia.org/wiki/Pacific_Audio_Visual_Institute" TargetMode="External"/><Relationship Id="rId20" Type="http://schemas.openxmlformats.org/officeDocument/2006/relationships/image" Target="../media/image57.jpeg"/><Relationship Id="rId1" Type="http://schemas.openxmlformats.org/officeDocument/2006/relationships/slideLayout" Target="../slideLayouts/slideLayout5.xml"/><Relationship Id="rId6" Type="http://schemas.openxmlformats.org/officeDocument/2006/relationships/hyperlink" Target="https://pxhere.com/en/photo/796600" TargetMode="External"/><Relationship Id="rId11" Type="http://schemas.openxmlformats.org/officeDocument/2006/relationships/image" Target="../media/image52.jpg"/><Relationship Id="rId5" Type="http://schemas.openxmlformats.org/officeDocument/2006/relationships/image" Target="../media/image49.jpeg"/><Relationship Id="rId15" Type="http://schemas.openxmlformats.org/officeDocument/2006/relationships/image" Target="../media/image54.jpg"/><Relationship Id="rId23" Type="http://schemas.openxmlformats.org/officeDocument/2006/relationships/image" Target="../media/image59.png"/><Relationship Id="rId10" Type="http://schemas.openxmlformats.org/officeDocument/2006/relationships/hyperlink" Target="https://en.wikipedia.org/wiki/Beauty_salon" TargetMode="External"/><Relationship Id="rId19" Type="http://schemas.openxmlformats.org/officeDocument/2006/relationships/hyperlink" Target="https://www.rawpixel.com/search/paint" TargetMode="External"/><Relationship Id="rId4" Type="http://schemas.openxmlformats.org/officeDocument/2006/relationships/hyperlink" Target="https://en.wikipedia.org/wiki/Hackney_carriage" TargetMode="External"/><Relationship Id="rId9" Type="http://schemas.openxmlformats.org/officeDocument/2006/relationships/image" Target="../media/image51.jpeg"/><Relationship Id="rId14" Type="http://schemas.openxmlformats.org/officeDocument/2006/relationships/hyperlink" Target="https://pxhere.com/en/photo/1145724" TargetMode="External"/><Relationship Id="rId22" Type="http://schemas.openxmlformats.org/officeDocument/2006/relationships/image" Target="../media/image58.png"/></Relationships>
</file>

<file path=ppt/slides/_rels/slide15.xml.rels><?xml version="1.0" encoding="UTF-8" standalone="yes"?>
<Relationships xmlns="http://schemas.openxmlformats.org/package/2006/relationships"><Relationship Id="rId8" Type="http://schemas.openxmlformats.org/officeDocument/2006/relationships/image" Target="../media/image66.jpeg"/><Relationship Id="rId3" Type="http://schemas.openxmlformats.org/officeDocument/2006/relationships/image" Target="../media/image61.jpeg"/><Relationship Id="rId7" Type="http://schemas.openxmlformats.org/officeDocument/2006/relationships/image" Target="../media/image65.jpeg"/><Relationship Id="rId2" Type="http://schemas.openxmlformats.org/officeDocument/2006/relationships/image" Target="../media/image60.jpeg"/><Relationship Id="rId1" Type="http://schemas.openxmlformats.org/officeDocument/2006/relationships/slideLayout" Target="../slideLayouts/slideLayout2.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 Id="rId9" Type="http://schemas.openxmlformats.org/officeDocument/2006/relationships/image" Target="../media/image67.png"/></Relationships>
</file>

<file path=ppt/slides/_rels/slide1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 Id="rId5" Type="http://schemas.openxmlformats.org/officeDocument/2006/relationships/image" Target="../media/image71.jpeg"/><Relationship Id="rId4" Type="http://schemas.openxmlformats.org/officeDocument/2006/relationships/image" Target="../media/image70.jpeg"/></Relationships>
</file>

<file path=ppt/slides/_rels/slide1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hyperlink" Target="http://www.nammo.com/location/westcott/" TargetMode="External"/><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1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 Id="rId4" Type="http://schemas.openxmlformats.org/officeDocument/2006/relationships/image" Target="../media/image77.jpeg"/></Relationships>
</file>

<file path=ppt/slides/_rels/slide20.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hyperlink" Target="http://www.pinewoodgroup.com/" TargetMode="External"/><Relationship Id="rId1" Type="http://schemas.openxmlformats.org/officeDocument/2006/relationships/slideLayout" Target="../slideLayouts/slideLayout2.xml"/><Relationship Id="rId4" Type="http://schemas.openxmlformats.org/officeDocument/2006/relationships/image" Target="../media/image79.jpeg"/></Relationships>
</file>

<file path=ppt/slides/_rels/slide21.xml.rels><?xml version="1.0" encoding="UTF-8" standalone="yes"?>
<Relationships xmlns="http://schemas.openxmlformats.org/package/2006/relationships"><Relationship Id="rId3" Type="http://schemas.openxmlformats.org/officeDocument/2006/relationships/hyperlink" Target="https://silverstone-park.com/media/latest-news/silverstone-park-enterprise-zone-a-magnet-for-high-tech-high-growth-businesses/" TargetMode="External"/><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martin-baker.com/careers/apprenticeships/" TargetMode="External"/><Relationship Id="rId2" Type="http://schemas.openxmlformats.org/officeDocument/2006/relationships/hyperlink" Target="https://martin-baker.com/" TargetMode="External"/><Relationship Id="rId1" Type="http://schemas.openxmlformats.org/officeDocument/2006/relationships/slideLayout" Target="../slideLayouts/slideLayout2.xml"/><Relationship Id="rId5" Type="http://schemas.openxmlformats.org/officeDocument/2006/relationships/image" Target="../media/image82.jpeg"/><Relationship Id="rId4" Type="http://schemas.openxmlformats.org/officeDocument/2006/relationships/image" Target="../media/image81.jpeg"/></Relationships>
</file>

<file path=ppt/slides/_rels/slide23.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xml"/><Relationship Id="rId5" Type="http://schemas.openxmlformats.org/officeDocument/2006/relationships/image" Target="../media/image86.jpeg"/><Relationship Id="rId4" Type="http://schemas.openxmlformats.org/officeDocument/2006/relationships/image" Target="../media/image85.jpeg"/></Relationships>
</file>

<file path=ppt/slides/_rels/slide24.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2.xml"/><Relationship Id="rId4" Type="http://schemas.openxmlformats.org/officeDocument/2006/relationships/image" Target="../media/image89.png"/></Relationships>
</file>

<file path=ppt/slides/_rels/slide25.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9.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31.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2.xml"/><Relationship Id="rId5" Type="http://schemas.openxmlformats.org/officeDocument/2006/relationships/image" Target="../media/image95.jpeg"/><Relationship Id="rId4" Type="http://schemas.openxmlformats.org/officeDocument/2006/relationships/image" Target="../media/image94.jpeg"/></Relationships>
</file>

<file path=ppt/slides/_rels/slide32.xml.rels><?xml version="1.0" encoding="UTF-8" standalone="yes"?>
<Relationships xmlns="http://schemas.openxmlformats.org/package/2006/relationships"><Relationship Id="rId8" Type="http://schemas.openxmlformats.org/officeDocument/2006/relationships/hyperlink" Target="https://www.buckingham.ac.uk/" TargetMode="External"/><Relationship Id="rId13" Type="http://schemas.openxmlformats.org/officeDocument/2006/relationships/image" Target="../media/image101.jpeg"/><Relationship Id="rId3" Type="http://schemas.openxmlformats.org/officeDocument/2006/relationships/image" Target="../media/image96.jpeg"/><Relationship Id="rId7" Type="http://schemas.openxmlformats.org/officeDocument/2006/relationships/image" Target="../media/image98.jpeg"/><Relationship Id="rId12" Type="http://schemas.openxmlformats.org/officeDocument/2006/relationships/hyperlink" Target="https://buckinghamshireutc.co.uk/" TargetMode="External"/><Relationship Id="rId2" Type="http://schemas.openxmlformats.org/officeDocument/2006/relationships/hyperlink" Target="https://www.buckscollegegroup.ac.uk/" TargetMode="External"/><Relationship Id="rId1" Type="http://schemas.openxmlformats.org/officeDocument/2006/relationships/slideLayout" Target="../slideLayouts/slideLayout2.xml"/><Relationship Id="rId6" Type="http://schemas.openxmlformats.org/officeDocument/2006/relationships/hyperlink" Target="https://www.bca.ac.uk/" TargetMode="External"/><Relationship Id="rId11" Type="http://schemas.openxmlformats.org/officeDocument/2006/relationships/image" Target="../media/image100.jpeg"/><Relationship Id="rId5" Type="http://schemas.openxmlformats.org/officeDocument/2006/relationships/image" Target="../media/image97.png"/><Relationship Id="rId10" Type="http://schemas.openxmlformats.org/officeDocument/2006/relationships/hyperlink" Target="https://bucks.ac.uk/" TargetMode="External"/><Relationship Id="rId4" Type="http://schemas.openxmlformats.org/officeDocument/2006/relationships/hyperlink" Target="https://www.henleycol.ac.uk/" TargetMode="External"/><Relationship Id="rId9" Type="http://schemas.openxmlformats.org/officeDocument/2006/relationships/image" Target="../media/image99.jpeg"/></Relationships>
</file>

<file path=ppt/slides/_rels/slide33.xml.rels><?xml version="1.0" encoding="UTF-8" standalone="yes"?>
<Relationships xmlns="http://schemas.openxmlformats.org/package/2006/relationships"><Relationship Id="rId3" Type="http://schemas.openxmlformats.org/officeDocument/2006/relationships/hyperlink" Target="https://www.ucas.com/understanding-apprenticeships" TargetMode="External"/><Relationship Id="rId7" Type="http://schemas.openxmlformats.org/officeDocument/2006/relationships/image" Target="../media/image103.png"/><Relationship Id="rId2" Type="http://schemas.openxmlformats.org/officeDocument/2006/relationships/hyperlink" Target="https://amazingapprenticeships.com/apprenticeships/" TargetMode="External"/><Relationship Id="rId1" Type="http://schemas.openxmlformats.org/officeDocument/2006/relationships/slideLayout" Target="../slideLayouts/slideLayout2.xml"/><Relationship Id="rId6" Type="http://schemas.openxmlformats.org/officeDocument/2006/relationships/image" Target="../media/image102.png"/><Relationship Id="rId5" Type="http://schemas.openxmlformats.org/officeDocument/2006/relationships/hyperlink" Target="http://www.notgoingtouni.co.uk/" TargetMode="External"/><Relationship Id="rId4" Type="http://schemas.openxmlformats.org/officeDocument/2006/relationships/hyperlink" Target="http://www.gov.uk/apply-apprenticeship" TargetMode="External"/></Relationships>
</file>

<file path=ppt/slides/_rels/slide34.xml.rels><?xml version="1.0" encoding="UTF-8" standalone="yes"?>
<Relationships xmlns="http://schemas.openxmlformats.org/package/2006/relationships"><Relationship Id="rId2" Type="http://schemas.openxmlformats.org/officeDocument/2006/relationships/hyperlink" Target="http://www.findapprenticeship.service.gov.uk/"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png"/><Relationship Id="rId1" Type="http://schemas.openxmlformats.org/officeDocument/2006/relationships/slideLayout" Target="../slideLayouts/slideLayout2.xml"/><Relationship Id="rId4" Type="http://schemas.openxmlformats.org/officeDocument/2006/relationships/image" Target="../media/image106.jpeg"/></Relationships>
</file>

<file path=ppt/slides/_rels/slide37.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13.svg"/><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113.png"/><Relationship Id="rId13" Type="http://schemas.openxmlformats.org/officeDocument/2006/relationships/image" Target="../media/image125.svg"/><Relationship Id="rId3" Type="http://schemas.openxmlformats.org/officeDocument/2006/relationships/image" Target="../media/image115.svg"/><Relationship Id="rId7" Type="http://schemas.openxmlformats.org/officeDocument/2006/relationships/image" Target="../media/image119.svg"/><Relationship Id="rId12" Type="http://schemas.openxmlformats.org/officeDocument/2006/relationships/image" Target="../media/image115.png"/><Relationship Id="rId17" Type="http://schemas.openxmlformats.org/officeDocument/2006/relationships/hyperlink" Target="https://en.wikipedia.org/wiki/Timeline_of_LinkedIn" TargetMode="External"/><Relationship Id="rId2" Type="http://schemas.openxmlformats.org/officeDocument/2006/relationships/image" Target="../media/image110.png"/><Relationship Id="rId16" Type="http://schemas.openxmlformats.org/officeDocument/2006/relationships/image" Target="../media/image117.png"/><Relationship Id="rId1" Type="http://schemas.openxmlformats.org/officeDocument/2006/relationships/slideLayout" Target="../slideLayouts/slideLayout2.xml"/><Relationship Id="rId6" Type="http://schemas.openxmlformats.org/officeDocument/2006/relationships/image" Target="../media/image112.png"/><Relationship Id="rId11" Type="http://schemas.openxmlformats.org/officeDocument/2006/relationships/image" Target="../media/image123.svg"/><Relationship Id="rId5" Type="http://schemas.openxmlformats.org/officeDocument/2006/relationships/image" Target="../media/image117.svg"/><Relationship Id="rId15" Type="http://schemas.openxmlformats.org/officeDocument/2006/relationships/image" Target="../media/image127.svg"/><Relationship Id="rId10" Type="http://schemas.openxmlformats.org/officeDocument/2006/relationships/image" Target="../media/image114.png"/><Relationship Id="rId4" Type="http://schemas.openxmlformats.org/officeDocument/2006/relationships/image" Target="../media/image111.png"/><Relationship Id="rId9" Type="http://schemas.openxmlformats.org/officeDocument/2006/relationships/image" Target="../media/image121.svg"/><Relationship Id="rId14" Type="http://schemas.openxmlformats.org/officeDocument/2006/relationships/image" Target="../media/image11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903C63-23DF-4F12-9C8F-F64BF26B3E8D}"/>
              </a:ext>
            </a:extLst>
          </p:cNvPr>
          <p:cNvSpPr txBox="1"/>
          <p:nvPr/>
        </p:nvSpPr>
        <p:spPr>
          <a:xfrm>
            <a:off x="2245259" y="4653481"/>
            <a:ext cx="5558828" cy="584775"/>
          </a:xfrm>
          <a:prstGeom prst="rect">
            <a:avLst/>
          </a:prstGeom>
          <a:noFill/>
        </p:spPr>
        <p:txBody>
          <a:bodyPr wrap="square" rtlCol="0">
            <a:spAutoFit/>
          </a:bodyPr>
          <a:lstStyle/>
          <a:p>
            <a:endParaRPr lang="en-GB" sz="3200" b="1" dirty="0"/>
          </a:p>
        </p:txBody>
      </p:sp>
      <p:pic>
        <p:nvPicPr>
          <p:cNvPr id="6" name="Content Placeholder 3">
            <a:extLst>
              <a:ext uri="{FF2B5EF4-FFF2-40B4-BE49-F238E27FC236}">
                <a16:creationId xmlns:a16="http://schemas.microsoft.com/office/drawing/2014/main" id="{BEA1DF13-DFB1-4359-A747-33B48321F79F}"/>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74645" y="65314"/>
            <a:ext cx="4001838" cy="5895088"/>
          </a:xfrm>
          <a:prstGeom prst="rect">
            <a:avLst/>
          </a:prstGeom>
        </p:spPr>
      </p:pic>
      <p:pic>
        <p:nvPicPr>
          <p:cNvPr id="8" name="Picture 2" descr="Credit: NFTS">
            <a:extLst>
              <a:ext uri="{FF2B5EF4-FFF2-40B4-BE49-F238E27FC236}">
                <a16:creationId xmlns:a16="http://schemas.microsoft.com/office/drawing/2014/main" id="{4ABDF808-310D-453D-A70B-57C059A9738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a:stretch/>
        </p:blipFill>
        <p:spPr bwMode="auto">
          <a:xfrm>
            <a:off x="4161452" y="0"/>
            <a:ext cx="4984269" cy="2859932"/>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a:extLst>
              <a:ext uri="{FF2B5EF4-FFF2-40B4-BE49-F238E27FC236}">
                <a16:creationId xmlns:a16="http://schemas.microsoft.com/office/drawing/2014/main" id="{6486276D-5460-4056-BC01-1DFD2FC8B673}"/>
              </a:ext>
            </a:extLst>
          </p:cNvPr>
          <p:cNvGrpSpPr/>
          <p:nvPr/>
        </p:nvGrpSpPr>
        <p:grpSpPr>
          <a:xfrm>
            <a:off x="4162312" y="2949916"/>
            <a:ext cx="4982547" cy="3032377"/>
            <a:chOff x="5927031" y="2859932"/>
            <a:chExt cx="4982547" cy="3032377"/>
          </a:xfrm>
        </p:grpSpPr>
        <p:sp>
          <p:nvSpPr>
            <p:cNvPr id="9" name="Rectangle 8">
              <a:extLst>
                <a:ext uri="{FF2B5EF4-FFF2-40B4-BE49-F238E27FC236}">
                  <a16:creationId xmlns:a16="http://schemas.microsoft.com/office/drawing/2014/main" id="{117DD49E-541B-4CED-8197-5C812DA4F88B}"/>
                </a:ext>
              </a:extLst>
            </p:cNvPr>
            <p:cNvSpPr/>
            <p:nvPr/>
          </p:nvSpPr>
          <p:spPr>
            <a:xfrm>
              <a:off x="5927031" y="2859932"/>
              <a:ext cx="4982547" cy="3032377"/>
            </a:xfrm>
            <a:prstGeom prst="rect">
              <a:avLst/>
            </a:prstGeom>
            <a:solidFill>
              <a:srgbClr val="595959"/>
            </a:solid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Title 1">
              <a:extLst>
                <a:ext uri="{FF2B5EF4-FFF2-40B4-BE49-F238E27FC236}">
                  <a16:creationId xmlns:a16="http://schemas.microsoft.com/office/drawing/2014/main" id="{56D5BC14-C1D9-46B8-A7BA-D7587FF47C97}"/>
                </a:ext>
              </a:extLst>
            </p:cNvPr>
            <p:cNvSpPr txBox="1">
              <a:spLocks/>
            </p:cNvSpPr>
            <p:nvPr/>
          </p:nvSpPr>
          <p:spPr>
            <a:xfrm>
              <a:off x="6050578" y="2996419"/>
              <a:ext cx="4753410" cy="2742897"/>
            </a:xfrm>
            <a:prstGeom prst="rect">
              <a:avLst/>
            </a:prstGeom>
          </p:spPr>
          <p:txBody>
            <a:bodyPr vert="horz" lIns="91440" tIns="45720" rIns="91440" bIns="45720" rtlCol="0" anchor="ctr">
              <a:normAutofit fontScale="60000" lnSpcReduction="20000"/>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5800" b="1" i="0" u="none" strike="noStrike" kern="1200" cap="none" spc="0" normalizeH="0" baseline="0" noProof="0" dirty="0">
                  <a:ln>
                    <a:noFill/>
                  </a:ln>
                  <a:solidFill>
                    <a:schemeClr val="bg1"/>
                  </a:solidFill>
                  <a:effectLst/>
                  <a:uLnTx/>
                  <a:uFillTx/>
                  <a:ea typeface="+mj-ea"/>
                  <a:cs typeface="+mj-cs"/>
                </a:rPr>
                <a:t>Understanding the local job market</a:t>
              </a:r>
            </a:p>
            <a:p>
              <a:endParaRPr lang="en-GB" sz="3600" dirty="0">
                <a:solidFill>
                  <a:schemeClr val="bg1"/>
                </a:solidFill>
              </a:endParaRPr>
            </a:p>
            <a:p>
              <a:r>
                <a:rPr lang="en-GB" sz="3600" dirty="0">
                  <a:solidFill>
                    <a:schemeClr val="bg1"/>
                  </a:solidFill>
                </a:rPr>
                <a:t>Part 1: </a:t>
              </a:r>
              <a:r>
                <a:rPr lang="en-GB" sz="3600" cap="none" dirty="0">
                  <a:solidFill>
                    <a:schemeClr val="bg1"/>
                  </a:solidFill>
                </a:rPr>
                <a:t>Exploring career options in Buckinghamshire</a:t>
              </a:r>
              <a:endParaRPr lang="en-GB" sz="3600" dirty="0">
                <a:solidFill>
                  <a:schemeClr val="bg1"/>
                </a:solidFill>
              </a:endParaRPr>
            </a:p>
            <a:p>
              <a:endParaRPr lang="en-GB" sz="3600" dirty="0">
                <a:solidFill>
                  <a:schemeClr val="bg1"/>
                </a:solidFill>
              </a:endParaRPr>
            </a:p>
            <a:p>
              <a:r>
                <a:rPr lang="en-GB" sz="3600" dirty="0">
                  <a:solidFill>
                    <a:schemeClr val="bg1"/>
                  </a:solidFill>
                </a:rPr>
                <a:t>Part 2: </a:t>
              </a:r>
              <a:r>
                <a:rPr lang="en-GB" sz="3600" cap="none" dirty="0">
                  <a:solidFill>
                    <a:schemeClr val="bg1"/>
                  </a:solidFill>
                </a:rPr>
                <a:t>Understanding the effect of COVID on the economy </a:t>
              </a:r>
              <a:endParaRPr lang="en-GB" sz="3600" dirty="0">
                <a:solidFill>
                  <a:schemeClr val="bg1"/>
                </a:solidFill>
              </a:endParaRPr>
            </a:p>
          </p:txBody>
        </p:sp>
      </p:grpSp>
    </p:spTree>
    <p:extLst>
      <p:ext uri="{BB962C8B-B14F-4D97-AF65-F5344CB8AC3E}">
        <p14:creationId xmlns:p14="http://schemas.microsoft.com/office/powerpoint/2010/main" val="4055365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90B260D-6A0E-4411-9702-2CFEAEB8C7E5}"/>
              </a:ext>
            </a:extLst>
          </p:cNvPr>
          <p:cNvSpPr>
            <a:spLocks noGrp="1"/>
          </p:cNvSpPr>
          <p:nvPr>
            <p:ph type="title"/>
          </p:nvPr>
        </p:nvSpPr>
        <p:spPr>
          <a:xfrm>
            <a:off x="0" y="343516"/>
            <a:ext cx="9144000" cy="936625"/>
          </a:xfrm>
          <a:solidFill>
            <a:schemeClr val="tx1">
              <a:lumMod val="50000"/>
              <a:lumOff val="50000"/>
            </a:schemeClr>
          </a:solidFill>
        </p:spPr>
        <p:txBody>
          <a:bodyPr>
            <a:normAutofit/>
          </a:bodyPr>
          <a:lstStyle/>
          <a:p>
            <a:r>
              <a:rPr lang="en-GB" sz="2500" b="1" dirty="0">
                <a:solidFill>
                  <a:schemeClr val="bg1"/>
                </a:solidFill>
              </a:rPr>
              <a:t>EXERCISE 1  - Which five sectors of the Buckinghamshire economy employ the most people? </a:t>
            </a:r>
          </a:p>
        </p:txBody>
      </p:sp>
      <p:graphicFrame>
        <p:nvGraphicFramePr>
          <p:cNvPr id="5" name="Diagram 4">
            <a:extLst>
              <a:ext uri="{FF2B5EF4-FFF2-40B4-BE49-F238E27FC236}">
                <a16:creationId xmlns:a16="http://schemas.microsoft.com/office/drawing/2014/main" id="{975DF5EC-F5C9-48D7-8923-DCC81BA67044}"/>
              </a:ext>
            </a:extLst>
          </p:cNvPr>
          <p:cNvGraphicFramePr/>
          <p:nvPr/>
        </p:nvGraphicFramePr>
        <p:xfrm>
          <a:off x="1524000" y="1602273"/>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4448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90B260D-6A0E-4411-9702-2CFEAEB8C7E5}"/>
              </a:ext>
            </a:extLst>
          </p:cNvPr>
          <p:cNvSpPr>
            <a:spLocks noGrp="1"/>
          </p:cNvSpPr>
          <p:nvPr>
            <p:ph type="title"/>
          </p:nvPr>
        </p:nvSpPr>
        <p:spPr>
          <a:xfrm>
            <a:off x="0" y="309340"/>
            <a:ext cx="9144000" cy="548789"/>
          </a:xfrm>
          <a:solidFill>
            <a:schemeClr val="tx1">
              <a:lumMod val="50000"/>
              <a:lumOff val="50000"/>
            </a:schemeClr>
          </a:solidFill>
        </p:spPr>
        <p:txBody>
          <a:bodyPr>
            <a:normAutofit/>
          </a:bodyPr>
          <a:lstStyle/>
          <a:p>
            <a:r>
              <a:rPr lang="en-GB" sz="2500" b="1" dirty="0">
                <a:solidFill>
                  <a:schemeClr val="bg1"/>
                </a:solidFill>
              </a:rPr>
              <a:t>To help you: what each sector covers</a:t>
            </a:r>
          </a:p>
        </p:txBody>
      </p:sp>
      <p:sp>
        <p:nvSpPr>
          <p:cNvPr id="3" name="TextBox 2">
            <a:extLst>
              <a:ext uri="{FF2B5EF4-FFF2-40B4-BE49-F238E27FC236}">
                <a16:creationId xmlns:a16="http://schemas.microsoft.com/office/drawing/2014/main" id="{454D77B8-1F28-4CAD-9862-551C1EF11722}"/>
              </a:ext>
            </a:extLst>
          </p:cNvPr>
          <p:cNvSpPr txBox="1"/>
          <p:nvPr/>
        </p:nvSpPr>
        <p:spPr>
          <a:xfrm>
            <a:off x="0" y="5924939"/>
            <a:ext cx="9144000" cy="933061"/>
          </a:xfrm>
          <a:prstGeom prst="rect">
            <a:avLst/>
          </a:prstGeom>
          <a:solidFill>
            <a:schemeClr val="bg1"/>
          </a:solidFill>
        </p:spPr>
        <p:txBody>
          <a:bodyPr wrap="square" rtlCol="0">
            <a:spAutoFit/>
          </a:bodyPr>
          <a:lstStyle/>
          <a:p>
            <a:endParaRPr lang="en-GB" dirty="0"/>
          </a:p>
        </p:txBody>
      </p:sp>
      <p:graphicFrame>
        <p:nvGraphicFramePr>
          <p:cNvPr id="2" name="Table 2">
            <a:extLst>
              <a:ext uri="{FF2B5EF4-FFF2-40B4-BE49-F238E27FC236}">
                <a16:creationId xmlns:a16="http://schemas.microsoft.com/office/drawing/2014/main" id="{99CDE106-E94D-46E3-A39B-11D1094E1131}"/>
              </a:ext>
            </a:extLst>
          </p:cNvPr>
          <p:cNvGraphicFramePr>
            <a:graphicFrameLocks noGrp="1"/>
          </p:cNvGraphicFramePr>
          <p:nvPr>
            <p:extLst>
              <p:ext uri="{D42A27DB-BD31-4B8C-83A1-F6EECF244321}">
                <p14:modId xmlns:p14="http://schemas.microsoft.com/office/powerpoint/2010/main" val="2708709110"/>
              </p:ext>
            </p:extLst>
          </p:nvPr>
        </p:nvGraphicFramePr>
        <p:xfrm>
          <a:off x="0" y="1237129"/>
          <a:ext cx="9144000" cy="5311531"/>
        </p:xfrm>
        <a:graphic>
          <a:graphicData uri="http://schemas.openxmlformats.org/drawingml/2006/table">
            <a:tbl>
              <a:tblPr firstRow="1" bandRow="1">
                <a:tableStyleId>{5C22544A-7EE6-4342-B048-85BDC9FD1C3A}</a:tableStyleId>
              </a:tblPr>
              <a:tblGrid>
                <a:gridCol w="3023169">
                  <a:extLst>
                    <a:ext uri="{9D8B030D-6E8A-4147-A177-3AD203B41FA5}">
                      <a16:colId xmlns:a16="http://schemas.microsoft.com/office/drawing/2014/main" val="2980349846"/>
                    </a:ext>
                  </a:extLst>
                </a:gridCol>
                <a:gridCol w="6120831">
                  <a:extLst>
                    <a:ext uri="{9D8B030D-6E8A-4147-A177-3AD203B41FA5}">
                      <a16:colId xmlns:a16="http://schemas.microsoft.com/office/drawing/2014/main" val="3349567656"/>
                    </a:ext>
                  </a:extLst>
                </a:gridCol>
              </a:tblGrid>
              <a:tr h="352217">
                <a:tc>
                  <a:txBody>
                    <a:bodyPr/>
                    <a:lstStyle/>
                    <a:p>
                      <a:r>
                        <a:rPr lang="en-GB" sz="1600" dirty="0"/>
                        <a:t>Sector</a:t>
                      </a:r>
                    </a:p>
                  </a:txBody>
                  <a:tcPr/>
                </a:tc>
                <a:tc>
                  <a:txBody>
                    <a:bodyPr/>
                    <a:lstStyle/>
                    <a:p>
                      <a:r>
                        <a:rPr lang="en-GB" sz="1600" dirty="0"/>
                        <a:t>Examples</a:t>
                      </a:r>
                    </a:p>
                  </a:txBody>
                  <a:tcPr/>
                </a:tc>
                <a:extLst>
                  <a:ext uri="{0D108BD9-81ED-4DB2-BD59-A6C34878D82A}">
                    <a16:rowId xmlns:a16="http://schemas.microsoft.com/office/drawing/2014/main" val="790882477"/>
                  </a:ext>
                </a:extLst>
              </a:tr>
              <a:tr h="344540">
                <a:tc>
                  <a:txBody>
                    <a:bodyPr/>
                    <a:lstStyle/>
                    <a:p>
                      <a:r>
                        <a:rPr lang="en-GB" sz="1200" dirty="0"/>
                        <a:t>Wholesale and retail </a:t>
                      </a:r>
                    </a:p>
                  </a:txBody>
                  <a:tcPr/>
                </a:tc>
                <a:tc>
                  <a:txBody>
                    <a:bodyPr/>
                    <a:lstStyle/>
                    <a:p>
                      <a:r>
                        <a:rPr lang="en-GB" sz="1200" dirty="0"/>
                        <a:t>Sale of goods to retailers and to customers </a:t>
                      </a:r>
                    </a:p>
                  </a:txBody>
                  <a:tcPr/>
                </a:tc>
                <a:extLst>
                  <a:ext uri="{0D108BD9-81ED-4DB2-BD59-A6C34878D82A}">
                    <a16:rowId xmlns:a16="http://schemas.microsoft.com/office/drawing/2014/main" val="2257505809"/>
                  </a:ext>
                </a:extLst>
              </a:tr>
              <a:tr h="344540">
                <a:tc>
                  <a:txBody>
                    <a:bodyPr/>
                    <a:lstStyle/>
                    <a:p>
                      <a:r>
                        <a:rPr lang="en-GB" sz="1200" dirty="0"/>
                        <a:t>Hospitality</a:t>
                      </a:r>
                    </a:p>
                  </a:txBody>
                  <a:tcPr/>
                </a:tc>
                <a:tc>
                  <a:txBody>
                    <a:bodyPr/>
                    <a:lstStyle/>
                    <a:p>
                      <a:r>
                        <a:rPr lang="en-GB" sz="1200" dirty="0"/>
                        <a:t>Pubs, restaurants, hotels </a:t>
                      </a:r>
                    </a:p>
                  </a:txBody>
                  <a:tcPr/>
                </a:tc>
                <a:extLst>
                  <a:ext uri="{0D108BD9-81ED-4DB2-BD59-A6C34878D82A}">
                    <a16:rowId xmlns:a16="http://schemas.microsoft.com/office/drawing/2014/main" val="1904524891"/>
                  </a:ext>
                </a:extLst>
              </a:tr>
              <a:tr h="344540">
                <a:tc>
                  <a:txBody>
                    <a:bodyPr/>
                    <a:lstStyle/>
                    <a:p>
                      <a:r>
                        <a:rPr lang="en-GB" sz="1200" dirty="0"/>
                        <a:t>Education</a:t>
                      </a:r>
                    </a:p>
                  </a:txBody>
                  <a:tcPr/>
                </a:tc>
                <a:tc>
                  <a:txBody>
                    <a:bodyPr/>
                    <a:lstStyle/>
                    <a:p>
                      <a:r>
                        <a:rPr lang="en-GB" sz="1200" dirty="0"/>
                        <a:t>Schools, colleges, universities</a:t>
                      </a:r>
                    </a:p>
                  </a:txBody>
                  <a:tcPr/>
                </a:tc>
                <a:extLst>
                  <a:ext uri="{0D108BD9-81ED-4DB2-BD59-A6C34878D82A}">
                    <a16:rowId xmlns:a16="http://schemas.microsoft.com/office/drawing/2014/main" val="2852291447"/>
                  </a:ext>
                </a:extLst>
              </a:tr>
              <a:tr h="344540">
                <a:tc>
                  <a:txBody>
                    <a:bodyPr/>
                    <a:lstStyle/>
                    <a:p>
                      <a:r>
                        <a:rPr lang="en-GB" sz="1200" dirty="0"/>
                        <a:t>Health and social work</a:t>
                      </a:r>
                    </a:p>
                  </a:txBody>
                  <a:tcPr/>
                </a:tc>
                <a:tc>
                  <a:txBody>
                    <a:bodyPr/>
                    <a:lstStyle/>
                    <a:p>
                      <a:r>
                        <a:rPr lang="en-GB" sz="1200" dirty="0"/>
                        <a:t>Hospitals, medical centres, residential care homes, social work </a:t>
                      </a:r>
                    </a:p>
                  </a:txBody>
                  <a:tcPr/>
                </a:tc>
                <a:extLst>
                  <a:ext uri="{0D108BD9-81ED-4DB2-BD59-A6C34878D82A}">
                    <a16:rowId xmlns:a16="http://schemas.microsoft.com/office/drawing/2014/main" val="152645946"/>
                  </a:ext>
                </a:extLst>
              </a:tr>
              <a:tr h="344540">
                <a:tc>
                  <a:txBody>
                    <a:bodyPr/>
                    <a:lstStyle/>
                    <a:p>
                      <a:r>
                        <a:rPr lang="en-GB" sz="1200" dirty="0"/>
                        <a:t>Manufacturing </a:t>
                      </a:r>
                    </a:p>
                  </a:txBody>
                  <a:tcPr/>
                </a:tc>
                <a:tc>
                  <a:txBody>
                    <a:bodyPr/>
                    <a:lstStyle/>
                    <a:p>
                      <a:r>
                        <a:rPr lang="en-GB" sz="1200" dirty="0"/>
                        <a:t>Manufacturing of goods (from cars to medicines) </a:t>
                      </a:r>
                    </a:p>
                  </a:txBody>
                  <a:tcPr/>
                </a:tc>
                <a:extLst>
                  <a:ext uri="{0D108BD9-81ED-4DB2-BD59-A6C34878D82A}">
                    <a16:rowId xmlns:a16="http://schemas.microsoft.com/office/drawing/2014/main" val="3660060525"/>
                  </a:ext>
                </a:extLst>
              </a:tr>
              <a:tr h="344540">
                <a:tc>
                  <a:txBody>
                    <a:bodyPr/>
                    <a:lstStyle/>
                    <a:p>
                      <a:r>
                        <a:rPr lang="en-GB" sz="1200" dirty="0"/>
                        <a:t>Construction </a:t>
                      </a:r>
                    </a:p>
                  </a:txBody>
                  <a:tcPr/>
                </a:tc>
                <a:tc>
                  <a:txBody>
                    <a:bodyPr/>
                    <a:lstStyle/>
                    <a:p>
                      <a:r>
                        <a:rPr lang="en-GB" sz="1200" dirty="0"/>
                        <a:t>Construction and fitting out of buildings, roads, railways etc </a:t>
                      </a:r>
                    </a:p>
                  </a:txBody>
                  <a:tcPr/>
                </a:tc>
                <a:extLst>
                  <a:ext uri="{0D108BD9-81ED-4DB2-BD59-A6C34878D82A}">
                    <a16:rowId xmlns:a16="http://schemas.microsoft.com/office/drawing/2014/main" val="2465681055"/>
                  </a:ext>
                </a:extLst>
              </a:tr>
              <a:tr h="344540">
                <a:tc>
                  <a:txBody>
                    <a:bodyPr/>
                    <a:lstStyle/>
                    <a:p>
                      <a:r>
                        <a:rPr lang="en-GB" sz="1200" dirty="0"/>
                        <a:t>Transport and storage </a:t>
                      </a:r>
                    </a:p>
                  </a:txBody>
                  <a:tcPr/>
                </a:tc>
                <a:tc>
                  <a:txBody>
                    <a:bodyPr/>
                    <a:lstStyle/>
                    <a:p>
                      <a:r>
                        <a:rPr lang="en-GB" sz="1200" dirty="0"/>
                        <a:t>Passenger transport, goods (freight) transport, storage of goods </a:t>
                      </a:r>
                    </a:p>
                  </a:txBody>
                  <a:tcPr/>
                </a:tc>
                <a:extLst>
                  <a:ext uri="{0D108BD9-81ED-4DB2-BD59-A6C34878D82A}">
                    <a16:rowId xmlns:a16="http://schemas.microsoft.com/office/drawing/2014/main" val="2535245421"/>
                  </a:ext>
                </a:extLst>
              </a:tr>
              <a:tr h="344540">
                <a:tc>
                  <a:txBody>
                    <a:bodyPr/>
                    <a:lstStyle/>
                    <a:p>
                      <a:r>
                        <a:rPr lang="en-GB" sz="1200" dirty="0"/>
                        <a:t>Creative </a:t>
                      </a:r>
                    </a:p>
                  </a:txBody>
                  <a:tcPr/>
                </a:tc>
                <a:tc>
                  <a:txBody>
                    <a:bodyPr/>
                    <a:lstStyle/>
                    <a:p>
                      <a:r>
                        <a:rPr lang="en-GB" sz="1200" dirty="0"/>
                        <a:t>TV and film, theatres, music, design </a:t>
                      </a:r>
                    </a:p>
                  </a:txBody>
                  <a:tcPr/>
                </a:tc>
                <a:extLst>
                  <a:ext uri="{0D108BD9-81ED-4DB2-BD59-A6C34878D82A}">
                    <a16:rowId xmlns:a16="http://schemas.microsoft.com/office/drawing/2014/main" val="1172341349"/>
                  </a:ext>
                </a:extLst>
              </a:tr>
              <a:tr h="344540">
                <a:tc>
                  <a:txBody>
                    <a:bodyPr/>
                    <a:lstStyle/>
                    <a:p>
                      <a:r>
                        <a:rPr lang="en-GB" sz="1200" dirty="0"/>
                        <a:t>IT / digital </a:t>
                      </a:r>
                    </a:p>
                  </a:txBody>
                  <a:tcPr/>
                </a:tc>
                <a:tc>
                  <a:txBody>
                    <a:bodyPr/>
                    <a:lstStyle/>
                    <a:p>
                      <a:r>
                        <a:rPr lang="en-GB" sz="1200" dirty="0"/>
                        <a:t>Computer programming, telecommunications (e.g. mobile phone), website design</a:t>
                      </a:r>
                    </a:p>
                  </a:txBody>
                  <a:tcPr/>
                </a:tc>
                <a:extLst>
                  <a:ext uri="{0D108BD9-81ED-4DB2-BD59-A6C34878D82A}">
                    <a16:rowId xmlns:a16="http://schemas.microsoft.com/office/drawing/2014/main" val="3586410139"/>
                  </a:ext>
                </a:extLst>
              </a:tr>
              <a:tr h="344540">
                <a:tc>
                  <a:txBody>
                    <a:bodyPr/>
                    <a:lstStyle/>
                    <a:p>
                      <a:r>
                        <a:rPr lang="en-GB" sz="1200" dirty="0"/>
                        <a:t>Finance and insurance</a:t>
                      </a:r>
                    </a:p>
                  </a:txBody>
                  <a:tcPr/>
                </a:tc>
                <a:tc>
                  <a:txBody>
                    <a:bodyPr/>
                    <a:lstStyle/>
                    <a:p>
                      <a:r>
                        <a:rPr lang="en-GB" sz="1200" dirty="0"/>
                        <a:t>Banks, insurance, pensions </a:t>
                      </a:r>
                    </a:p>
                  </a:txBody>
                  <a:tcPr/>
                </a:tc>
                <a:extLst>
                  <a:ext uri="{0D108BD9-81ED-4DB2-BD59-A6C34878D82A}">
                    <a16:rowId xmlns:a16="http://schemas.microsoft.com/office/drawing/2014/main" val="1018835341"/>
                  </a:ext>
                </a:extLst>
              </a:tr>
              <a:tr h="344540">
                <a:tc>
                  <a:txBody>
                    <a:bodyPr/>
                    <a:lstStyle/>
                    <a:p>
                      <a:r>
                        <a:rPr lang="en-GB" sz="1200" dirty="0"/>
                        <a:t>Property</a:t>
                      </a:r>
                    </a:p>
                  </a:txBody>
                  <a:tcPr/>
                </a:tc>
                <a:tc>
                  <a:txBody>
                    <a:bodyPr/>
                    <a:lstStyle/>
                    <a:p>
                      <a:r>
                        <a:rPr lang="en-GB" sz="1200" dirty="0"/>
                        <a:t>Buying and selling of houses, offices, factories and shops </a:t>
                      </a:r>
                    </a:p>
                  </a:txBody>
                  <a:tcPr/>
                </a:tc>
                <a:extLst>
                  <a:ext uri="{0D108BD9-81ED-4DB2-BD59-A6C34878D82A}">
                    <a16:rowId xmlns:a16="http://schemas.microsoft.com/office/drawing/2014/main" val="2015216828"/>
                  </a:ext>
                </a:extLst>
              </a:tr>
              <a:tr h="3445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t>Professional, scientific &amp; technical</a:t>
                      </a:r>
                    </a:p>
                  </a:txBody>
                  <a:tcPr/>
                </a:tc>
                <a:tc>
                  <a:txBody>
                    <a:bodyPr/>
                    <a:lstStyle/>
                    <a:p>
                      <a:r>
                        <a:rPr lang="en-GB" sz="1200" dirty="0"/>
                        <a:t>Research, engineering, accountancy, architecture </a:t>
                      </a:r>
                    </a:p>
                  </a:txBody>
                  <a:tcPr/>
                </a:tc>
                <a:extLst>
                  <a:ext uri="{0D108BD9-81ED-4DB2-BD59-A6C34878D82A}">
                    <a16:rowId xmlns:a16="http://schemas.microsoft.com/office/drawing/2014/main" val="1772199750"/>
                  </a:ext>
                </a:extLst>
              </a:tr>
              <a:tr h="480294">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t>Admin &amp; support services</a:t>
                      </a:r>
                    </a:p>
                    <a:p>
                      <a:endParaRPr lang="en-GB" sz="1200" dirty="0"/>
                    </a:p>
                  </a:txBody>
                  <a:tcPr/>
                </a:tc>
                <a:tc>
                  <a:txBody>
                    <a:bodyPr/>
                    <a:lstStyle/>
                    <a:p>
                      <a:r>
                        <a:rPr lang="en-GB" sz="1200" dirty="0"/>
                        <a:t>Security, cleaning of buildings, call centres </a:t>
                      </a:r>
                    </a:p>
                  </a:txBody>
                  <a:tcPr/>
                </a:tc>
                <a:extLst>
                  <a:ext uri="{0D108BD9-81ED-4DB2-BD59-A6C34878D82A}">
                    <a16:rowId xmlns:a16="http://schemas.microsoft.com/office/drawing/2014/main" val="1269575371"/>
                  </a:ext>
                </a:extLst>
              </a:tr>
              <a:tr h="344540">
                <a:tc>
                  <a:txBody>
                    <a:bodyPr/>
                    <a:lstStyle/>
                    <a:p>
                      <a:r>
                        <a:rPr lang="en-GB" sz="1200" dirty="0"/>
                        <a:t>Public administration </a:t>
                      </a:r>
                    </a:p>
                  </a:txBody>
                  <a:tcPr/>
                </a:tc>
                <a:tc>
                  <a:txBody>
                    <a:bodyPr/>
                    <a:lstStyle/>
                    <a:p>
                      <a:r>
                        <a:rPr lang="en-GB" sz="1200" dirty="0"/>
                        <a:t>National government, local government, prisons, fire service, justice system</a:t>
                      </a:r>
                    </a:p>
                  </a:txBody>
                  <a:tcPr/>
                </a:tc>
                <a:extLst>
                  <a:ext uri="{0D108BD9-81ED-4DB2-BD59-A6C34878D82A}">
                    <a16:rowId xmlns:a16="http://schemas.microsoft.com/office/drawing/2014/main" val="3449417581"/>
                  </a:ext>
                </a:extLst>
              </a:tr>
            </a:tbl>
          </a:graphicData>
        </a:graphic>
      </p:graphicFrame>
    </p:spTree>
    <p:extLst>
      <p:ext uri="{BB962C8B-B14F-4D97-AF65-F5344CB8AC3E}">
        <p14:creationId xmlns:p14="http://schemas.microsoft.com/office/powerpoint/2010/main" val="2231978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90B260D-6A0E-4411-9702-2CFEAEB8C7E5}"/>
              </a:ext>
            </a:extLst>
          </p:cNvPr>
          <p:cNvSpPr>
            <a:spLocks noGrp="1"/>
          </p:cNvSpPr>
          <p:nvPr>
            <p:ph type="title"/>
          </p:nvPr>
        </p:nvSpPr>
        <p:spPr>
          <a:xfrm>
            <a:off x="0" y="343516"/>
            <a:ext cx="9144000" cy="936625"/>
          </a:xfrm>
          <a:solidFill>
            <a:schemeClr val="tx1">
              <a:lumMod val="50000"/>
              <a:lumOff val="50000"/>
            </a:schemeClr>
          </a:solidFill>
        </p:spPr>
        <p:txBody>
          <a:bodyPr>
            <a:normAutofit/>
          </a:bodyPr>
          <a:lstStyle/>
          <a:p>
            <a:r>
              <a:rPr lang="en-GB" sz="2500" b="1" dirty="0">
                <a:solidFill>
                  <a:schemeClr val="bg1"/>
                </a:solidFill>
              </a:rPr>
              <a:t>ANSWERS  - the five sectors of the Buckinghamshire economy that employ the most people are…  </a:t>
            </a:r>
          </a:p>
        </p:txBody>
      </p:sp>
      <p:graphicFrame>
        <p:nvGraphicFramePr>
          <p:cNvPr id="5" name="Diagram 4">
            <a:extLst>
              <a:ext uri="{FF2B5EF4-FFF2-40B4-BE49-F238E27FC236}">
                <a16:creationId xmlns:a16="http://schemas.microsoft.com/office/drawing/2014/main" id="{975DF5EC-F5C9-48D7-8923-DCC81BA67044}"/>
              </a:ext>
            </a:extLst>
          </p:cNvPr>
          <p:cNvGraphicFramePr/>
          <p:nvPr>
            <p:extLst>
              <p:ext uri="{D42A27DB-BD31-4B8C-83A1-F6EECF244321}">
                <p14:modId xmlns:p14="http://schemas.microsoft.com/office/powerpoint/2010/main" val="1864760617"/>
              </p:ext>
            </p:extLst>
          </p:nvPr>
        </p:nvGraphicFramePr>
        <p:xfrm>
          <a:off x="1524000" y="1602273"/>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966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4D77B8-1F28-4CAD-9862-551C1EF11722}"/>
              </a:ext>
            </a:extLst>
          </p:cNvPr>
          <p:cNvSpPr txBox="1"/>
          <p:nvPr/>
        </p:nvSpPr>
        <p:spPr>
          <a:xfrm>
            <a:off x="0" y="5924939"/>
            <a:ext cx="9144000" cy="933061"/>
          </a:xfrm>
          <a:prstGeom prst="rect">
            <a:avLst/>
          </a:prstGeom>
          <a:solidFill>
            <a:schemeClr val="bg1"/>
          </a:solidFill>
        </p:spPr>
        <p:txBody>
          <a:bodyPr wrap="square" rtlCol="0">
            <a:spAutoFit/>
          </a:bodyPr>
          <a:lstStyle/>
          <a:p>
            <a:endParaRPr lang="en-GB" dirty="0"/>
          </a:p>
        </p:txBody>
      </p:sp>
      <p:pic>
        <p:nvPicPr>
          <p:cNvPr id="6" name="Picture 5">
            <a:extLst>
              <a:ext uri="{FF2B5EF4-FFF2-40B4-BE49-F238E27FC236}">
                <a16:creationId xmlns:a16="http://schemas.microsoft.com/office/drawing/2014/main" id="{F329FB61-C507-484E-A0F6-5FE6FBEC12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 y="897059"/>
            <a:ext cx="9132648" cy="5960941"/>
          </a:xfrm>
          <a:prstGeom prst="rect">
            <a:avLst/>
          </a:prstGeom>
        </p:spPr>
      </p:pic>
      <p:sp>
        <p:nvSpPr>
          <p:cNvPr id="2" name="Rectangle 1">
            <a:extLst>
              <a:ext uri="{FF2B5EF4-FFF2-40B4-BE49-F238E27FC236}">
                <a16:creationId xmlns:a16="http://schemas.microsoft.com/office/drawing/2014/main" id="{4845D130-D609-438E-B517-52174ABAEA03}"/>
              </a:ext>
            </a:extLst>
          </p:cNvPr>
          <p:cNvSpPr/>
          <p:nvPr/>
        </p:nvSpPr>
        <p:spPr>
          <a:xfrm>
            <a:off x="3567952" y="1574776"/>
            <a:ext cx="5564695" cy="4881482"/>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600" dirty="0"/>
              <a:t>?</a:t>
            </a:r>
          </a:p>
        </p:txBody>
      </p:sp>
      <p:sp>
        <p:nvSpPr>
          <p:cNvPr id="8" name="Title 1">
            <a:extLst>
              <a:ext uri="{FF2B5EF4-FFF2-40B4-BE49-F238E27FC236}">
                <a16:creationId xmlns:a16="http://schemas.microsoft.com/office/drawing/2014/main" id="{01134FE1-65F6-447E-A4E7-3A2DE4A9B809}"/>
              </a:ext>
            </a:extLst>
          </p:cNvPr>
          <p:cNvSpPr>
            <a:spLocks noGrp="1"/>
          </p:cNvSpPr>
          <p:nvPr>
            <p:ph type="title"/>
          </p:nvPr>
        </p:nvSpPr>
        <p:spPr>
          <a:xfrm>
            <a:off x="0" y="309340"/>
            <a:ext cx="9144000" cy="548789"/>
          </a:xfrm>
          <a:solidFill>
            <a:schemeClr val="tx1">
              <a:lumMod val="50000"/>
              <a:lumOff val="50000"/>
            </a:schemeClr>
          </a:solidFill>
        </p:spPr>
        <p:txBody>
          <a:bodyPr>
            <a:normAutofit/>
          </a:bodyPr>
          <a:lstStyle/>
          <a:p>
            <a:r>
              <a:rPr lang="en-GB" sz="2400" b="1" dirty="0">
                <a:solidFill>
                  <a:schemeClr val="bg1"/>
                </a:solidFill>
              </a:rPr>
              <a:t>EXERCISE 2  - Which jobs do you think are in highest demand in Bucks?</a:t>
            </a:r>
          </a:p>
        </p:txBody>
      </p:sp>
    </p:spTree>
    <p:extLst>
      <p:ext uri="{BB962C8B-B14F-4D97-AF65-F5344CB8AC3E}">
        <p14:creationId xmlns:p14="http://schemas.microsoft.com/office/powerpoint/2010/main" val="2259524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4D77B8-1F28-4CAD-9862-551C1EF11722}"/>
              </a:ext>
            </a:extLst>
          </p:cNvPr>
          <p:cNvSpPr txBox="1"/>
          <p:nvPr/>
        </p:nvSpPr>
        <p:spPr>
          <a:xfrm>
            <a:off x="0" y="5924939"/>
            <a:ext cx="9144000" cy="933061"/>
          </a:xfrm>
          <a:prstGeom prst="rect">
            <a:avLst/>
          </a:prstGeom>
          <a:solidFill>
            <a:schemeClr val="bg1"/>
          </a:solidFill>
        </p:spPr>
        <p:txBody>
          <a:bodyPr wrap="square" rtlCol="0">
            <a:spAutoFit/>
          </a:bodyPr>
          <a:lstStyle/>
          <a:p>
            <a:endParaRPr lang="en-GB" dirty="0"/>
          </a:p>
        </p:txBody>
      </p:sp>
      <p:pic>
        <p:nvPicPr>
          <p:cNvPr id="9" name="Picture 8">
            <a:extLst>
              <a:ext uri="{FF2B5EF4-FFF2-40B4-BE49-F238E27FC236}">
                <a16:creationId xmlns:a16="http://schemas.microsoft.com/office/drawing/2014/main" id="{94C4AB02-3286-4D03-82C4-226178CC6D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 y="897059"/>
            <a:ext cx="9132648" cy="5960941"/>
          </a:xfrm>
          <a:prstGeom prst="rect">
            <a:avLst/>
          </a:prstGeom>
        </p:spPr>
      </p:pic>
      <p:sp>
        <p:nvSpPr>
          <p:cNvPr id="5" name="Title 1">
            <a:extLst>
              <a:ext uri="{FF2B5EF4-FFF2-40B4-BE49-F238E27FC236}">
                <a16:creationId xmlns:a16="http://schemas.microsoft.com/office/drawing/2014/main" id="{869B2BBC-56B4-48B0-89D2-F5407810D4A5}"/>
              </a:ext>
            </a:extLst>
          </p:cNvPr>
          <p:cNvSpPr txBox="1">
            <a:spLocks/>
          </p:cNvSpPr>
          <p:nvPr/>
        </p:nvSpPr>
        <p:spPr>
          <a:xfrm>
            <a:off x="0" y="309340"/>
            <a:ext cx="9144000" cy="548789"/>
          </a:xfrm>
          <a:prstGeom prst="rect">
            <a:avLst/>
          </a:prstGeom>
          <a:solidFill>
            <a:schemeClr val="tx1">
              <a:lumMod val="50000"/>
              <a:lumOff val="50000"/>
            </a:schemeClr>
          </a:solidFill>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400" b="1" dirty="0">
                <a:solidFill>
                  <a:schemeClr val="bg1"/>
                </a:solidFill>
              </a:rPr>
              <a:t>ANSWERS - Jobs in the highest demand in Bucks are…</a:t>
            </a:r>
          </a:p>
        </p:txBody>
      </p:sp>
    </p:spTree>
    <p:extLst>
      <p:ext uri="{BB962C8B-B14F-4D97-AF65-F5344CB8AC3E}">
        <p14:creationId xmlns:p14="http://schemas.microsoft.com/office/powerpoint/2010/main" val="1762103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08DCB9D-53EC-41D4-ADCF-A41961CCF28D}"/>
              </a:ext>
            </a:extLst>
          </p:cNvPr>
          <p:cNvSpPr txBox="1">
            <a:spLocks/>
          </p:cNvSpPr>
          <p:nvPr/>
        </p:nvSpPr>
        <p:spPr>
          <a:xfrm>
            <a:off x="0" y="250210"/>
            <a:ext cx="9144000" cy="936625"/>
          </a:xfrm>
          <a:prstGeom prst="rect">
            <a:avLst/>
          </a:prstGeom>
          <a:solidFill>
            <a:schemeClr val="tx1">
              <a:lumMod val="50000"/>
              <a:lumOff val="50000"/>
            </a:schemeClr>
          </a:solidFill>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500" b="1" dirty="0">
                <a:solidFill>
                  <a:schemeClr val="bg1"/>
                </a:solidFill>
              </a:rPr>
              <a:t>EXERCISE 3 – What do these terms used to describe the job market mean?</a:t>
            </a:r>
          </a:p>
        </p:txBody>
      </p:sp>
      <p:sp>
        <p:nvSpPr>
          <p:cNvPr id="6" name="TextBox 5">
            <a:extLst>
              <a:ext uri="{FF2B5EF4-FFF2-40B4-BE49-F238E27FC236}">
                <a16:creationId xmlns:a16="http://schemas.microsoft.com/office/drawing/2014/main" id="{D809EB08-1591-4171-A4F2-0A55C2DE590A}"/>
              </a:ext>
            </a:extLst>
          </p:cNvPr>
          <p:cNvSpPr txBox="1"/>
          <p:nvPr/>
        </p:nvSpPr>
        <p:spPr>
          <a:xfrm>
            <a:off x="0" y="5924939"/>
            <a:ext cx="9144000" cy="933061"/>
          </a:xfrm>
          <a:prstGeom prst="rect">
            <a:avLst/>
          </a:prstGeom>
          <a:solidFill>
            <a:schemeClr val="bg1"/>
          </a:solidFill>
        </p:spPr>
        <p:txBody>
          <a:bodyPr wrap="square" rtlCol="0">
            <a:spAutoFit/>
          </a:bodyPr>
          <a:lstStyle/>
          <a:p>
            <a:endParaRPr lang="en-GB" dirty="0"/>
          </a:p>
        </p:txBody>
      </p:sp>
      <p:graphicFrame>
        <p:nvGraphicFramePr>
          <p:cNvPr id="5" name="Table 5">
            <a:extLst>
              <a:ext uri="{FF2B5EF4-FFF2-40B4-BE49-F238E27FC236}">
                <a16:creationId xmlns:a16="http://schemas.microsoft.com/office/drawing/2014/main" id="{9B964FCB-66E3-4017-8C98-AF673F1B355E}"/>
              </a:ext>
            </a:extLst>
          </p:cNvPr>
          <p:cNvGraphicFramePr>
            <a:graphicFrameLocks noGrp="1"/>
          </p:cNvGraphicFramePr>
          <p:nvPr>
            <p:ph idx="1"/>
            <p:extLst>
              <p:ext uri="{D42A27DB-BD31-4B8C-83A1-F6EECF244321}">
                <p14:modId xmlns:p14="http://schemas.microsoft.com/office/powerpoint/2010/main" val="531383157"/>
              </p:ext>
            </p:extLst>
          </p:nvPr>
        </p:nvGraphicFramePr>
        <p:xfrm>
          <a:off x="0" y="1462864"/>
          <a:ext cx="9144000" cy="4955864"/>
        </p:xfrm>
        <a:graphic>
          <a:graphicData uri="http://schemas.openxmlformats.org/drawingml/2006/table">
            <a:tbl>
              <a:tblPr firstRow="1" bandRow="1">
                <a:tableStyleId>{5C22544A-7EE6-4342-B048-85BDC9FD1C3A}</a:tableStyleId>
              </a:tblPr>
              <a:tblGrid>
                <a:gridCol w="2655971">
                  <a:extLst>
                    <a:ext uri="{9D8B030D-6E8A-4147-A177-3AD203B41FA5}">
                      <a16:colId xmlns:a16="http://schemas.microsoft.com/office/drawing/2014/main" val="1517062850"/>
                    </a:ext>
                  </a:extLst>
                </a:gridCol>
                <a:gridCol w="6488029">
                  <a:extLst>
                    <a:ext uri="{9D8B030D-6E8A-4147-A177-3AD203B41FA5}">
                      <a16:colId xmlns:a16="http://schemas.microsoft.com/office/drawing/2014/main" val="2839880328"/>
                    </a:ext>
                  </a:extLst>
                </a:gridCol>
              </a:tblGrid>
              <a:tr h="484478">
                <a:tc>
                  <a:txBody>
                    <a:bodyPr/>
                    <a:lstStyle/>
                    <a:p>
                      <a:r>
                        <a:rPr lang="en-GB" sz="2000" dirty="0"/>
                        <a:t>Term</a:t>
                      </a:r>
                    </a:p>
                  </a:txBody>
                  <a:tcPr/>
                </a:tc>
                <a:tc>
                  <a:txBody>
                    <a:bodyPr/>
                    <a:lstStyle/>
                    <a:p>
                      <a:r>
                        <a:rPr lang="en-GB" sz="2000" dirty="0"/>
                        <a:t>What it means</a:t>
                      </a:r>
                    </a:p>
                  </a:txBody>
                  <a:tcPr/>
                </a:tc>
                <a:extLst>
                  <a:ext uri="{0D108BD9-81ED-4DB2-BD59-A6C34878D82A}">
                    <a16:rowId xmlns:a16="http://schemas.microsoft.com/office/drawing/2014/main" val="1229620020"/>
                  </a:ext>
                </a:extLst>
              </a:tr>
              <a:tr h="507807">
                <a:tc>
                  <a:txBody>
                    <a:bodyPr/>
                    <a:lstStyle/>
                    <a:p>
                      <a:r>
                        <a:rPr lang="en-GB" sz="1400" dirty="0"/>
                        <a:t>‘Sector’ or ‘industry’</a:t>
                      </a:r>
                    </a:p>
                  </a:txBody>
                  <a:tcPr/>
                </a:tc>
                <a:tc>
                  <a:txBody>
                    <a:bodyPr/>
                    <a:lstStyle/>
                    <a:p>
                      <a:r>
                        <a:rPr lang="en-GB" sz="1400" dirty="0"/>
                        <a:t>An area of the economy in which businesses or organisations operate in a similar way </a:t>
                      </a:r>
                    </a:p>
                  </a:txBody>
                  <a:tcPr/>
                </a:tc>
                <a:extLst>
                  <a:ext uri="{0D108BD9-81ED-4DB2-BD59-A6C34878D82A}">
                    <a16:rowId xmlns:a16="http://schemas.microsoft.com/office/drawing/2014/main" val="3043108138"/>
                  </a:ext>
                </a:extLst>
              </a:tr>
              <a:tr h="523717">
                <a:tc>
                  <a:txBody>
                    <a:bodyPr/>
                    <a:lstStyle/>
                    <a:p>
                      <a:r>
                        <a:rPr lang="en-GB" sz="1400" dirty="0"/>
                        <a:t>Public sector </a:t>
                      </a:r>
                    </a:p>
                  </a:txBody>
                  <a:tcPr/>
                </a:tc>
                <a:tc>
                  <a:txBody>
                    <a:bodyPr/>
                    <a:lstStyle/>
                    <a:p>
                      <a:r>
                        <a:rPr lang="en-GB" sz="1400" dirty="0"/>
                        <a:t>Organisations that provide public services (healthcare, education, emergency services) that do not seek to generate a profit </a:t>
                      </a:r>
                    </a:p>
                  </a:txBody>
                  <a:tcPr/>
                </a:tc>
                <a:extLst>
                  <a:ext uri="{0D108BD9-81ED-4DB2-BD59-A6C34878D82A}">
                    <a16:rowId xmlns:a16="http://schemas.microsoft.com/office/drawing/2014/main" val="3941391273"/>
                  </a:ext>
                </a:extLst>
              </a:tr>
              <a:tr h="308069">
                <a:tc>
                  <a:txBody>
                    <a:bodyPr/>
                    <a:lstStyle/>
                    <a:p>
                      <a:r>
                        <a:rPr lang="en-GB" sz="1400" dirty="0"/>
                        <a:t>Private sector </a:t>
                      </a:r>
                    </a:p>
                  </a:txBody>
                  <a:tcPr/>
                </a:tc>
                <a:tc>
                  <a:txBody>
                    <a:bodyPr/>
                    <a:lstStyle/>
                    <a:p>
                      <a:r>
                        <a:rPr lang="en-GB" sz="1400" dirty="0"/>
                        <a:t>The part of the economy run by individuals and companies to generate a profit </a:t>
                      </a:r>
                    </a:p>
                  </a:txBody>
                  <a:tcPr/>
                </a:tc>
                <a:extLst>
                  <a:ext uri="{0D108BD9-81ED-4DB2-BD59-A6C34878D82A}">
                    <a16:rowId xmlns:a16="http://schemas.microsoft.com/office/drawing/2014/main" val="2555960279"/>
                  </a:ext>
                </a:extLst>
              </a:tr>
              <a:tr h="739366">
                <a:tc>
                  <a:txBody>
                    <a:bodyPr/>
                    <a:lstStyle/>
                    <a:p>
                      <a:r>
                        <a:rPr lang="en-GB" sz="1400" dirty="0"/>
                        <a:t>Voluntary, third or ‘not for profit’ sector</a:t>
                      </a:r>
                    </a:p>
                  </a:txBody>
                  <a:tcPr/>
                </a:tc>
                <a:tc>
                  <a:txBody>
                    <a:bodyPr/>
                    <a:lstStyle/>
                    <a:p>
                      <a:r>
                        <a:rPr lang="en-GB" sz="1400" dirty="0"/>
                        <a:t>Organisations whose primary purpose is to create social impact and enrich society rather than generate a profit.  For example charities, environmental groups, community groups. </a:t>
                      </a:r>
                    </a:p>
                  </a:txBody>
                  <a:tcPr/>
                </a:tc>
                <a:extLst>
                  <a:ext uri="{0D108BD9-81ED-4DB2-BD59-A6C34878D82A}">
                    <a16:rowId xmlns:a16="http://schemas.microsoft.com/office/drawing/2014/main" val="1978820311"/>
                  </a:ext>
                </a:extLst>
              </a:tr>
              <a:tr h="336798">
                <a:tc>
                  <a:txBody>
                    <a:bodyPr/>
                    <a:lstStyle/>
                    <a:p>
                      <a:r>
                        <a:rPr lang="en-GB" sz="1400" dirty="0"/>
                        <a:t>Employee</a:t>
                      </a:r>
                    </a:p>
                  </a:txBody>
                  <a:tcPr/>
                </a:tc>
                <a:tc>
                  <a:txBody>
                    <a:bodyPr/>
                    <a:lstStyle/>
                    <a:p>
                      <a:r>
                        <a:rPr lang="en-GB" sz="1400" dirty="0"/>
                        <a:t>Someone who paid a salary by a company or organisation to do a specific job </a:t>
                      </a:r>
                    </a:p>
                  </a:txBody>
                  <a:tcPr/>
                </a:tc>
                <a:extLst>
                  <a:ext uri="{0D108BD9-81ED-4DB2-BD59-A6C34878D82A}">
                    <a16:rowId xmlns:a16="http://schemas.microsoft.com/office/drawing/2014/main" val="3125235901"/>
                  </a:ext>
                </a:extLst>
              </a:tr>
              <a:tr h="523717">
                <a:tc>
                  <a:txBody>
                    <a:bodyPr/>
                    <a:lstStyle/>
                    <a:p>
                      <a:r>
                        <a:rPr lang="en-GB" sz="1400" dirty="0"/>
                        <a:t>Self-employed worker</a:t>
                      </a:r>
                    </a:p>
                  </a:txBody>
                  <a:tcPr/>
                </a:tc>
                <a:tc>
                  <a:txBody>
                    <a:bodyPr/>
                    <a:lstStyle/>
                    <a:p>
                      <a:r>
                        <a:rPr lang="en-GB" sz="1400" dirty="0"/>
                        <a:t>Someone </a:t>
                      </a:r>
                      <a:r>
                        <a:rPr lang="en-GB" sz="1400" b="0" i="0" kern="1200" dirty="0">
                          <a:solidFill>
                            <a:schemeClr val="dk1"/>
                          </a:solidFill>
                          <a:effectLst/>
                          <a:latin typeface="+mn-lt"/>
                          <a:ea typeface="+mn-ea"/>
                          <a:cs typeface="+mn-cs"/>
                        </a:rPr>
                        <a:t>works for themselves, either undertaking pieces of work for different companies / organisations, or as the owner of a business</a:t>
                      </a:r>
                      <a:endParaRPr lang="en-GB" sz="1400" dirty="0"/>
                    </a:p>
                  </a:txBody>
                  <a:tcPr/>
                </a:tc>
                <a:extLst>
                  <a:ext uri="{0D108BD9-81ED-4DB2-BD59-A6C34878D82A}">
                    <a16:rowId xmlns:a16="http://schemas.microsoft.com/office/drawing/2014/main" val="4195747034"/>
                  </a:ext>
                </a:extLst>
              </a:tr>
              <a:tr h="523717">
                <a:tc>
                  <a:txBody>
                    <a:bodyPr/>
                    <a:lstStyle/>
                    <a:p>
                      <a:r>
                        <a:rPr lang="en-GB" sz="1400" dirty="0"/>
                        <a:t>Job postings </a:t>
                      </a:r>
                    </a:p>
                  </a:txBody>
                  <a:tcPr/>
                </a:tc>
                <a:tc>
                  <a:txBody>
                    <a:bodyPr/>
                    <a:lstStyle/>
                    <a:p>
                      <a:r>
                        <a:rPr lang="en-GB" sz="1400" dirty="0"/>
                        <a:t>Job vacancies advertised online (either on job websites or on employers own websites) </a:t>
                      </a:r>
                    </a:p>
                  </a:txBody>
                  <a:tcPr/>
                </a:tc>
                <a:extLst>
                  <a:ext uri="{0D108BD9-81ED-4DB2-BD59-A6C34878D82A}">
                    <a16:rowId xmlns:a16="http://schemas.microsoft.com/office/drawing/2014/main" val="92708087"/>
                  </a:ext>
                </a:extLst>
              </a:tr>
              <a:tr h="523717">
                <a:tc>
                  <a:txBody>
                    <a:bodyPr/>
                    <a:lstStyle/>
                    <a:p>
                      <a:r>
                        <a:rPr lang="en-GB" sz="1400" dirty="0"/>
                        <a:t>Skills shortages </a:t>
                      </a:r>
                    </a:p>
                  </a:txBody>
                  <a:tcPr/>
                </a:tc>
                <a:tc>
                  <a:txBody>
                    <a:bodyPr/>
                    <a:lstStyle/>
                    <a:p>
                      <a:r>
                        <a:rPr lang="en-GB" sz="1400" dirty="0"/>
                        <a:t>When employers struggle to recruit people with the required skills, qualifications or experience </a:t>
                      </a:r>
                    </a:p>
                  </a:txBody>
                  <a:tcPr/>
                </a:tc>
                <a:extLst>
                  <a:ext uri="{0D108BD9-81ED-4DB2-BD59-A6C34878D82A}">
                    <a16:rowId xmlns:a16="http://schemas.microsoft.com/office/drawing/2014/main" val="3655693940"/>
                  </a:ext>
                </a:extLst>
              </a:tr>
              <a:tr h="484478">
                <a:tc>
                  <a:txBody>
                    <a:bodyPr/>
                    <a:lstStyle/>
                    <a:p>
                      <a:r>
                        <a:rPr lang="en-GB" sz="1400" dirty="0"/>
                        <a:t>Transferable skills</a:t>
                      </a:r>
                    </a:p>
                  </a:txBody>
                  <a:tcPr/>
                </a:tc>
                <a:tc>
                  <a:txBody>
                    <a:bodyPr/>
                    <a:lstStyle/>
                    <a:p>
                      <a:r>
                        <a:rPr lang="en-GB" sz="1400" dirty="0"/>
                        <a:t>Skills that are required in many different types of jobs </a:t>
                      </a:r>
                    </a:p>
                  </a:txBody>
                  <a:tcPr/>
                </a:tc>
                <a:extLst>
                  <a:ext uri="{0D108BD9-81ED-4DB2-BD59-A6C34878D82A}">
                    <a16:rowId xmlns:a16="http://schemas.microsoft.com/office/drawing/2014/main" val="2597530999"/>
                  </a:ext>
                </a:extLst>
              </a:tr>
            </a:tbl>
          </a:graphicData>
        </a:graphic>
      </p:graphicFrame>
      <p:sp>
        <p:nvSpPr>
          <p:cNvPr id="8" name="Rectangle 7">
            <a:extLst>
              <a:ext uri="{FF2B5EF4-FFF2-40B4-BE49-F238E27FC236}">
                <a16:creationId xmlns:a16="http://schemas.microsoft.com/office/drawing/2014/main" id="{A7482AFB-D50E-412F-8D78-1E5EB8858A59}"/>
              </a:ext>
            </a:extLst>
          </p:cNvPr>
          <p:cNvSpPr/>
          <p:nvPr/>
        </p:nvSpPr>
        <p:spPr>
          <a:xfrm>
            <a:off x="2671483" y="1882588"/>
            <a:ext cx="6472517" cy="451821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600" dirty="0"/>
              <a:t>?</a:t>
            </a:r>
          </a:p>
        </p:txBody>
      </p:sp>
    </p:spTree>
    <p:extLst>
      <p:ext uri="{BB962C8B-B14F-4D97-AF65-F5344CB8AC3E}">
        <p14:creationId xmlns:p14="http://schemas.microsoft.com/office/powerpoint/2010/main" val="3234366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809EB08-1591-4171-A4F2-0A55C2DE590A}"/>
              </a:ext>
            </a:extLst>
          </p:cNvPr>
          <p:cNvSpPr txBox="1"/>
          <p:nvPr/>
        </p:nvSpPr>
        <p:spPr>
          <a:xfrm>
            <a:off x="0" y="5924939"/>
            <a:ext cx="9144000" cy="933061"/>
          </a:xfrm>
          <a:prstGeom prst="rect">
            <a:avLst/>
          </a:prstGeom>
          <a:solidFill>
            <a:schemeClr val="bg1"/>
          </a:solidFill>
        </p:spPr>
        <p:txBody>
          <a:bodyPr wrap="square" rtlCol="0">
            <a:spAutoFit/>
          </a:bodyPr>
          <a:lstStyle/>
          <a:p>
            <a:endParaRPr lang="en-GB" dirty="0"/>
          </a:p>
        </p:txBody>
      </p:sp>
      <p:graphicFrame>
        <p:nvGraphicFramePr>
          <p:cNvPr id="5" name="Table 5">
            <a:extLst>
              <a:ext uri="{FF2B5EF4-FFF2-40B4-BE49-F238E27FC236}">
                <a16:creationId xmlns:a16="http://schemas.microsoft.com/office/drawing/2014/main" id="{9B964FCB-66E3-4017-8C98-AF673F1B355E}"/>
              </a:ext>
            </a:extLst>
          </p:cNvPr>
          <p:cNvGraphicFramePr>
            <a:graphicFrameLocks noGrp="1"/>
          </p:cNvGraphicFramePr>
          <p:nvPr>
            <p:ph idx="1"/>
            <p:extLst>
              <p:ext uri="{D42A27DB-BD31-4B8C-83A1-F6EECF244321}">
                <p14:modId xmlns:p14="http://schemas.microsoft.com/office/powerpoint/2010/main" val="2291273515"/>
              </p:ext>
            </p:extLst>
          </p:nvPr>
        </p:nvGraphicFramePr>
        <p:xfrm>
          <a:off x="0" y="1380565"/>
          <a:ext cx="9144000" cy="5147409"/>
        </p:xfrm>
        <a:graphic>
          <a:graphicData uri="http://schemas.openxmlformats.org/drawingml/2006/table">
            <a:tbl>
              <a:tblPr firstRow="1" bandRow="1">
                <a:tableStyleId>{5C22544A-7EE6-4342-B048-85BDC9FD1C3A}</a:tableStyleId>
              </a:tblPr>
              <a:tblGrid>
                <a:gridCol w="2655971">
                  <a:extLst>
                    <a:ext uri="{9D8B030D-6E8A-4147-A177-3AD203B41FA5}">
                      <a16:colId xmlns:a16="http://schemas.microsoft.com/office/drawing/2014/main" val="1517062850"/>
                    </a:ext>
                  </a:extLst>
                </a:gridCol>
                <a:gridCol w="6488029">
                  <a:extLst>
                    <a:ext uri="{9D8B030D-6E8A-4147-A177-3AD203B41FA5}">
                      <a16:colId xmlns:a16="http://schemas.microsoft.com/office/drawing/2014/main" val="2839880328"/>
                    </a:ext>
                  </a:extLst>
                </a:gridCol>
              </a:tblGrid>
              <a:tr h="501593">
                <a:tc>
                  <a:txBody>
                    <a:bodyPr/>
                    <a:lstStyle/>
                    <a:p>
                      <a:r>
                        <a:rPr lang="en-GB" sz="2000" dirty="0"/>
                        <a:t>Term</a:t>
                      </a:r>
                    </a:p>
                  </a:txBody>
                  <a:tcPr/>
                </a:tc>
                <a:tc>
                  <a:txBody>
                    <a:bodyPr/>
                    <a:lstStyle/>
                    <a:p>
                      <a:r>
                        <a:rPr lang="en-GB" sz="2000" dirty="0"/>
                        <a:t>What it means</a:t>
                      </a:r>
                    </a:p>
                  </a:txBody>
                  <a:tcPr/>
                </a:tc>
                <a:extLst>
                  <a:ext uri="{0D108BD9-81ED-4DB2-BD59-A6C34878D82A}">
                    <a16:rowId xmlns:a16="http://schemas.microsoft.com/office/drawing/2014/main" val="1229620020"/>
                  </a:ext>
                </a:extLst>
              </a:tr>
              <a:tr h="542218">
                <a:tc>
                  <a:txBody>
                    <a:bodyPr/>
                    <a:lstStyle/>
                    <a:p>
                      <a:r>
                        <a:rPr lang="en-GB" sz="1400" dirty="0"/>
                        <a:t>‘Sector’ or ‘industry’</a:t>
                      </a:r>
                    </a:p>
                  </a:txBody>
                  <a:tcPr/>
                </a:tc>
                <a:tc>
                  <a:txBody>
                    <a:bodyPr/>
                    <a:lstStyle/>
                    <a:p>
                      <a:r>
                        <a:rPr lang="en-GB" sz="1400" dirty="0"/>
                        <a:t>An area of the economy in which businesses or organisations operate in a similar way </a:t>
                      </a:r>
                    </a:p>
                  </a:txBody>
                  <a:tcPr/>
                </a:tc>
                <a:extLst>
                  <a:ext uri="{0D108BD9-81ED-4DB2-BD59-A6C34878D82A}">
                    <a16:rowId xmlns:a16="http://schemas.microsoft.com/office/drawing/2014/main" val="3043108138"/>
                  </a:ext>
                </a:extLst>
              </a:tr>
              <a:tr h="542218">
                <a:tc>
                  <a:txBody>
                    <a:bodyPr/>
                    <a:lstStyle/>
                    <a:p>
                      <a:r>
                        <a:rPr lang="en-GB" sz="1400" dirty="0"/>
                        <a:t>Public sector </a:t>
                      </a:r>
                    </a:p>
                  </a:txBody>
                  <a:tcPr/>
                </a:tc>
                <a:tc>
                  <a:txBody>
                    <a:bodyPr/>
                    <a:lstStyle/>
                    <a:p>
                      <a:r>
                        <a:rPr lang="en-GB" sz="1400" dirty="0"/>
                        <a:t>Organisations that provide public services (healthcare, education, emergency services) that do not seek to generate a profit </a:t>
                      </a:r>
                    </a:p>
                  </a:txBody>
                  <a:tcPr/>
                </a:tc>
                <a:extLst>
                  <a:ext uri="{0D108BD9-81ED-4DB2-BD59-A6C34878D82A}">
                    <a16:rowId xmlns:a16="http://schemas.microsoft.com/office/drawing/2014/main" val="3941391273"/>
                  </a:ext>
                </a:extLst>
              </a:tr>
              <a:tr h="318952">
                <a:tc>
                  <a:txBody>
                    <a:bodyPr/>
                    <a:lstStyle/>
                    <a:p>
                      <a:r>
                        <a:rPr lang="en-GB" sz="1400" dirty="0"/>
                        <a:t>Private sector </a:t>
                      </a:r>
                    </a:p>
                  </a:txBody>
                  <a:tcPr/>
                </a:tc>
                <a:tc>
                  <a:txBody>
                    <a:bodyPr/>
                    <a:lstStyle/>
                    <a:p>
                      <a:r>
                        <a:rPr lang="en-GB" sz="1400" dirty="0"/>
                        <a:t>The part of the economy run by individuals and companies to generate a profit </a:t>
                      </a:r>
                    </a:p>
                  </a:txBody>
                  <a:tcPr/>
                </a:tc>
                <a:extLst>
                  <a:ext uri="{0D108BD9-81ED-4DB2-BD59-A6C34878D82A}">
                    <a16:rowId xmlns:a16="http://schemas.microsoft.com/office/drawing/2014/main" val="2555960279"/>
                  </a:ext>
                </a:extLst>
              </a:tr>
              <a:tr h="765485">
                <a:tc>
                  <a:txBody>
                    <a:bodyPr/>
                    <a:lstStyle/>
                    <a:p>
                      <a:r>
                        <a:rPr lang="en-GB" sz="1400" dirty="0"/>
                        <a:t>Voluntary, third or ‘not for profit’ sector</a:t>
                      </a:r>
                    </a:p>
                  </a:txBody>
                  <a:tcPr/>
                </a:tc>
                <a:tc>
                  <a:txBody>
                    <a:bodyPr/>
                    <a:lstStyle/>
                    <a:p>
                      <a:r>
                        <a:rPr lang="en-GB" sz="1400" dirty="0"/>
                        <a:t>Organisations whose primary purpose is to create social impact and enrich society rather than generate a profit.  For example charities, environmental groups, community groups. </a:t>
                      </a:r>
                    </a:p>
                  </a:txBody>
                  <a:tcPr/>
                </a:tc>
                <a:extLst>
                  <a:ext uri="{0D108BD9-81ED-4DB2-BD59-A6C34878D82A}">
                    <a16:rowId xmlns:a16="http://schemas.microsoft.com/office/drawing/2014/main" val="1978820311"/>
                  </a:ext>
                </a:extLst>
              </a:tr>
              <a:tr h="348696">
                <a:tc>
                  <a:txBody>
                    <a:bodyPr/>
                    <a:lstStyle/>
                    <a:p>
                      <a:r>
                        <a:rPr lang="en-GB" sz="1400" dirty="0"/>
                        <a:t>Employee</a:t>
                      </a:r>
                    </a:p>
                  </a:txBody>
                  <a:tcPr/>
                </a:tc>
                <a:tc>
                  <a:txBody>
                    <a:bodyPr/>
                    <a:lstStyle/>
                    <a:p>
                      <a:r>
                        <a:rPr lang="en-GB" sz="1400" dirty="0"/>
                        <a:t>Someone who paid a salary by a company or organisation to do a specific job </a:t>
                      </a:r>
                    </a:p>
                  </a:txBody>
                  <a:tcPr/>
                </a:tc>
                <a:extLst>
                  <a:ext uri="{0D108BD9-81ED-4DB2-BD59-A6C34878D82A}">
                    <a16:rowId xmlns:a16="http://schemas.microsoft.com/office/drawing/2014/main" val="3125235901"/>
                  </a:ext>
                </a:extLst>
              </a:tr>
              <a:tr h="542218">
                <a:tc>
                  <a:txBody>
                    <a:bodyPr/>
                    <a:lstStyle/>
                    <a:p>
                      <a:r>
                        <a:rPr lang="en-GB" sz="1400" dirty="0"/>
                        <a:t>Self-employed worker</a:t>
                      </a:r>
                    </a:p>
                  </a:txBody>
                  <a:tcPr/>
                </a:tc>
                <a:tc>
                  <a:txBody>
                    <a:bodyPr/>
                    <a:lstStyle/>
                    <a:p>
                      <a:r>
                        <a:rPr lang="en-GB" sz="1400" dirty="0"/>
                        <a:t>Someone </a:t>
                      </a:r>
                      <a:r>
                        <a:rPr lang="en-GB" sz="1400" b="0" i="0" kern="1200" dirty="0">
                          <a:solidFill>
                            <a:schemeClr val="dk1"/>
                          </a:solidFill>
                          <a:effectLst/>
                          <a:latin typeface="+mn-lt"/>
                          <a:ea typeface="+mn-ea"/>
                          <a:cs typeface="+mn-cs"/>
                        </a:rPr>
                        <a:t>works for themselves, either undertaking pieces of work for different companies / organisations, or as the owner of a business</a:t>
                      </a:r>
                      <a:endParaRPr lang="en-GB" sz="1400" dirty="0"/>
                    </a:p>
                  </a:txBody>
                  <a:tcPr/>
                </a:tc>
                <a:extLst>
                  <a:ext uri="{0D108BD9-81ED-4DB2-BD59-A6C34878D82A}">
                    <a16:rowId xmlns:a16="http://schemas.microsoft.com/office/drawing/2014/main" val="4195747034"/>
                  </a:ext>
                </a:extLst>
              </a:tr>
              <a:tr h="542218">
                <a:tc>
                  <a:txBody>
                    <a:bodyPr/>
                    <a:lstStyle/>
                    <a:p>
                      <a:r>
                        <a:rPr lang="en-GB" sz="1400" dirty="0"/>
                        <a:t>Job postings </a:t>
                      </a:r>
                    </a:p>
                  </a:txBody>
                  <a:tcPr/>
                </a:tc>
                <a:tc>
                  <a:txBody>
                    <a:bodyPr/>
                    <a:lstStyle/>
                    <a:p>
                      <a:r>
                        <a:rPr lang="en-GB" sz="1400" dirty="0"/>
                        <a:t>Job vacancies advertised online (either on job websites or on employers own websites) </a:t>
                      </a:r>
                    </a:p>
                  </a:txBody>
                  <a:tcPr/>
                </a:tc>
                <a:extLst>
                  <a:ext uri="{0D108BD9-81ED-4DB2-BD59-A6C34878D82A}">
                    <a16:rowId xmlns:a16="http://schemas.microsoft.com/office/drawing/2014/main" val="92708087"/>
                  </a:ext>
                </a:extLst>
              </a:tr>
              <a:tr h="542218">
                <a:tc>
                  <a:txBody>
                    <a:bodyPr/>
                    <a:lstStyle/>
                    <a:p>
                      <a:r>
                        <a:rPr lang="en-GB" sz="1400" dirty="0"/>
                        <a:t>Skills shortages </a:t>
                      </a:r>
                    </a:p>
                  </a:txBody>
                  <a:tcPr/>
                </a:tc>
                <a:tc>
                  <a:txBody>
                    <a:bodyPr/>
                    <a:lstStyle/>
                    <a:p>
                      <a:r>
                        <a:rPr lang="en-GB" sz="1400" dirty="0"/>
                        <a:t>When employers struggle to recruit people with the required skills, qualifications or experience </a:t>
                      </a:r>
                    </a:p>
                  </a:txBody>
                  <a:tcPr/>
                </a:tc>
                <a:extLst>
                  <a:ext uri="{0D108BD9-81ED-4DB2-BD59-A6C34878D82A}">
                    <a16:rowId xmlns:a16="http://schemas.microsoft.com/office/drawing/2014/main" val="3655693940"/>
                  </a:ext>
                </a:extLst>
              </a:tr>
              <a:tr h="501593">
                <a:tc>
                  <a:txBody>
                    <a:bodyPr/>
                    <a:lstStyle/>
                    <a:p>
                      <a:r>
                        <a:rPr lang="en-GB" sz="1400" dirty="0"/>
                        <a:t>Transferable skills</a:t>
                      </a:r>
                    </a:p>
                  </a:txBody>
                  <a:tcPr/>
                </a:tc>
                <a:tc>
                  <a:txBody>
                    <a:bodyPr/>
                    <a:lstStyle/>
                    <a:p>
                      <a:r>
                        <a:rPr lang="en-GB" sz="1400" dirty="0"/>
                        <a:t>Skills that are required in many different types of jobs </a:t>
                      </a:r>
                    </a:p>
                  </a:txBody>
                  <a:tcPr/>
                </a:tc>
                <a:extLst>
                  <a:ext uri="{0D108BD9-81ED-4DB2-BD59-A6C34878D82A}">
                    <a16:rowId xmlns:a16="http://schemas.microsoft.com/office/drawing/2014/main" val="2597530999"/>
                  </a:ext>
                </a:extLst>
              </a:tr>
            </a:tbl>
          </a:graphicData>
        </a:graphic>
      </p:graphicFrame>
      <p:sp>
        <p:nvSpPr>
          <p:cNvPr id="9" name="Title 1">
            <a:extLst>
              <a:ext uri="{FF2B5EF4-FFF2-40B4-BE49-F238E27FC236}">
                <a16:creationId xmlns:a16="http://schemas.microsoft.com/office/drawing/2014/main" id="{10222F7A-F44C-44DD-9950-50AB2E70679D}"/>
              </a:ext>
            </a:extLst>
          </p:cNvPr>
          <p:cNvSpPr txBox="1">
            <a:spLocks/>
          </p:cNvSpPr>
          <p:nvPr/>
        </p:nvSpPr>
        <p:spPr>
          <a:xfrm>
            <a:off x="0" y="309340"/>
            <a:ext cx="9144000" cy="548789"/>
          </a:xfrm>
          <a:prstGeom prst="rect">
            <a:avLst/>
          </a:prstGeom>
          <a:solidFill>
            <a:schemeClr val="tx1">
              <a:lumMod val="50000"/>
              <a:lumOff val="50000"/>
            </a:schemeClr>
          </a:solidFill>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400" b="1" dirty="0">
                <a:solidFill>
                  <a:schemeClr val="bg1"/>
                </a:solidFill>
              </a:rPr>
              <a:t>ANSWERS – These terms mean…</a:t>
            </a:r>
          </a:p>
        </p:txBody>
      </p:sp>
    </p:spTree>
    <p:extLst>
      <p:ext uri="{BB962C8B-B14F-4D97-AF65-F5344CB8AC3E}">
        <p14:creationId xmlns:p14="http://schemas.microsoft.com/office/powerpoint/2010/main" val="1616263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a:extLst>
              <a:ext uri="{FF2B5EF4-FFF2-40B4-BE49-F238E27FC236}">
                <a16:creationId xmlns:a16="http://schemas.microsoft.com/office/drawing/2014/main" id="{712BF4C0-A51A-4F79-AE9D-E82A4E9FBDD4}"/>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74645" y="65314"/>
            <a:ext cx="4001838" cy="5895088"/>
          </a:xfrm>
          <a:prstGeom prst="rect">
            <a:avLst/>
          </a:prstGeom>
        </p:spPr>
      </p:pic>
      <p:pic>
        <p:nvPicPr>
          <p:cNvPr id="8" name="Picture 2">
            <a:extLst>
              <a:ext uri="{FF2B5EF4-FFF2-40B4-BE49-F238E27FC236}">
                <a16:creationId xmlns:a16="http://schemas.microsoft.com/office/drawing/2014/main" id="{E09B57A5-28DB-4AB4-8E42-97C64D47F5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4161452" y="0"/>
            <a:ext cx="4984269" cy="285993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BE1AFAB6-C2A2-4C60-94E5-387B633D59E5}"/>
              </a:ext>
            </a:extLst>
          </p:cNvPr>
          <p:cNvSpPr/>
          <p:nvPr/>
        </p:nvSpPr>
        <p:spPr>
          <a:xfrm>
            <a:off x="4161453" y="2928025"/>
            <a:ext cx="4982547" cy="3032377"/>
          </a:xfrm>
          <a:prstGeom prst="rect">
            <a:avLst/>
          </a:prstGeom>
          <a:solidFill>
            <a:srgbClr val="595959"/>
          </a:solid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Title 1">
            <a:extLst>
              <a:ext uri="{FF2B5EF4-FFF2-40B4-BE49-F238E27FC236}">
                <a16:creationId xmlns:a16="http://schemas.microsoft.com/office/drawing/2014/main" id="{F65410F3-F83C-4B46-A1DC-A712B9ADD747}"/>
              </a:ext>
            </a:extLst>
          </p:cNvPr>
          <p:cNvSpPr txBox="1">
            <a:spLocks/>
          </p:cNvSpPr>
          <p:nvPr/>
        </p:nvSpPr>
        <p:spPr>
          <a:xfrm>
            <a:off x="4161452" y="2928025"/>
            <a:ext cx="4982547" cy="2992607"/>
          </a:xfrm>
          <a:prstGeom prst="rect">
            <a:avLst/>
          </a:prstGeom>
        </p:spPr>
        <p:txBody>
          <a:bodyPr vert="horz" lIns="91440" tIns="45720" rIns="91440" bIns="45720" rtlCol="0" anchor="ctr">
            <a:no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90000"/>
              </a:lnSpc>
              <a:spcBef>
                <a:spcPct val="0"/>
              </a:spcBef>
              <a:spcAft>
                <a:spcPts val="0"/>
              </a:spcAft>
              <a:buClrTx/>
              <a:buSzTx/>
              <a:buFontTx/>
              <a:buNone/>
              <a:tabLst/>
              <a:defRPr/>
            </a:pPr>
            <a:r>
              <a:rPr kumimoji="0" lang="en-US" sz="3500" b="1" i="0" u="none" strike="noStrike" kern="1200" cap="all" spc="0" normalizeH="0" baseline="0" noProof="0" dirty="0">
                <a:ln>
                  <a:noFill/>
                </a:ln>
                <a:solidFill>
                  <a:srgbClr val="FFFFFF"/>
                </a:solidFill>
                <a:effectLst/>
                <a:uLnTx/>
                <a:uFillTx/>
                <a:ea typeface="+mj-ea"/>
                <a:cs typeface="+mj-cs"/>
              </a:rPr>
              <a:t>Part 1</a:t>
            </a:r>
          </a:p>
          <a:p>
            <a:pPr marL="0" marR="0" lvl="0" indent="0" algn="l" defTabSz="457200" rtl="0" eaLnBrk="1" fontAlgn="auto" latinLnBrk="0" hangingPunct="1">
              <a:lnSpc>
                <a:spcPct val="90000"/>
              </a:lnSpc>
              <a:spcBef>
                <a:spcPct val="0"/>
              </a:spcBef>
              <a:spcAft>
                <a:spcPts val="0"/>
              </a:spcAft>
              <a:buClrTx/>
              <a:buSzTx/>
              <a:buFontTx/>
              <a:buNone/>
              <a:tabLst/>
              <a:defRPr/>
            </a:pPr>
            <a:r>
              <a:rPr kumimoji="0" lang="en-US" sz="3500" b="1" i="0" u="none" strike="noStrike" kern="1200" cap="none" spc="0" normalizeH="0" baseline="0" noProof="0" dirty="0">
                <a:ln>
                  <a:noFill/>
                </a:ln>
                <a:solidFill>
                  <a:srgbClr val="FFFFFF"/>
                </a:solidFill>
                <a:effectLst/>
                <a:uLnTx/>
                <a:uFillTx/>
                <a:ea typeface="+mj-ea"/>
                <a:cs typeface="+mj-cs"/>
              </a:rPr>
              <a:t>Exploring career options in Buckinghamshire: what’s on your doorstep?</a:t>
            </a:r>
          </a:p>
        </p:txBody>
      </p:sp>
    </p:spTree>
    <p:extLst>
      <p:ext uri="{BB962C8B-B14F-4D97-AF65-F5344CB8AC3E}">
        <p14:creationId xmlns:p14="http://schemas.microsoft.com/office/powerpoint/2010/main" val="2506666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1E77EC1C-6C52-4A71-B4D2-7180E167DD74}"/>
              </a:ext>
            </a:extLst>
          </p:cNvPr>
          <p:cNvGraphicFramePr>
            <a:graphicFrameLocks noGrp="1"/>
          </p:cNvGraphicFramePr>
          <p:nvPr>
            <p:ph idx="1"/>
            <p:extLst>
              <p:ext uri="{D42A27DB-BD31-4B8C-83A1-F6EECF244321}">
                <p14:modId xmlns:p14="http://schemas.microsoft.com/office/powerpoint/2010/main" val="1301432492"/>
              </p:ext>
            </p:extLst>
          </p:nvPr>
        </p:nvGraphicFramePr>
        <p:xfrm>
          <a:off x="-1413995" y="872549"/>
          <a:ext cx="11971990" cy="46511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a:extLst>
              <a:ext uri="{FF2B5EF4-FFF2-40B4-BE49-F238E27FC236}">
                <a16:creationId xmlns:a16="http://schemas.microsoft.com/office/drawing/2014/main" id="{DA379869-BFEC-4BEE-9D1E-53342CEA6D5F}"/>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ysClr val="window" lastClr="FFFFFF"/>
                </a:solidFill>
                <a:effectLst/>
                <a:uLnTx/>
                <a:uFillTx/>
                <a:ea typeface="+mj-ea"/>
                <a:cs typeface="+mj-cs"/>
              </a:rPr>
              <a:t>Key facts about the Buckinghamshire economy</a:t>
            </a:r>
          </a:p>
        </p:txBody>
      </p:sp>
    </p:spTree>
    <p:extLst>
      <p:ext uri="{BB962C8B-B14F-4D97-AF65-F5344CB8AC3E}">
        <p14:creationId xmlns:p14="http://schemas.microsoft.com/office/powerpoint/2010/main" val="4056902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NHS (@NHS) | Twitter">
            <a:extLst>
              <a:ext uri="{FF2B5EF4-FFF2-40B4-BE49-F238E27FC236}">
                <a16:creationId xmlns:a16="http://schemas.microsoft.com/office/drawing/2014/main" id="{FCFDA503-1D2D-4421-B854-9A64E31FB31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2253071" y="2167611"/>
            <a:ext cx="1701182" cy="10213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A history of Johnson &amp; Johnson">
            <a:extLst>
              <a:ext uri="{FF2B5EF4-FFF2-40B4-BE49-F238E27FC236}">
                <a16:creationId xmlns:a16="http://schemas.microsoft.com/office/drawing/2014/main" id="{32BCE7B1-7116-47F6-9D3F-407D1B623EC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6368" b="31040"/>
          <a:stretch/>
        </p:blipFill>
        <p:spPr bwMode="auto">
          <a:xfrm>
            <a:off x="1956619" y="848544"/>
            <a:ext cx="2719703" cy="64867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IT Infrastructure &amp; Services Provider | Softcat">
            <a:extLst>
              <a:ext uri="{FF2B5EF4-FFF2-40B4-BE49-F238E27FC236}">
                <a16:creationId xmlns:a16="http://schemas.microsoft.com/office/drawing/2014/main" id="{9F1AD811-8313-40F7-954A-996965BDBF0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0272" b="17888"/>
          <a:stretch/>
        </p:blipFill>
        <p:spPr bwMode="auto">
          <a:xfrm>
            <a:off x="57322" y="744024"/>
            <a:ext cx="1795463" cy="111031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Buckinghamshire Council - Wikipedia">
            <a:extLst>
              <a:ext uri="{FF2B5EF4-FFF2-40B4-BE49-F238E27FC236}">
                <a16:creationId xmlns:a16="http://schemas.microsoft.com/office/drawing/2014/main" id="{DC971DBF-3A99-4872-89ED-480B00445DA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5759" y="2824441"/>
            <a:ext cx="1176992" cy="117699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Welcome to Biffa – No.1 for Business Waste">
            <a:extLst>
              <a:ext uri="{FF2B5EF4-FFF2-40B4-BE49-F238E27FC236}">
                <a16:creationId xmlns:a16="http://schemas.microsoft.com/office/drawing/2014/main" id="{9BCDA479-9EB9-4621-B35C-00E734DF268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26058" y="1546670"/>
            <a:ext cx="914067" cy="91000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4" descr="Buckinghamshire New University - Wikipedia">
            <a:extLst>
              <a:ext uri="{FF2B5EF4-FFF2-40B4-BE49-F238E27FC236}">
                <a16:creationId xmlns:a16="http://schemas.microsoft.com/office/drawing/2014/main" id="{F6E2BA00-1AFF-4956-9697-E2A4E62192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65896" y="4256925"/>
            <a:ext cx="1852614" cy="61436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6" descr="Danaher Corporation - Wikipedia">
            <a:extLst>
              <a:ext uri="{FF2B5EF4-FFF2-40B4-BE49-F238E27FC236}">
                <a16:creationId xmlns:a16="http://schemas.microsoft.com/office/drawing/2014/main" id="{DE6C4FAF-7681-4F65-9EFF-F221830018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11146" y="4283998"/>
            <a:ext cx="1342706" cy="64897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8" descr="Barchester Healthcare Acquires 24 brighterkind Care Homes from Private  Equity Firm Terra Firma">
            <a:extLst>
              <a:ext uri="{FF2B5EF4-FFF2-40B4-BE49-F238E27FC236}">
                <a16:creationId xmlns:a16="http://schemas.microsoft.com/office/drawing/2014/main" id="{7E2BB215-7D8A-4F59-B445-A6B11BF607E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649373" y="4245023"/>
            <a:ext cx="1680932" cy="93261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2">
            <a:extLst>
              <a:ext uri="{FF2B5EF4-FFF2-40B4-BE49-F238E27FC236}">
                <a16:creationId xmlns:a16="http://schemas.microsoft.com/office/drawing/2014/main" id="{3F41776E-1273-4F6D-A675-55D839AF7944}"/>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t="28559" b="18804"/>
          <a:stretch/>
        </p:blipFill>
        <p:spPr bwMode="auto">
          <a:xfrm>
            <a:off x="7253614" y="3471275"/>
            <a:ext cx="1825437" cy="53310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4" descr="Vendor Profile: GE Healthcare | 24x7 Magazine">
            <a:extLst>
              <a:ext uri="{FF2B5EF4-FFF2-40B4-BE49-F238E27FC236}">
                <a16:creationId xmlns:a16="http://schemas.microsoft.com/office/drawing/2014/main" id="{C4F79091-0492-450B-AB85-B06B62F4DCA8}"/>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25284" r="22911"/>
          <a:stretch/>
        </p:blipFill>
        <p:spPr bwMode="auto">
          <a:xfrm>
            <a:off x="7533367" y="4067973"/>
            <a:ext cx="1120035" cy="108102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6">
            <a:extLst>
              <a:ext uri="{FF2B5EF4-FFF2-40B4-BE49-F238E27FC236}">
                <a16:creationId xmlns:a16="http://schemas.microsoft.com/office/drawing/2014/main" id="{1BBD2401-BB0A-4670-A594-4F52775EF1D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7809" y="5118557"/>
            <a:ext cx="1614487" cy="66235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8" descr="IHG® Connect On Track To Reach 1,500 Hotels In Americas This Year, Setting  New Standard For Guest Internet Experience">
            <a:extLst>
              <a:ext uri="{FF2B5EF4-FFF2-40B4-BE49-F238E27FC236}">
                <a16:creationId xmlns:a16="http://schemas.microsoft.com/office/drawing/2014/main" id="{4B02CB5F-4585-4272-BBC6-ABCD91419B2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744408" y="2742939"/>
            <a:ext cx="1458335" cy="83473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0" descr="Allergan - IAPB">
            <a:extLst>
              <a:ext uri="{FF2B5EF4-FFF2-40B4-BE49-F238E27FC236}">
                <a16:creationId xmlns:a16="http://schemas.microsoft.com/office/drawing/2014/main" id="{91A9E3A0-FB14-47C0-B9C6-EA63F12427ED}"/>
              </a:ext>
            </a:extLst>
          </p:cNvPr>
          <p:cNvPicPr>
            <a:picLocks noChangeAspect="1" noChangeArrowheads="1"/>
          </p:cNvPicPr>
          <p:nvPr/>
        </p:nvPicPr>
        <p:blipFill rotWithShape="1">
          <a:blip r:embed="rId14">
            <a:extLst>
              <a:ext uri="{28A0092B-C50C-407E-A947-70E740481C1C}">
                <a14:useLocalDpi xmlns:a14="http://schemas.microsoft.com/office/drawing/2010/main" val="0"/>
              </a:ext>
            </a:extLst>
          </a:blip>
          <a:srcRect t="15251" b="12408"/>
          <a:stretch/>
        </p:blipFill>
        <p:spPr bwMode="auto">
          <a:xfrm>
            <a:off x="20390" y="1794832"/>
            <a:ext cx="2218166" cy="91000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4" descr="Limejump Signs Power Purchase Agreement with National Trust Wales - Limejump">
            <a:extLst>
              <a:ext uri="{FF2B5EF4-FFF2-40B4-BE49-F238E27FC236}">
                <a16:creationId xmlns:a16="http://schemas.microsoft.com/office/drawing/2014/main" id="{D13FFD26-5E4D-4BD9-826E-11310BCA4C13}"/>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943943" y="5006802"/>
            <a:ext cx="2151122" cy="86044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6" descr="University of Buckingham | jobs.ac.uk">
            <a:extLst>
              <a:ext uri="{FF2B5EF4-FFF2-40B4-BE49-F238E27FC236}">
                <a16:creationId xmlns:a16="http://schemas.microsoft.com/office/drawing/2014/main" id="{27BE25FB-CE42-4C1C-AD37-447A140B476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948311" y="2944829"/>
            <a:ext cx="2398137" cy="93260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8" descr="Buckinghamshire College Group">
            <a:extLst>
              <a:ext uri="{FF2B5EF4-FFF2-40B4-BE49-F238E27FC236}">
                <a16:creationId xmlns:a16="http://schemas.microsoft.com/office/drawing/2014/main" id="{AC67CB21-61AF-4632-804C-3EF5EDC6DEBB}"/>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211146" y="2107992"/>
            <a:ext cx="1761967" cy="53946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2" descr="McCormick Predicts A Rise In Dishes With International Twists">
            <a:extLst>
              <a:ext uri="{FF2B5EF4-FFF2-40B4-BE49-F238E27FC236}">
                <a16:creationId xmlns:a16="http://schemas.microsoft.com/office/drawing/2014/main" id="{FD0C332D-FF62-47BD-BA4F-C9E1380E14D8}"/>
              </a:ext>
            </a:extLst>
          </p:cNvPr>
          <p:cNvPicPr>
            <a:picLocks noChangeAspect="1" noChangeArrowheads="1"/>
          </p:cNvPicPr>
          <p:nvPr/>
        </p:nvPicPr>
        <p:blipFill rotWithShape="1">
          <a:blip r:embed="rId18">
            <a:extLst>
              <a:ext uri="{28A0092B-C50C-407E-A947-70E740481C1C}">
                <a14:useLocalDpi xmlns:a14="http://schemas.microsoft.com/office/drawing/2010/main" val="0"/>
              </a:ext>
            </a:extLst>
          </a:blip>
          <a:srcRect l="20177" t="9443" r="15896" b="9909"/>
          <a:stretch/>
        </p:blipFill>
        <p:spPr bwMode="auto">
          <a:xfrm>
            <a:off x="4696696" y="813701"/>
            <a:ext cx="1296837" cy="107884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4" descr="Pinewood Studios | Logopedia | Fandom">
            <a:extLst>
              <a:ext uri="{FF2B5EF4-FFF2-40B4-BE49-F238E27FC236}">
                <a16:creationId xmlns:a16="http://schemas.microsoft.com/office/drawing/2014/main" id="{D4F3472F-78E7-4DB3-8449-15C948F64D5D}"/>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89198" y="2880152"/>
            <a:ext cx="1543227" cy="974094"/>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6" descr="Download Arla Logo | Arla">
            <a:extLst>
              <a:ext uri="{FF2B5EF4-FFF2-40B4-BE49-F238E27FC236}">
                <a16:creationId xmlns:a16="http://schemas.microsoft.com/office/drawing/2014/main" id="{5B8F62B3-97A9-4DF4-A1E5-911E58B5FFAE}"/>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416195" y="2049125"/>
            <a:ext cx="1520929" cy="102135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8" descr="Whistl Tracking - AfterShip">
            <a:extLst>
              <a:ext uri="{FF2B5EF4-FFF2-40B4-BE49-F238E27FC236}">
                <a16:creationId xmlns:a16="http://schemas.microsoft.com/office/drawing/2014/main" id="{B14F1092-58DF-4BEB-AF9E-D8EA64C8DDB7}"/>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8046132" y="856136"/>
            <a:ext cx="1021354" cy="102135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50">
            <a:extLst>
              <a:ext uri="{FF2B5EF4-FFF2-40B4-BE49-F238E27FC236}">
                <a16:creationId xmlns:a16="http://schemas.microsoft.com/office/drawing/2014/main" id="{150E947E-D2EA-4B69-A641-3D57E11B5612}"/>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6820463" y="5056390"/>
            <a:ext cx="1680932" cy="93261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54" descr="Homepage | Focusrite">
            <a:extLst>
              <a:ext uri="{FF2B5EF4-FFF2-40B4-BE49-F238E27FC236}">
                <a16:creationId xmlns:a16="http://schemas.microsoft.com/office/drawing/2014/main" id="{5B8F009B-CC8C-43DA-BC08-F5F846C3D137}"/>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2530795" y="1693819"/>
            <a:ext cx="1843540" cy="365782"/>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56" descr="MARTIN-BAKER AIRCRAFT COMPANY LIMITED - National Apprenticeship Show,  Milton Keynes">
            <a:extLst>
              <a:ext uri="{FF2B5EF4-FFF2-40B4-BE49-F238E27FC236}">
                <a16:creationId xmlns:a16="http://schemas.microsoft.com/office/drawing/2014/main" id="{86A7D82F-4781-48B2-84DB-08E83FD5DEF1}"/>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4374335" y="5215537"/>
            <a:ext cx="1977045" cy="58543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58" descr="Home | Epilepsy Society">
            <a:extLst>
              <a:ext uri="{FF2B5EF4-FFF2-40B4-BE49-F238E27FC236}">
                <a16:creationId xmlns:a16="http://schemas.microsoft.com/office/drawing/2014/main" id="{39D4C14B-D7A2-44C9-8153-29BB3DB7B155}"/>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5649373" y="3603848"/>
            <a:ext cx="1553370" cy="657368"/>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0" descr="Welcome to DAF Trucks Corporate – Driven by Quality - DAF Trucks N.V.">
            <a:extLst>
              <a:ext uri="{FF2B5EF4-FFF2-40B4-BE49-F238E27FC236}">
                <a16:creationId xmlns:a16="http://schemas.microsoft.com/office/drawing/2014/main" id="{B190ABDB-B6A2-4A10-835F-E0F400F2C733}"/>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258775" y="4276692"/>
            <a:ext cx="1572781" cy="42695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Business year 2016: connectivity keeps Bosch on growth course - CCTV Buyers  Guide and News">
            <a:extLst>
              <a:ext uri="{FF2B5EF4-FFF2-40B4-BE49-F238E27FC236}">
                <a16:creationId xmlns:a16="http://schemas.microsoft.com/office/drawing/2014/main" id="{4DA43FF5-F9F1-4457-9311-02C223742681}"/>
              </a:ext>
            </a:extLst>
          </p:cNvPr>
          <p:cNvPicPr>
            <a:picLocks noChangeAspect="1" noChangeArrowheads="1"/>
          </p:cNvPicPr>
          <p:nvPr/>
        </p:nvPicPr>
        <p:blipFill rotWithShape="1">
          <a:blip r:embed="rId27">
            <a:extLst>
              <a:ext uri="{28A0092B-C50C-407E-A947-70E740481C1C}">
                <a14:useLocalDpi xmlns:a14="http://schemas.microsoft.com/office/drawing/2010/main" val="0"/>
              </a:ext>
            </a:extLst>
          </a:blip>
          <a:srcRect t="28812" b="43910"/>
          <a:stretch/>
        </p:blipFill>
        <p:spPr bwMode="auto">
          <a:xfrm>
            <a:off x="5903007" y="820068"/>
            <a:ext cx="2143125" cy="584592"/>
          </a:xfrm>
          <a:prstGeom prst="rect">
            <a:avLst/>
          </a:prstGeom>
          <a:noFill/>
          <a:extLst>
            <a:ext uri="{909E8E84-426E-40DD-AFC4-6F175D3DCCD1}">
              <a14:hiddenFill xmlns:a14="http://schemas.microsoft.com/office/drawing/2010/main">
                <a:solidFill>
                  <a:srgbClr val="FFFFFF"/>
                </a:solidFill>
              </a14:hiddenFill>
            </a:ext>
          </a:extLst>
        </p:spPr>
      </p:pic>
      <p:sp>
        <p:nvSpPr>
          <p:cNvPr id="34" name="Title 1">
            <a:extLst>
              <a:ext uri="{FF2B5EF4-FFF2-40B4-BE49-F238E27FC236}">
                <a16:creationId xmlns:a16="http://schemas.microsoft.com/office/drawing/2014/main" id="{C12EF8FC-8ABE-4F23-8D11-1C0D6E9E7E38}"/>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ysClr val="window" lastClr="FFFFFF"/>
                </a:solidFill>
                <a:effectLst/>
                <a:uLnTx/>
                <a:uFillTx/>
                <a:ea typeface="+mj-ea"/>
                <a:cs typeface="+mj-cs"/>
              </a:rPr>
              <a:t>Some large local employers…</a:t>
            </a:r>
          </a:p>
        </p:txBody>
      </p:sp>
    </p:spTree>
    <p:extLst>
      <p:ext uri="{BB962C8B-B14F-4D97-AF65-F5344CB8AC3E}">
        <p14:creationId xmlns:p14="http://schemas.microsoft.com/office/powerpoint/2010/main" val="3674877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Sky Medical Technology">
            <a:extLst>
              <a:ext uri="{FF2B5EF4-FFF2-40B4-BE49-F238E27FC236}">
                <a16:creationId xmlns:a16="http://schemas.microsoft.com/office/drawing/2014/main" id="{FC93B3FE-393F-4C4C-8F07-0E48F7EA810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50290" y="2306583"/>
            <a:ext cx="2602128" cy="66076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Olive Communications UK | LinkedIn">
            <a:extLst>
              <a:ext uri="{FF2B5EF4-FFF2-40B4-BE49-F238E27FC236}">
                <a16:creationId xmlns:a16="http://schemas.microsoft.com/office/drawing/2014/main" id="{B41F10DC-E10A-4CE1-9E37-AF3B330351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642" y="1524000"/>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Lightpoint Medical Secures GBP 5 Million for Product Commercialization">
            <a:extLst>
              <a:ext uri="{FF2B5EF4-FFF2-40B4-BE49-F238E27FC236}">
                <a16:creationId xmlns:a16="http://schemas.microsoft.com/office/drawing/2014/main" id="{C1D7BF18-6B87-4DCC-A531-0A8D2740801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72" t="22164" r="-772" b="22681"/>
          <a:stretch/>
        </p:blipFill>
        <p:spPr bwMode="auto">
          <a:xfrm>
            <a:off x="189159" y="3053265"/>
            <a:ext cx="2905030" cy="120014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Miura Systems - Fast Track">
            <a:extLst>
              <a:ext uri="{FF2B5EF4-FFF2-40B4-BE49-F238E27FC236}">
                <a16:creationId xmlns:a16="http://schemas.microsoft.com/office/drawing/2014/main" id="{F5A1565C-9D32-48BE-9CD0-C2A6DA67371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77358" y="989749"/>
            <a:ext cx="2633662" cy="102136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Rotolight | Advanced LED Lighting for Video, Photography and Studio">
            <a:extLst>
              <a:ext uri="{FF2B5EF4-FFF2-40B4-BE49-F238E27FC236}">
                <a16:creationId xmlns:a16="http://schemas.microsoft.com/office/drawing/2014/main" id="{D6DBE9D8-EC13-4C7B-95F9-58BC2BC0A91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70066" y="1159150"/>
            <a:ext cx="2290762" cy="106530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4" descr="WND Group | We make LATAM &amp; UK Things Come Alive!">
            <a:extLst>
              <a:ext uri="{FF2B5EF4-FFF2-40B4-BE49-F238E27FC236}">
                <a16:creationId xmlns:a16="http://schemas.microsoft.com/office/drawing/2014/main" id="{D3D34AD1-F350-4FB3-84D0-DCB8755A0A2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45322"/>
          <a:stretch/>
        </p:blipFill>
        <p:spPr bwMode="auto">
          <a:xfrm>
            <a:off x="6332196" y="3375970"/>
            <a:ext cx="2306041" cy="130492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6" descr="Monodraught; Low-energy Ventilation, Cooling and Lighting Specialists">
            <a:extLst>
              <a:ext uri="{FF2B5EF4-FFF2-40B4-BE49-F238E27FC236}">
                <a16:creationId xmlns:a16="http://schemas.microsoft.com/office/drawing/2014/main" id="{BFBE833D-BE87-42D5-A2AB-A0A1193580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29959" y="2556638"/>
            <a:ext cx="3211857" cy="88967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8" descr="Dayla Drinks - Home | Facebook">
            <a:extLst>
              <a:ext uri="{FF2B5EF4-FFF2-40B4-BE49-F238E27FC236}">
                <a16:creationId xmlns:a16="http://schemas.microsoft.com/office/drawing/2014/main" id="{2FA11DAA-B5F6-4539-A8E0-B0A09307E7D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35831" y="4335283"/>
            <a:ext cx="1447396" cy="14473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0" descr="iPRO Solutions Ltd | LinkedIn">
            <a:extLst>
              <a:ext uri="{FF2B5EF4-FFF2-40B4-BE49-F238E27FC236}">
                <a16:creationId xmlns:a16="http://schemas.microsoft.com/office/drawing/2014/main" id="{77460E72-8F05-4E92-8F50-1513EF46699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47331" y="4059811"/>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2" descr="Image Library - Category: Logos - Image: Racelogic Blue Logo - Racelogic |  Experts in Data Logging, Video and GPS Simulation">
            <a:extLst>
              <a:ext uri="{FF2B5EF4-FFF2-40B4-BE49-F238E27FC236}">
                <a16:creationId xmlns:a16="http://schemas.microsoft.com/office/drawing/2014/main" id="{98386D5E-F4DF-4C63-B6F1-A312C20A8585}"/>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15160" y="4680896"/>
            <a:ext cx="2834072" cy="110520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6" descr="Leading HR Software | CIPHR's Highly Connected HR Systems">
            <a:extLst>
              <a:ext uri="{FF2B5EF4-FFF2-40B4-BE49-F238E27FC236}">
                <a16:creationId xmlns:a16="http://schemas.microsoft.com/office/drawing/2014/main" id="{F0E11063-B216-4047-A566-084F42F20B6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10970" y="3333045"/>
            <a:ext cx="2214561" cy="115356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A7CC9A6-49AD-4A11-A363-F8F42FE7DAAE}"/>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ysClr val="window" lastClr="FFFFFF"/>
                </a:solidFill>
                <a:effectLst/>
                <a:uLnTx/>
                <a:uFillTx/>
                <a:ea typeface="+mj-ea"/>
                <a:cs typeface="+mj-cs"/>
              </a:rPr>
              <a:t>And some smaller ones (with big ambitions!)</a:t>
            </a:r>
          </a:p>
        </p:txBody>
      </p:sp>
    </p:spTree>
    <p:extLst>
      <p:ext uri="{BB962C8B-B14F-4D97-AF65-F5344CB8AC3E}">
        <p14:creationId xmlns:p14="http://schemas.microsoft.com/office/powerpoint/2010/main" val="1815662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812F9-718A-4F6A-8831-01D50EF5AE4E}"/>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ysClr val="window" lastClr="FFFFFF"/>
                </a:solidFill>
                <a:effectLst/>
                <a:uLnTx/>
                <a:uFillTx/>
                <a:ea typeface="+mj-ea"/>
                <a:cs typeface="+mj-cs"/>
              </a:rPr>
              <a:t>The biggest employment sectors in Bucks</a:t>
            </a:r>
          </a:p>
        </p:txBody>
      </p:sp>
      <p:sp>
        <p:nvSpPr>
          <p:cNvPr id="8" name="TextBox 7">
            <a:extLst>
              <a:ext uri="{FF2B5EF4-FFF2-40B4-BE49-F238E27FC236}">
                <a16:creationId xmlns:a16="http://schemas.microsoft.com/office/drawing/2014/main" id="{4EBB1FB0-2098-42EB-90DC-DC20AAF03294}"/>
              </a:ext>
            </a:extLst>
          </p:cNvPr>
          <p:cNvSpPr txBox="1"/>
          <p:nvPr/>
        </p:nvSpPr>
        <p:spPr>
          <a:xfrm>
            <a:off x="6864154" y="5060858"/>
            <a:ext cx="2067811" cy="738664"/>
          </a:xfrm>
          <a:prstGeom prst="rect">
            <a:avLst/>
          </a:prstGeom>
          <a:noFill/>
        </p:spPr>
        <p:txBody>
          <a:bodyPr wrap="square" rtlCol="0">
            <a:spAutoFit/>
          </a:bodyPr>
          <a:lstStyle/>
          <a:p>
            <a:r>
              <a:rPr lang="en-GB" sz="1400" i="1" dirty="0"/>
              <a:t>Source: </a:t>
            </a:r>
            <a:r>
              <a:rPr lang="en-GB" sz="1400" dirty="0">
                <a:effectLst/>
                <a:ea typeface="Calibri" panose="020F0502020204030204" pitchFamily="34" charset="0"/>
              </a:rPr>
              <a:t>Business Register and Employment Survey (BRES)</a:t>
            </a:r>
            <a:r>
              <a:rPr lang="en-GB" sz="1400" i="1" dirty="0"/>
              <a:t> 2020</a:t>
            </a:r>
          </a:p>
        </p:txBody>
      </p:sp>
      <mc:AlternateContent xmlns:mc="http://schemas.openxmlformats.org/markup-compatibility/2006">
        <mc:Choice xmlns:cx2="http://schemas.microsoft.com/office/drawing/2015/10/21/chartex" xmlns="" Requires="cx2">
          <p:graphicFrame>
            <p:nvGraphicFramePr>
              <p:cNvPr id="5" name="Chart 4">
                <a:extLst>
                  <a:ext uri="{FF2B5EF4-FFF2-40B4-BE49-F238E27FC236}">
                    <a16:creationId xmlns:a16="http://schemas.microsoft.com/office/drawing/2014/main" id="{D03E5212-B139-4269-B856-999770B9C8D9}"/>
                  </a:ext>
                </a:extLst>
              </p:cNvPr>
              <p:cNvGraphicFramePr/>
              <p:nvPr>
                <p:extLst>
                  <p:ext uri="{D42A27DB-BD31-4B8C-83A1-F6EECF244321}">
                    <p14:modId xmlns:p14="http://schemas.microsoft.com/office/powerpoint/2010/main" val="1083412927"/>
                  </p:ext>
                </p:extLst>
              </p:nvPr>
            </p:nvGraphicFramePr>
            <p:xfrm>
              <a:off x="39600" y="972668"/>
              <a:ext cx="9064800" cy="4826854"/>
            </p:xfrm>
            <a:graphic>
              <a:graphicData uri="http://schemas.microsoft.com/office/drawing/2014/chartex">
                <cx:chart xmlns:cx="http://schemas.microsoft.com/office/drawing/2014/chartex" xmlns:r="http://schemas.openxmlformats.org/officeDocument/2006/relationships" r:id="rId2"/>
              </a:graphicData>
            </a:graphic>
          </p:graphicFrame>
        </mc:Choice>
        <mc:Fallback>
          <p:pic>
            <p:nvPicPr>
              <p:cNvPr id="5" name="Chart 4">
                <a:extLst>
                  <a:ext uri="{FF2B5EF4-FFF2-40B4-BE49-F238E27FC236}">
                    <a16:creationId xmlns:a16="http://schemas.microsoft.com/office/drawing/2014/main" id="{D03E5212-B139-4269-B856-999770B9C8D9}"/>
                  </a:ext>
                </a:extLst>
              </p:cNvPr>
              <p:cNvPicPr>
                <a:picLocks noGrp="1" noRot="1" noChangeAspect="1" noMove="1" noResize="1" noEditPoints="1" noAdjustHandles="1" noChangeArrowheads="1" noChangeShapeType="1"/>
              </p:cNvPicPr>
              <p:nvPr/>
            </p:nvPicPr>
            <p:blipFill>
              <a:blip r:embed="rId3"/>
              <a:stretch>
                <a:fillRect/>
              </a:stretch>
            </p:blipFill>
            <p:spPr>
              <a:xfrm>
                <a:off x="39600" y="972668"/>
                <a:ext cx="9064800" cy="4826854"/>
              </a:xfrm>
              <a:prstGeom prst="rect">
                <a:avLst/>
              </a:prstGeom>
            </p:spPr>
          </p:pic>
        </mc:Fallback>
      </mc:AlternateContent>
    </p:spTree>
    <p:extLst>
      <p:ext uri="{BB962C8B-B14F-4D97-AF65-F5344CB8AC3E}">
        <p14:creationId xmlns:p14="http://schemas.microsoft.com/office/powerpoint/2010/main" val="182838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358D5E0D-2F5B-4582-AD27-B3BEC72579EE}"/>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ysClr val="window" lastClr="FFFFFF"/>
                </a:solidFill>
                <a:effectLst/>
                <a:uLnTx/>
                <a:uFillTx/>
                <a:ea typeface="+mj-ea"/>
                <a:cs typeface="+mj-cs"/>
              </a:rPr>
              <a:t>The largest self-employment occupations in Buckinghamshire</a:t>
            </a:r>
          </a:p>
        </p:txBody>
      </p:sp>
      <p:grpSp>
        <p:nvGrpSpPr>
          <p:cNvPr id="2" name="Group 1">
            <a:extLst>
              <a:ext uri="{FF2B5EF4-FFF2-40B4-BE49-F238E27FC236}">
                <a16:creationId xmlns:a16="http://schemas.microsoft.com/office/drawing/2014/main" id="{DBB4C053-9B4E-4414-8EE1-E305776DB904}"/>
              </a:ext>
            </a:extLst>
          </p:cNvPr>
          <p:cNvGrpSpPr/>
          <p:nvPr/>
        </p:nvGrpSpPr>
        <p:grpSpPr>
          <a:xfrm>
            <a:off x="398052" y="995549"/>
            <a:ext cx="1406695" cy="1482888"/>
            <a:chOff x="398052" y="995549"/>
            <a:chExt cx="1406695" cy="1482888"/>
          </a:xfrm>
        </p:grpSpPr>
        <p:pic>
          <p:nvPicPr>
            <p:cNvPr id="3" name="Picture 2" descr="A picture containing building, road, outdoor, car&#10;&#10;Description automatically generated">
              <a:extLst>
                <a:ext uri="{FF2B5EF4-FFF2-40B4-BE49-F238E27FC236}">
                  <a16:creationId xmlns:a16="http://schemas.microsoft.com/office/drawing/2014/main" id="{475835C7-BFFC-4F1F-B7A0-F47A4D0108C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400747" y="995549"/>
              <a:ext cx="1404000" cy="933661"/>
            </a:xfrm>
            <a:prstGeom prst="rect">
              <a:avLst/>
            </a:prstGeom>
          </p:spPr>
        </p:pic>
        <p:sp>
          <p:nvSpPr>
            <p:cNvPr id="5" name="TextBox 4">
              <a:extLst>
                <a:ext uri="{FF2B5EF4-FFF2-40B4-BE49-F238E27FC236}">
                  <a16:creationId xmlns:a16="http://schemas.microsoft.com/office/drawing/2014/main" id="{C23A276D-FA5B-4A78-BB6F-88498BCBA31E}"/>
                </a:ext>
              </a:extLst>
            </p:cNvPr>
            <p:cNvSpPr txBox="1"/>
            <p:nvPr/>
          </p:nvSpPr>
          <p:spPr>
            <a:xfrm>
              <a:off x="398052" y="1955217"/>
              <a:ext cx="1403999" cy="523220"/>
            </a:xfrm>
            <a:prstGeom prst="rect">
              <a:avLst/>
            </a:prstGeom>
            <a:noFill/>
          </p:spPr>
          <p:txBody>
            <a:bodyPr wrap="square" rtlCol="0">
              <a:spAutoFit/>
            </a:bodyPr>
            <a:lstStyle/>
            <a:p>
              <a:pPr algn="ctr">
                <a:buClr>
                  <a:srgbClr val="20ABBE"/>
                </a:buClr>
              </a:pPr>
              <a:r>
                <a:rPr lang="en-GB" sz="1400" dirty="0"/>
                <a:t>Taxi drivers &amp; </a:t>
              </a:r>
            </a:p>
            <a:p>
              <a:pPr algn="ctr">
                <a:buClr>
                  <a:srgbClr val="20ABBE"/>
                </a:buClr>
              </a:pPr>
              <a:r>
                <a:rPr lang="en-GB" sz="1400" dirty="0"/>
                <a:t>chauffeurs</a:t>
              </a:r>
            </a:p>
          </p:txBody>
        </p:sp>
      </p:grpSp>
      <p:grpSp>
        <p:nvGrpSpPr>
          <p:cNvPr id="35" name="Group 34">
            <a:extLst>
              <a:ext uri="{FF2B5EF4-FFF2-40B4-BE49-F238E27FC236}">
                <a16:creationId xmlns:a16="http://schemas.microsoft.com/office/drawing/2014/main" id="{3BF183F1-947A-46B1-975E-7ECF90FC2B1C}"/>
              </a:ext>
            </a:extLst>
          </p:cNvPr>
          <p:cNvGrpSpPr/>
          <p:nvPr/>
        </p:nvGrpSpPr>
        <p:grpSpPr>
          <a:xfrm>
            <a:off x="2515162" y="981908"/>
            <a:ext cx="1408400" cy="1457252"/>
            <a:chOff x="2835634" y="995549"/>
            <a:chExt cx="1408400" cy="1457252"/>
          </a:xfrm>
        </p:grpSpPr>
        <p:pic>
          <p:nvPicPr>
            <p:cNvPr id="9" name="Picture 8" descr="A picture containing outdoor&#10;&#10;Description automatically generated">
              <a:extLst>
                <a:ext uri="{FF2B5EF4-FFF2-40B4-BE49-F238E27FC236}">
                  <a16:creationId xmlns:a16="http://schemas.microsoft.com/office/drawing/2014/main" id="{E7CE569A-849E-49AB-A3B4-72FC1723B585}"/>
                </a:ext>
              </a:extLst>
            </p:cNvPr>
            <p:cNvPicPr>
              <a:picLocks noChangeAspect="1"/>
            </p:cNvPicPr>
            <p:nvPr/>
          </p:nvPicPr>
          <p:blipFill>
            <a:blip r:embed="rId5" cstate="hq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2835634" y="995549"/>
              <a:ext cx="1408400" cy="936000"/>
            </a:xfrm>
            <a:prstGeom prst="rect">
              <a:avLst/>
            </a:prstGeom>
          </p:spPr>
        </p:pic>
        <p:sp>
          <p:nvSpPr>
            <p:cNvPr id="11" name="TextBox 10">
              <a:extLst>
                <a:ext uri="{FF2B5EF4-FFF2-40B4-BE49-F238E27FC236}">
                  <a16:creationId xmlns:a16="http://schemas.microsoft.com/office/drawing/2014/main" id="{3350339A-A46B-46D1-88C8-2A0D6ED78545}"/>
                </a:ext>
              </a:extLst>
            </p:cNvPr>
            <p:cNvSpPr txBox="1"/>
            <p:nvPr/>
          </p:nvSpPr>
          <p:spPr>
            <a:xfrm>
              <a:off x="2969418" y="1929581"/>
              <a:ext cx="1163717" cy="523220"/>
            </a:xfrm>
            <a:prstGeom prst="rect">
              <a:avLst/>
            </a:prstGeom>
            <a:noFill/>
          </p:spPr>
          <p:txBody>
            <a:bodyPr wrap="none" rtlCol="0">
              <a:spAutoFit/>
            </a:bodyPr>
            <a:lstStyle/>
            <a:p>
              <a:pPr algn="ctr">
                <a:buClr>
                  <a:srgbClr val="20ABBE"/>
                </a:buClr>
              </a:pPr>
              <a:r>
                <a:rPr lang="en-GB" sz="1400" dirty="0"/>
                <a:t>Construction </a:t>
              </a:r>
            </a:p>
            <a:p>
              <a:pPr algn="ctr">
                <a:buClr>
                  <a:srgbClr val="20ABBE"/>
                </a:buClr>
              </a:pPr>
              <a:r>
                <a:rPr lang="en-GB" sz="1400" dirty="0"/>
                <a:t>labourers</a:t>
              </a:r>
            </a:p>
          </p:txBody>
        </p:sp>
      </p:grpSp>
      <p:grpSp>
        <p:nvGrpSpPr>
          <p:cNvPr id="36" name="Group 35">
            <a:extLst>
              <a:ext uri="{FF2B5EF4-FFF2-40B4-BE49-F238E27FC236}">
                <a16:creationId xmlns:a16="http://schemas.microsoft.com/office/drawing/2014/main" id="{694E7478-8E1A-4223-983A-555CE4C5C23C}"/>
              </a:ext>
            </a:extLst>
          </p:cNvPr>
          <p:cNvGrpSpPr/>
          <p:nvPr/>
        </p:nvGrpSpPr>
        <p:grpSpPr>
          <a:xfrm>
            <a:off x="4826095" y="995548"/>
            <a:ext cx="1404000" cy="1205725"/>
            <a:chOff x="5018542" y="1011341"/>
            <a:chExt cx="1404000" cy="1205725"/>
          </a:xfrm>
        </p:grpSpPr>
        <p:pic>
          <p:nvPicPr>
            <p:cNvPr id="14" name="Picture 13" descr="A picture containing indoor&#10;&#10;Description automatically generated">
              <a:extLst>
                <a:ext uri="{FF2B5EF4-FFF2-40B4-BE49-F238E27FC236}">
                  <a16:creationId xmlns:a16="http://schemas.microsoft.com/office/drawing/2014/main" id="{87E02B05-2523-41F5-B3D4-0FED025BFAC1}"/>
                </a:ext>
              </a:extLst>
            </p:cNvPr>
            <p:cNvPicPr>
              <a:picLocks noChangeAspect="1"/>
            </p:cNvPicPr>
            <p:nvPr/>
          </p:nvPicPr>
          <p:blipFill>
            <a:blip r:embed="rId7" cstate="hqprint">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5018542" y="1011341"/>
              <a:ext cx="1404000" cy="895492"/>
            </a:xfrm>
            <a:prstGeom prst="rect">
              <a:avLst/>
            </a:prstGeom>
          </p:spPr>
        </p:pic>
        <p:sp>
          <p:nvSpPr>
            <p:cNvPr id="16" name="TextBox 15">
              <a:extLst>
                <a:ext uri="{FF2B5EF4-FFF2-40B4-BE49-F238E27FC236}">
                  <a16:creationId xmlns:a16="http://schemas.microsoft.com/office/drawing/2014/main" id="{643BE9E4-69EF-40C0-A7CA-6BB99F34575D}"/>
                </a:ext>
              </a:extLst>
            </p:cNvPr>
            <p:cNvSpPr txBox="1"/>
            <p:nvPr/>
          </p:nvSpPr>
          <p:spPr>
            <a:xfrm>
              <a:off x="5319901" y="1909289"/>
              <a:ext cx="813171" cy="307777"/>
            </a:xfrm>
            <a:prstGeom prst="rect">
              <a:avLst/>
            </a:prstGeom>
            <a:noFill/>
          </p:spPr>
          <p:txBody>
            <a:bodyPr wrap="none" rtlCol="0">
              <a:spAutoFit/>
            </a:bodyPr>
            <a:lstStyle/>
            <a:p>
              <a:pPr>
                <a:buClr>
                  <a:srgbClr val="20ABBE"/>
                </a:buClr>
              </a:pPr>
              <a:r>
                <a:rPr lang="en-GB" sz="1400" dirty="0"/>
                <a:t>Cleaners</a:t>
              </a:r>
            </a:p>
          </p:txBody>
        </p:sp>
      </p:grpSp>
      <p:grpSp>
        <p:nvGrpSpPr>
          <p:cNvPr id="37" name="Group 36">
            <a:extLst>
              <a:ext uri="{FF2B5EF4-FFF2-40B4-BE49-F238E27FC236}">
                <a16:creationId xmlns:a16="http://schemas.microsoft.com/office/drawing/2014/main" id="{C659B426-C5E6-4598-81B9-12C07B6CD21D}"/>
              </a:ext>
            </a:extLst>
          </p:cNvPr>
          <p:cNvGrpSpPr/>
          <p:nvPr/>
        </p:nvGrpSpPr>
        <p:grpSpPr>
          <a:xfrm>
            <a:off x="7083149" y="995548"/>
            <a:ext cx="1404000" cy="1406659"/>
            <a:chOff x="7099806" y="995548"/>
            <a:chExt cx="1404000" cy="1406659"/>
          </a:xfrm>
        </p:grpSpPr>
        <p:pic>
          <p:nvPicPr>
            <p:cNvPr id="19" name="Picture 18" descr="A picture containing indoor, floor, wall, room&#10;&#10;Description automatically generated">
              <a:extLst>
                <a:ext uri="{FF2B5EF4-FFF2-40B4-BE49-F238E27FC236}">
                  <a16:creationId xmlns:a16="http://schemas.microsoft.com/office/drawing/2014/main" id="{D7818D12-539D-4AF4-9847-3E5D174011C3}"/>
                </a:ext>
              </a:extLst>
            </p:cNvPr>
            <p:cNvPicPr>
              <a:picLocks noChangeAspect="1"/>
            </p:cNvPicPr>
            <p:nvPr/>
          </p:nvPicPr>
          <p:blipFill>
            <a:blip r:embed="rId9" cstate="hqprint">
              <a:extLst>
                <a:ext uri="{28A0092B-C50C-407E-A947-70E740481C1C}">
                  <a14:useLocalDpi xmlns:a14="http://schemas.microsoft.com/office/drawing/2010/main" val="0"/>
                </a:ext>
                <a:ext uri="{837473B0-CC2E-450A-ABE3-18F120FF3D39}">
                  <a1611:picAttrSrcUrl xmlns:a1611="http://schemas.microsoft.com/office/drawing/2016/11/main" xmlns="" r:id="rId10"/>
                </a:ext>
              </a:extLst>
            </a:blip>
            <a:stretch>
              <a:fillRect/>
            </a:stretch>
          </p:blipFill>
          <p:spPr>
            <a:xfrm>
              <a:off x="7099806" y="995548"/>
              <a:ext cx="1404000" cy="934051"/>
            </a:xfrm>
            <a:prstGeom prst="rect">
              <a:avLst/>
            </a:prstGeom>
          </p:spPr>
        </p:pic>
        <p:sp>
          <p:nvSpPr>
            <p:cNvPr id="20" name="TextBox 19">
              <a:extLst>
                <a:ext uri="{FF2B5EF4-FFF2-40B4-BE49-F238E27FC236}">
                  <a16:creationId xmlns:a16="http://schemas.microsoft.com/office/drawing/2014/main" id="{BE63F13C-1E97-4482-B2DE-8A8B2A7A7783}"/>
                </a:ext>
              </a:extLst>
            </p:cNvPr>
            <p:cNvSpPr txBox="1"/>
            <p:nvPr/>
          </p:nvSpPr>
          <p:spPr>
            <a:xfrm>
              <a:off x="7153778" y="1878987"/>
              <a:ext cx="1252394" cy="523220"/>
            </a:xfrm>
            <a:prstGeom prst="rect">
              <a:avLst/>
            </a:prstGeom>
            <a:noFill/>
          </p:spPr>
          <p:txBody>
            <a:bodyPr wrap="none" rtlCol="0">
              <a:spAutoFit/>
            </a:bodyPr>
            <a:lstStyle/>
            <a:p>
              <a:pPr algn="ctr">
                <a:buClr>
                  <a:srgbClr val="20ABBE"/>
                </a:buClr>
              </a:pPr>
              <a:r>
                <a:rPr lang="en-GB" sz="1400" dirty="0"/>
                <a:t>Hairdressers &amp;</a:t>
              </a:r>
              <a:br>
                <a:rPr lang="en-GB" sz="1400" dirty="0"/>
              </a:br>
              <a:r>
                <a:rPr lang="en-GB" sz="1400" dirty="0"/>
                <a:t>Barbers</a:t>
              </a:r>
            </a:p>
          </p:txBody>
        </p:sp>
      </p:grpSp>
      <p:grpSp>
        <p:nvGrpSpPr>
          <p:cNvPr id="38" name="Group 37">
            <a:extLst>
              <a:ext uri="{FF2B5EF4-FFF2-40B4-BE49-F238E27FC236}">
                <a16:creationId xmlns:a16="http://schemas.microsoft.com/office/drawing/2014/main" id="{7FA3F83B-116E-4864-AF65-AB9831AE2918}"/>
              </a:ext>
            </a:extLst>
          </p:cNvPr>
          <p:cNvGrpSpPr/>
          <p:nvPr/>
        </p:nvGrpSpPr>
        <p:grpSpPr>
          <a:xfrm>
            <a:off x="399399" y="2676802"/>
            <a:ext cx="1404000" cy="1467028"/>
            <a:chOff x="449055" y="2995019"/>
            <a:chExt cx="1404000" cy="1467028"/>
          </a:xfrm>
        </p:grpSpPr>
        <p:pic>
          <p:nvPicPr>
            <p:cNvPr id="23" name="Picture 22" descr="A picture containing floor, indoor, dining table&#10;&#10;Description automatically generated">
              <a:extLst>
                <a:ext uri="{FF2B5EF4-FFF2-40B4-BE49-F238E27FC236}">
                  <a16:creationId xmlns:a16="http://schemas.microsoft.com/office/drawing/2014/main" id="{57D035D9-EF3B-4726-A6FF-AEEEEF9D44BE}"/>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xmlns="" r:id="rId12"/>
                </a:ext>
              </a:extLst>
            </a:blip>
            <a:stretch>
              <a:fillRect/>
            </a:stretch>
          </p:blipFill>
          <p:spPr>
            <a:xfrm>
              <a:off x="449056" y="2995019"/>
              <a:ext cx="1350888" cy="936000"/>
            </a:xfrm>
            <a:prstGeom prst="rect">
              <a:avLst/>
            </a:prstGeom>
          </p:spPr>
        </p:pic>
        <p:sp>
          <p:nvSpPr>
            <p:cNvPr id="25" name="TextBox 24">
              <a:extLst>
                <a:ext uri="{FF2B5EF4-FFF2-40B4-BE49-F238E27FC236}">
                  <a16:creationId xmlns:a16="http://schemas.microsoft.com/office/drawing/2014/main" id="{5CB0EA1C-790D-4CA8-A8A0-774C5EED4C97}"/>
                </a:ext>
              </a:extLst>
            </p:cNvPr>
            <p:cNvSpPr txBox="1"/>
            <p:nvPr/>
          </p:nvSpPr>
          <p:spPr>
            <a:xfrm>
              <a:off x="449055" y="3938827"/>
              <a:ext cx="1404000" cy="523220"/>
            </a:xfrm>
            <a:prstGeom prst="rect">
              <a:avLst/>
            </a:prstGeom>
            <a:noFill/>
          </p:spPr>
          <p:txBody>
            <a:bodyPr wrap="square" rtlCol="0">
              <a:spAutoFit/>
            </a:bodyPr>
            <a:lstStyle/>
            <a:p>
              <a:pPr algn="ctr">
                <a:buClr>
                  <a:srgbClr val="20ABBE"/>
                </a:buClr>
              </a:pPr>
              <a:r>
                <a:rPr lang="en-GB" sz="1400" dirty="0"/>
                <a:t>Carpenters &amp;</a:t>
              </a:r>
              <a:br>
                <a:rPr lang="en-GB" sz="1400" dirty="0"/>
              </a:br>
              <a:r>
                <a:rPr lang="en-GB" sz="1400" dirty="0"/>
                <a:t>Joiners</a:t>
              </a:r>
            </a:p>
          </p:txBody>
        </p:sp>
      </p:grpSp>
      <p:grpSp>
        <p:nvGrpSpPr>
          <p:cNvPr id="39" name="Group 38">
            <a:extLst>
              <a:ext uri="{FF2B5EF4-FFF2-40B4-BE49-F238E27FC236}">
                <a16:creationId xmlns:a16="http://schemas.microsoft.com/office/drawing/2014/main" id="{C19ED6EF-F639-4659-A188-8CEBC76883AF}"/>
              </a:ext>
            </a:extLst>
          </p:cNvPr>
          <p:cNvGrpSpPr/>
          <p:nvPr/>
        </p:nvGrpSpPr>
        <p:grpSpPr>
          <a:xfrm>
            <a:off x="2517363" y="2676803"/>
            <a:ext cx="1403999" cy="1467027"/>
            <a:chOff x="2423286" y="2995020"/>
            <a:chExt cx="1403999" cy="1467027"/>
          </a:xfrm>
        </p:grpSpPr>
        <p:pic>
          <p:nvPicPr>
            <p:cNvPr id="4" name="Picture 3" descr="A picture containing tree, grass, outdoor, garden&#10;&#10;Description automatically generated">
              <a:extLst>
                <a:ext uri="{FF2B5EF4-FFF2-40B4-BE49-F238E27FC236}">
                  <a16:creationId xmlns:a16="http://schemas.microsoft.com/office/drawing/2014/main" id="{E0586256-8658-432C-AACE-D734D830AAEC}"/>
                </a:ext>
              </a:extLst>
            </p:cNvPr>
            <p:cNvPicPr>
              <a:picLocks noChangeAspect="1"/>
            </p:cNvPicPr>
            <p:nvPr/>
          </p:nvPicPr>
          <p:blipFill>
            <a:blip r:embed="rId13" cstate="hqprint">
              <a:extLst>
                <a:ext uri="{28A0092B-C50C-407E-A947-70E740481C1C}">
                  <a14:useLocalDpi xmlns:a14="http://schemas.microsoft.com/office/drawing/2010/main" val="0"/>
                </a:ext>
                <a:ext uri="{837473B0-CC2E-450A-ABE3-18F120FF3D39}">
                  <a1611:picAttrSrcUrl xmlns:a1611="http://schemas.microsoft.com/office/drawing/2016/11/main" xmlns="" r:id="rId14"/>
                </a:ext>
              </a:extLst>
            </a:blip>
            <a:stretch>
              <a:fillRect/>
            </a:stretch>
          </p:blipFill>
          <p:spPr>
            <a:xfrm>
              <a:off x="2423286" y="2995020"/>
              <a:ext cx="1403999" cy="936000"/>
            </a:xfrm>
            <a:prstGeom prst="rect">
              <a:avLst/>
            </a:prstGeom>
          </p:spPr>
        </p:pic>
        <p:sp>
          <p:nvSpPr>
            <p:cNvPr id="22" name="TextBox 21">
              <a:extLst>
                <a:ext uri="{FF2B5EF4-FFF2-40B4-BE49-F238E27FC236}">
                  <a16:creationId xmlns:a16="http://schemas.microsoft.com/office/drawing/2014/main" id="{1380B2C6-F512-450B-81BE-FD95FAF39666}"/>
                </a:ext>
              </a:extLst>
            </p:cNvPr>
            <p:cNvSpPr txBox="1"/>
            <p:nvPr/>
          </p:nvSpPr>
          <p:spPr>
            <a:xfrm>
              <a:off x="2548707" y="3938827"/>
              <a:ext cx="1105687" cy="523220"/>
            </a:xfrm>
            <a:prstGeom prst="rect">
              <a:avLst/>
            </a:prstGeom>
            <a:noFill/>
          </p:spPr>
          <p:txBody>
            <a:bodyPr wrap="none" rtlCol="0">
              <a:spAutoFit/>
            </a:bodyPr>
            <a:lstStyle/>
            <a:p>
              <a:pPr algn="ctr">
                <a:buClr>
                  <a:srgbClr val="20ABBE"/>
                </a:buClr>
              </a:pPr>
              <a:r>
                <a:rPr lang="en-GB" sz="1400" dirty="0"/>
                <a:t>Gardeners &amp;</a:t>
              </a:r>
            </a:p>
            <a:p>
              <a:pPr algn="ctr">
                <a:buClr>
                  <a:srgbClr val="20ABBE"/>
                </a:buClr>
              </a:pPr>
              <a:r>
                <a:rPr lang="en-GB" sz="1400" dirty="0"/>
                <a:t>landscapers</a:t>
              </a:r>
            </a:p>
          </p:txBody>
        </p:sp>
      </p:grpSp>
      <p:grpSp>
        <p:nvGrpSpPr>
          <p:cNvPr id="6" name="Group 5">
            <a:extLst>
              <a:ext uri="{FF2B5EF4-FFF2-40B4-BE49-F238E27FC236}">
                <a16:creationId xmlns:a16="http://schemas.microsoft.com/office/drawing/2014/main" id="{7E9B62AB-DA4A-4488-806F-90B6341E0D96}"/>
              </a:ext>
            </a:extLst>
          </p:cNvPr>
          <p:cNvGrpSpPr/>
          <p:nvPr/>
        </p:nvGrpSpPr>
        <p:grpSpPr>
          <a:xfrm>
            <a:off x="4521856" y="2626753"/>
            <a:ext cx="2012479" cy="1719310"/>
            <a:chOff x="4595451" y="2642307"/>
            <a:chExt cx="2012479" cy="1719310"/>
          </a:xfrm>
        </p:grpSpPr>
        <p:pic>
          <p:nvPicPr>
            <p:cNvPr id="15" name="Picture 14" descr="A group of people on a stage&#10;&#10;Description automatically generated with medium confidence">
              <a:extLst>
                <a:ext uri="{FF2B5EF4-FFF2-40B4-BE49-F238E27FC236}">
                  <a16:creationId xmlns:a16="http://schemas.microsoft.com/office/drawing/2014/main" id="{D940A2CC-0F26-4BDB-B4A1-71B9E523EDB5}"/>
                </a:ext>
              </a:extLst>
            </p:cNvPr>
            <p:cNvPicPr>
              <a:picLocks noChangeAspect="1"/>
            </p:cNvPicPr>
            <p:nvPr/>
          </p:nvPicPr>
          <p:blipFill rotWithShape="1">
            <a:blip r:embed="rId15">
              <a:extLst>
                <a:ext uri="{28A0092B-C50C-407E-A947-70E740481C1C}">
                  <a14:useLocalDpi xmlns:a14="http://schemas.microsoft.com/office/drawing/2010/main" val="0"/>
                </a:ext>
                <a:ext uri="{837473B0-CC2E-450A-ABE3-18F120FF3D39}">
                  <a1611:picAttrSrcUrl xmlns:a1611="http://schemas.microsoft.com/office/drawing/2016/11/main" xmlns="" r:id="rId16"/>
                </a:ext>
              </a:extLst>
            </a:blip>
            <a:srcRect l="1" r="29787"/>
            <a:stretch/>
          </p:blipFill>
          <p:spPr>
            <a:xfrm>
              <a:off x="4892470" y="2642307"/>
              <a:ext cx="1403999" cy="936000"/>
            </a:xfrm>
            <a:prstGeom prst="rect">
              <a:avLst/>
            </a:prstGeom>
          </p:spPr>
        </p:pic>
        <p:sp>
          <p:nvSpPr>
            <p:cNvPr id="27" name="TextBox 26">
              <a:extLst>
                <a:ext uri="{FF2B5EF4-FFF2-40B4-BE49-F238E27FC236}">
                  <a16:creationId xmlns:a16="http://schemas.microsoft.com/office/drawing/2014/main" id="{4EACBC72-2EAA-4C89-8030-BAF4F87C318B}"/>
                </a:ext>
              </a:extLst>
            </p:cNvPr>
            <p:cNvSpPr txBox="1"/>
            <p:nvPr/>
          </p:nvSpPr>
          <p:spPr>
            <a:xfrm>
              <a:off x="4595451" y="3622953"/>
              <a:ext cx="2012479" cy="738664"/>
            </a:xfrm>
            <a:prstGeom prst="rect">
              <a:avLst/>
            </a:prstGeom>
            <a:noFill/>
          </p:spPr>
          <p:txBody>
            <a:bodyPr wrap="square" rtlCol="0">
              <a:spAutoFit/>
            </a:bodyPr>
            <a:lstStyle/>
            <a:p>
              <a:pPr algn="ctr">
                <a:buClr>
                  <a:srgbClr val="20ABBE"/>
                </a:buClr>
              </a:pPr>
              <a:r>
                <a:rPr lang="en-GB" sz="1400" dirty="0"/>
                <a:t>Photographers, audio-visual &amp; broadcasting equipment operators</a:t>
              </a:r>
            </a:p>
          </p:txBody>
        </p:sp>
      </p:grpSp>
      <p:grpSp>
        <p:nvGrpSpPr>
          <p:cNvPr id="7" name="Group 6">
            <a:extLst>
              <a:ext uri="{FF2B5EF4-FFF2-40B4-BE49-F238E27FC236}">
                <a16:creationId xmlns:a16="http://schemas.microsoft.com/office/drawing/2014/main" id="{77AF4804-7E5B-4D20-A027-2BBDE02029E9}"/>
              </a:ext>
            </a:extLst>
          </p:cNvPr>
          <p:cNvGrpSpPr/>
          <p:nvPr/>
        </p:nvGrpSpPr>
        <p:grpSpPr>
          <a:xfrm>
            <a:off x="7081871" y="2653245"/>
            <a:ext cx="1406557" cy="1250607"/>
            <a:chOff x="7069122" y="2653245"/>
            <a:chExt cx="1406557" cy="1250607"/>
          </a:xfrm>
        </p:grpSpPr>
        <p:pic>
          <p:nvPicPr>
            <p:cNvPr id="28" name="Picture 27">
              <a:extLst>
                <a:ext uri="{FF2B5EF4-FFF2-40B4-BE49-F238E27FC236}">
                  <a16:creationId xmlns:a16="http://schemas.microsoft.com/office/drawing/2014/main" id="{30C7C1F1-DD56-4CA1-9FD8-A1292FA82E03}"/>
                </a:ext>
              </a:extLst>
            </p:cNvPr>
            <p:cNvPicPr>
              <a:picLocks noChangeAspect="1"/>
            </p:cNvPicPr>
            <p:nvPr/>
          </p:nvPicPr>
          <p:blipFill>
            <a:blip r:embed="rId17">
              <a:extLst>
                <a:ext uri="{28A0092B-C50C-407E-A947-70E740481C1C}">
                  <a14:useLocalDpi xmlns:a14="http://schemas.microsoft.com/office/drawing/2010/main" val="0"/>
                </a:ext>
              </a:extLst>
            </a:blip>
            <a:srcRect/>
            <a:stretch/>
          </p:blipFill>
          <p:spPr>
            <a:xfrm>
              <a:off x="7069122" y="2653245"/>
              <a:ext cx="1406557" cy="936000"/>
            </a:xfrm>
            <a:prstGeom prst="rect">
              <a:avLst/>
            </a:prstGeom>
          </p:spPr>
        </p:pic>
        <p:sp>
          <p:nvSpPr>
            <p:cNvPr id="30" name="TextBox 29">
              <a:extLst>
                <a:ext uri="{FF2B5EF4-FFF2-40B4-BE49-F238E27FC236}">
                  <a16:creationId xmlns:a16="http://schemas.microsoft.com/office/drawing/2014/main" id="{09DD20EB-29BF-4650-8069-DFEDB1382793}"/>
                </a:ext>
              </a:extLst>
            </p:cNvPr>
            <p:cNvSpPr txBox="1"/>
            <p:nvPr/>
          </p:nvSpPr>
          <p:spPr>
            <a:xfrm>
              <a:off x="7205751" y="3596075"/>
              <a:ext cx="1046440" cy="307777"/>
            </a:xfrm>
            <a:prstGeom prst="rect">
              <a:avLst/>
            </a:prstGeom>
            <a:noFill/>
          </p:spPr>
          <p:txBody>
            <a:bodyPr wrap="none" rtlCol="0">
              <a:spAutoFit/>
            </a:bodyPr>
            <a:lstStyle/>
            <a:p>
              <a:pPr>
                <a:buClr>
                  <a:srgbClr val="20ABBE"/>
                </a:buClr>
              </a:pPr>
              <a:r>
                <a:rPr lang="en-GB" sz="1400" dirty="0"/>
                <a:t>Animal care</a:t>
              </a:r>
            </a:p>
          </p:txBody>
        </p:sp>
      </p:grpSp>
      <p:grpSp>
        <p:nvGrpSpPr>
          <p:cNvPr id="57" name="Group 56">
            <a:extLst>
              <a:ext uri="{FF2B5EF4-FFF2-40B4-BE49-F238E27FC236}">
                <a16:creationId xmlns:a16="http://schemas.microsoft.com/office/drawing/2014/main" id="{54947F04-3CC4-4603-A91F-04FA35205936}"/>
              </a:ext>
            </a:extLst>
          </p:cNvPr>
          <p:cNvGrpSpPr/>
          <p:nvPr/>
        </p:nvGrpSpPr>
        <p:grpSpPr>
          <a:xfrm>
            <a:off x="432828" y="4398557"/>
            <a:ext cx="1337143" cy="1670543"/>
            <a:chOff x="356305" y="4471359"/>
            <a:chExt cx="1337143" cy="1670543"/>
          </a:xfrm>
        </p:grpSpPr>
        <p:pic>
          <p:nvPicPr>
            <p:cNvPr id="33" name="Picture 32">
              <a:extLst>
                <a:ext uri="{FF2B5EF4-FFF2-40B4-BE49-F238E27FC236}">
                  <a16:creationId xmlns:a16="http://schemas.microsoft.com/office/drawing/2014/main" id="{F1DE6DD1-B9E2-4188-9EFA-1E557CA44EB9}"/>
                </a:ext>
              </a:extLst>
            </p:cNvPr>
            <p:cNvPicPr>
              <a:picLocks noChangeAspect="1"/>
            </p:cNvPicPr>
            <p:nvPr/>
          </p:nvPicPr>
          <p:blipFill>
            <a:blip r:embed="rId18" cstate="hqprint">
              <a:extLst>
                <a:ext uri="{28A0092B-C50C-407E-A947-70E740481C1C}">
                  <a14:useLocalDpi xmlns:a14="http://schemas.microsoft.com/office/drawing/2010/main" val="0"/>
                </a:ext>
                <a:ext uri="{837473B0-CC2E-450A-ABE3-18F120FF3D39}">
                  <a1611:picAttrSrcUrl xmlns:a1611="http://schemas.microsoft.com/office/drawing/2016/11/main" xmlns="" r:id="rId19"/>
                </a:ext>
              </a:extLst>
            </a:blip>
            <a:stretch>
              <a:fillRect/>
            </a:stretch>
          </p:blipFill>
          <p:spPr>
            <a:xfrm>
              <a:off x="356306" y="4471359"/>
              <a:ext cx="1337142" cy="936000"/>
            </a:xfrm>
            <a:prstGeom prst="rect">
              <a:avLst/>
            </a:prstGeom>
          </p:spPr>
        </p:pic>
        <p:sp>
          <p:nvSpPr>
            <p:cNvPr id="42" name="TextBox 41">
              <a:extLst>
                <a:ext uri="{FF2B5EF4-FFF2-40B4-BE49-F238E27FC236}">
                  <a16:creationId xmlns:a16="http://schemas.microsoft.com/office/drawing/2014/main" id="{4E1C19DA-2DA4-4284-9CA6-0A3E03D196E6}"/>
                </a:ext>
              </a:extLst>
            </p:cNvPr>
            <p:cNvSpPr txBox="1"/>
            <p:nvPr/>
          </p:nvSpPr>
          <p:spPr>
            <a:xfrm>
              <a:off x="356305" y="5403238"/>
              <a:ext cx="1337143" cy="738664"/>
            </a:xfrm>
            <a:prstGeom prst="rect">
              <a:avLst/>
            </a:prstGeom>
            <a:noFill/>
          </p:spPr>
          <p:txBody>
            <a:bodyPr wrap="square" rtlCol="0">
              <a:spAutoFit/>
            </a:bodyPr>
            <a:lstStyle/>
            <a:p>
              <a:pPr algn="ctr">
                <a:buClr>
                  <a:srgbClr val="20ABBE"/>
                </a:buClr>
              </a:pPr>
              <a:r>
                <a:rPr lang="en-GB" sz="1400" dirty="0"/>
                <a:t>Painters &amp;</a:t>
              </a:r>
              <a:br>
                <a:rPr lang="en-GB" sz="1400" dirty="0"/>
              </a:br>
              <a:r>
                <a:rPr lang="en-GB" sz="1400" dirty="0"/>
                <a:t>decorators</a:t>
              </a:r>
            </a:p>
            <a:p>
              <a:pPr algn="ctr">
                <a:buClr>
                  <a:srgbClr val="20ABBE"/>
                </a:buClr>
              </a:pPr>
              <a:endParaRPr lang="en-GB" sz="1400" dirty="0"/>
            </a:p>
          </p:txBody>
        </p:sp>
      </p:grpSp>
      <p:grpSp>
        <p:nvGrpSpPr>
          <p:cNvPr id="56" name="Group 55">
            <a:extLst>
              <a:ext uri="{FF2B5EF4-FFF2-40B4-BE49-F238E27FC236}">
                <a16:creationId xmlns:a16="http://schemas.microsoft.com/office/drawing/2014/main" id="{B6F35DE2-F26F-42C6-8D30-9B725491DD92}"/>
              </a:ext>
            </a:extLst>
          </p:cNvPr>
          <p:cNvGrpSpPr/>
          <p:nvPr/>
        </p:nvGrpSpPr>
        <p:grpSpPr>
          <a:xfrm>
            <a:off x="2561651" y="4420573"/>
            <a:ext cx="1315422" cy="1425769"/>
            <a:chOff x="1925076" y="4471357"/>
            <a:chExt cx="1315422" cy="1425769"/>
          </a:xfrm>
        </p:grpSpPr>
        <p:pic>
          <p:nvPicPr>
            <p:cNvPr id="44" name="Picture 43" descr="A picture containing text, indoor, person, counter&#10;&#10;Description automatically generated">
              <a:extLst>
                <a:ext uri="{FF2B5EF4-FFF2-40B4-BE49-F238E27FC236}">
                  <a16:creationId xmlns:a16="http://schemas.microsoft.com/office/drawing/2014/main" id="{3C9BB59B-DD00-4BBB-8A9B-BA8EEAEA4E1A}"/>
                </a:ext>
              </a:extLst>
            </p:cNvPr>
            <p:cNvPicPr>
              <a:picLocks noChangeAspect="1"/>
            </p:cNvPicPr>
            <p:nvPr/>
          </p:nvPicPr>
          <p:blipFill>
            <a:blip r:embed="rId20" cstate="hqprint">
              <a:extLst>
                <a:ext uri="{28A0092B-C50C-407E-A947-70E740481C1C}">
                  <a14:useLocalDpi xmlns:a14="http://schemas.microsoft.com/office/drawing/2010/main" val="0"/>
                </a:ext>
                <a:ext uri="{837473B0-CC2E-450A-ABE3-18F120FF3D39}">
                  <a1611:picAttrSrcUrl xmlns:a1611="http://schemas.microsoft.com/office/drawing/2016/11/main" xmlns="" r:id="rId21"/>
                </a:ext>
              </a:extLst>
            </a:blip>
            <a:stretch>
              <a:fillRect/>
            </a:stretch>
          </p:blipFill>
          <p:spPr>
            <a:xfrm>
              <a:off x="1925076" y="4471357"/>
              <a:ext cx="1315422" cy="936000"/>
            </a:xfrm>
            <a:prstGeom prst="rect">
              <a:avLst/>
            </a:prstGeom>
          </p:spPr>
        </p:pic>
        <p:sp>
          <p:nvSpPr>
            <p:cNvPr id="45" name="TextBox 44">
              <a:extLst>
                <a:ext uri="{FF2B5EF4-FFF2-40B4-BE49-F238E27FC236}">
                  <a16:creationId xmlns:a16="http://schemas.microsoft.com/office/drawing/2014/main" id="{4745D898-3653-4249-9BD9-471585E608DA}"/>
                </a:ext>
              </a:extLst>
            </p:cNvPr>
            <p:cNvSpPr txBox="1"/>
            <p:nvPr/>
          </p:nvSpPr>
          <p:spPr>
            <a:xfrm>
              <a:off x="1960497" y="5373906"/>
              <a:ext cx="1119987" cy="523220"/>
            </a:xfrm>
            <a:prstGeom prst="rect">
              <a:avLst/>
            </a:prstGeom>
            <a:noFill/>
          </p:spPr>
          <p:txBody>
            <a:bodyPr wrap="none" rtlCol="0">
              <a:spAutoFit/>
            </a:bodyPr>
            <a:lstStyle/>
            <a:p>
              <a:pPr algn="ctr">
                <a:buClr>
                  <a:srgbClr val="20ABBE"/>
                </a:buClr>
              </a:pPr>
              <a:r>
                <a:rPr lang="en-GB" sz="1400" dirty="0"/>
                <a:t>Shopkeepers</a:t>
              </a:r>
            </a:p>
            <a:p>
              <a:pPr algn="ctr">
                <a:buClr>
                  <a:srgbClr val="20ABBE"/>
                </a:buClr>
              </a:pPr>
              <a:endParaRPr lang="en-GB" sz="1400" dirty="0"/>
            </a:p>
          </p:txBody>
        </p:sp>
      </p:grpSp>
      <p:grpSp>
        <p:nvGrpSpPr>
          <p:cNvPr id="55" name="Group 54">
            <a:extLst>
              <a:ext uri="{FF2B5EF4-FFF2-40B4-BE49-F238E27FC236}">
                <a16:creationId xmlns:a16="http://schemas.microsoft.com/office/drawing/2014/main" id="{B88B8D06-0008-44CB-8550-271B43167655}"/>
              </a:ext>
            </a:extLst>
          </p:cNvPr>
          <p:cNvGrpSpPr/>
          <p:nvPr/>
        </p:nvGrpSpPr>
        <p:grpSpPr>
          <a:xfrm>
            <a:off x="4826095" y="4455805"/>
            <a:ext cx="1404001" cy="1456149"/>
            <a:chOff x="3736797" y="4440977"/>
            <a:chExt cx="1404001" cy="1456149"/>
          </a:xfrm>
        </p:grpSpPr>
        <p:pic>
          <p:nvPicPr>
            <p:cNvPr id="47" name="Picture 46">
              <a:extLst>
                <a:ext uri="{FF2B5EF4-FFF2-40B4-BE49-F238E27FC236}">
                  <a16:creationId xmlns:a16="http://schemas.microsoft.com/office/drawing/2014/main" id="{8225DAD4-A60E-4086-8C15-26E0C004EABF}"/>
                </a:ext>
              </a:extLst>
            </p:cNvPr>
            <p:cNvPicPr>
              <a:picLocks noChangeAspect="1"/>
            </p:cNvPicPr>
            <p:nvPr/>
          </p:nvPicPr>
          <p:blipFill rotWithShape="1">
            <a:blip r:embed="rId22" cstate="hqprint">
              <a:extLst>
                <a:ext uri="{28A0092B-C50C-407E-A947-70E740481C1C}">
                  <a14:useLocalDpi xmlns:a14="http://schemas.microsoft.com/office/drawing/2010/main" val="0"/>
                </a:ext>
              </a:extLst>
            </a:blip>
            <a:srcRect l="1" t="313" r="15091" b="313"/>
            <a:stretch/>
          </p:blipFill>
          <p:spPr>
            <a:xfrm>
              <a:off x="3736798" y="4440977"/>
              <a:ext cx="1404000" cy="936000"/>
            </a:xfrm>
            <a:prstGeom prst="rect">
              <a:avLst/>
            </a:prstGeom>
          </p:spPr>
        </p:pic>
        <p:sp>
          <p:nvSpPr>
            <p:cNvPr id="48" name="TextBox 47">
              <a:extLst>
                <a:ext uri="{FF2B5EF4-FFF2-40B4-BE49-F238E27FC236}">
                  <a16:creationId xmlns:a16="http://schemas.microsoft.com/office/drawing/2014/main" id="{65EC7E88-1801-429D-90CB-5E2632B21263}"/>
                </a:ext>
              </a:extLst>
            </p:cNvPr>
            <p:cNvSpPr txBox="1"/>
            <p:nvPr/>
          </p:nvSpPr>
          <p:spPr>
            <a:xfrm>
              <a:off x="3736797" y="5373906"/>
              <a:ext cx="1404001" cy="523220"/>
            </a:xfrm>
            <a:prstGeom prst="rect">
              <a:avLst/>
            </a:prstGeom>
            <a:noFill/>
          </p:spPr>
          <p:txBody>
            <a:bodyPr wrap="square" rtlCol="0">
              <a:spAutoFit/>
            </a:bodyPr>
            <a:lstStyle/>
            <a:p>
              <a:pPr algn="ctr">
                <a:buClr>
                  <a:srgbClr val="20ABBE"/>
                </a:buClr>
              </a:pPr>
              <a:r>
                <a:rPr lang="en-GB" sz="1400" dirty="0"/>
                <a:t>Actors</a:t>
              </a:r>
            </a:p>
            <a:p>
              <a:pPr algn="ctr">
                <a:buClr>
                  <a:srgbClr val="20ABBE"/>
                </a:buClr>
              </a:pPr>
              <a:endParaRPr lang="en-GB" sz="1400" dirty="0"/>
            </a:p>
          </p:txBody>
        </p:sp>
      </p:grpSp>
      <p:grpSp>
        <p:nvGrpSpPr>
          <p:cNvPr id="59" name="Group 58">
            <a:extLst>
              <a:ext uri="{FF2B5EF4-FFF2-40B4-BE49-F238E27FC236}">
                <a16:creationId xmlns:a16="http://schemas.microsoft.com/office/drawing/2014/main" id="{AE1736CF-0D8B-4545-8AE0-CD5A07EC8AB3}"/>
              </a:ext>
            </a:extLst>
          </p:cNvPr>
          <p:cNvGrpSpPr/>
          <p:nvPr/>
        </p:nvGrpSpPr>
        <p:grpSpPr>
          <a:xfrm>
            <a:off x="6546070" y="4465423"/>
            <a:ext cx="2478157" cy="1750251"/>
            <a:chOff x="6533321" y="4289109"/>
            <a:chExt cx="2478157" cy="1750251"/>
          </a:xfrm>
        </p:grpSpPr>
        <p:pic>
          <p:nvPicPr>
            <p:cNvPr id="53" name="Picture 52">
              <a:extLst>
                <a:ext uri="{FF2B5EF4-FFF2-40B4-BE49-F238E27FC236}">
                  <a16:creationId xmlns:a16="http://schemas.microsoft.com/office/drawing/2014/main" id="{5EA8E64B-406F-4A26-9722-1C9ABEF0F57A}"/>
                </a:ext>
              </a:extLst>
            </p:cNvPr>
            <p:cNvPicPr>
              <a:picLocks noChangeAspect="1"/>
            </p:cNvPicPr>
            <p:nvPr/>
          </p:nvPicPr>
          <p:blipFill>
            <a:blip r:embed="rId23" cstate="hqprint">
              <a:extLst>
                <a:ext uri="{28A0092B-C50C-407E-A947-70E740481C1C}">
                  <a14:useLocalDpi xmlns:a14="http://schemas.microsoft.com/office/drawing/2010/main" val="0"/>
                </a:ext>
              </a:extLst>
            </a:blip>
            <a:srcRect/>
            <a:stretch/>
          </p:blipFill>
          <p:spPr>
            <a:xfrm>
              <a:off x="7045832" y="4289109"/>
              <a:ext cx="1404000" cy="932489"/>
            </a:xfrm>
            <a:prstGeom prst="rect">
              <a:avLst/>
            </a:prstGeom>
          </p:spPr>
        </p:pic>
        <p:sp>
          <p:nvSpPr>
            <p:cNvPr id="58" name="TextBox 57">
              <a:extLst>
                <a:ext uri="{FF2B5EF4-FFF2-40B4-BE49-F238E27FC236}">
                  <a16:creationId xmlns:a16="http://schemas.microsoft.com/office/drawing/2014/main" id="{49146A6B-6FE2-4A3C-B33F-261ABC88DB01}"/>
                </a:ext>
              </a:extLst>
            </p:cNvPr>
            <p:cNvSpPr txBox="1"/>
            <p:nvPr/>
          </p:nvSpPr>
          <p:spPr>
            <a:xfrm>
              <a:off x="6533321" y="5300696"/>
              <a:ext cx="2478157" cy="738664"/>
            </a:xfrm>
            <a:prstGeom prst="rect">
              <a:avLst/>
            </a:prstGeom>
            <a:noFill/>
          </p:spPr>
          <p:txBody>
            <a:bodyPr wrap="square" rtlCol="0">
              <a:spAutoFit/>
            </a:bodyPr>
            <a:lstStyle/>
            <a:p>
              <a:pPr marL="0" indent="0" algn="ctr">
                <a:buClr>
                  <a:srgbClr val="20ABBE"/>
                </a:buClr>
                <a:buNone/>
              </a:pPr>
              <a:r>
                <a:rPr lang="en-GB" sz="1400" dirty="0"/>
                <a:t>Authors, writers &amp; translators, entertainers &amp; presenters</a:t>
              </a:r>
            </a:p>
            <a:p>
              <a:pPr algn="ctr">
                <a:buClr>
                  <a:srgbClr val="20ABBE"/>
                </a:buClr>
              </a:pPr>
              <a:endParaRPr lang="en-GB" sz="1400" dirty="0"/>
            </a:p>
          </p:txBody>
        </p:sp>
      </p:grpSp>
    </p:spTree>
    <p:extLst>
      <p:ext uri="{BB962C8B-B14F-4D97-AF65-F5344CB8AC3E}">
        <p14:creationId xmlns:p14="http://schemas.microsoft.com/office/powerpoint/2010/main" val="3446794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Outside Broadcast vehicles, trailers and trucks built bespoke">
            <a:extLst>
              <a:ext uri="{FF2B5EF4-FFF2-40B4-BE49-F238E27FC236}">
                <a16:creationId xmlns:a16="http://schemas.microsoft.com/office/drawing/2014/main" id="{BC160BC5-4195-4B51-AB5D-E0C2B969B6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5249" y="1221913"/>
            <a:ext cx="2115303" cy="158443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National Film and Television School opens ground-breaking 4K Digital  Content Training studio and Hub | LIVE-PRODUCTION.TV">
            <a:extLst>
              <a:ext uri="{FF2B5EF4-FFF2-40B4-BE49-F238E27FC236}">
                <a16:creationId xmlns:a16="http://schemas.microsoft.com/office/drawing/2014/main" id="{CB31905C-81F6-4215-BC78-62FE67BE4E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3239" y="1221912"/>
            <a:ext cx="2201958" cy="158443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UK National Propulsion Test Facility - Westcott Space Cluster">
            <a:extLst>
              <a:ext uri="{FF2B5EF4-FFF2-40B4-BE49-F238E27FC236}">
                <a16:creationId xmlns:a16="http://schemas.microsoft.com/office/drawing/2014/main" id="{DAE6CA36-95E2-49EE-9321-0660B00B75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922" y="1221912"/>
            <a:ext cx="2271220" cy="158443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Metrology takes centre stage at Silverstone Park engineering hub | The  Engineer The Engineer">
            <a:extLst>
              <a:ext uri="{FF2B5EF4-FFF2-40B4-BE49-F238E27FC236}">
                <a16:creationId xmlns:a16="http://schemas.microsoft.com/office/drawing/2014/main" id="{BB01FA14-1ECB-47A8-9262-5AB6296D9D0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922" y="3496629"/>
            <a:ext cx="2271220" cy="151139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0">
            <a:extLst>
              <a:ext uri="{FF2B5EF4-FFF2-40B4-BE49-F238E27FC236}">
                <a16:creationId xmlns:a16="http://schemas.microsoft.com/office/drawing/2014/main" id="{AD579EFC-7F0E-4737-A7AB-CA36A236046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a:stretch/>
        </p:blipFill>
        <p:spPr bwMode="auto">
          <a:xfrm>
            <a:off x="7177884" y="1221912"/>
            <a:ext cx="1862194" cy="158443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descr="Digital Technology Trends - Digital Services - Ericsson">
            <a:extLst>
              <a:ext uri="{FF2B5EF4-FFF2-40B4-BE49-F238E27FC236}">
                <a16:creationId xmlns:a16="http://schemas.microsoft.com/office/drawing/2014/main" id="{4C6AA1FA-31C9-4416-9012-9AEAFFF1D41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99404" y="3496629"/>
            <a:ext cx="2372731" cy="151139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6" descr="Pharmaceutical Distribution Shuffle - Tompkins International">
            <a:extLst>
              <a:ext uri="{FF2B5EF4-FFF2-40B4-BE49-F238E27FC236}">
                <a16:creationId xmlns:a16="http://schemas.microsoft.com/office/drawing/2014/main" id="{A6F8DD98-026F-45BA-A032-91985C2C5FE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38120" y="3496627"/>
            <a:ext cx="2201958" cy="151139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1BEADF69-DBCA-420D-9EAB-BCE8E62B52E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45667" y="3496630"/>
            <a:ext cx="1787752" cy="1511394"/>
          </a:xfrm>
          <a:prstGeom prst="rect">
            <a:avLst/>
          </a:prstGeom>
        </p:spPr>
      </p:pic>
      <p:sp>
        <p:nvSpPr>
          <p:cNvPr id="13" name="TextBox 12">
            <a:extLst>
              <a:ext uri="{FF2B5EF4-FFF2-40B4-BE49-F238E27FC236}">
                <a16:creationId xmlns:a16="http://schemas.microsoft.com/office/drawing/2014/main" id="{BD6D69E6-4765-400C-B3B7-DF675070DFA8}"/>
              </a:ext>
            </a:extLst>
          </p:cNvPr>
          <p:cNvSpPr txBox="1"/>
          <p:nvPr/>
        </p:nvSpPr>
        <p:spPr>
          <a:xfrm>
            <a:off x="56272" y="5028569"/>
            <a:ext cx="9051384"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900" dirty="0">
                <a:solidFill>
                  <a:prstClr val="black"/>
                </a:solidFill>
                <a:latin typeface="+mj-lt"/>
              </a:rPr>
              <a:t>… to</a:t>
            </a:r>
            <a:r>
              <a:rPr kumimoji="0" lang="en-GB" sz="1900" b="0" u="none" strike="noStrike" kern="1200" cap="none" spc="0" normalizeH="0" baseline="0" noProof="0" dirty="0">
                <a:ln>
                  <a:noFill/>
                </a:ln>
                <a:solidFill>
                  <a:prstClr val="black"/>
                </a:solidFill>
                <a:effectLst/>
                <a:uLnTx/>
                <a:uFillTx/>
                <a:latin typeface="+mj-lt"/>
                <a:ea typeface="+mn-ea"/>
                <a:cs typeface="+mn-cs"/>
              </a:rPr>
              <a:t> precision engineering, manufacture of measuring instruments, digital technology and pharmaceutical and computing products. </a:t>
            </a:r>
          </a:p>
        </p:txBody>
      </p:sp>
      <p:sp>
        <p:nvSpPr>
          <p:cNvPr id="2" name="TextBox 1">
            <a:extLst>
              <a:ext uri="{FF2B5EF4-FFF2-40B4-BE49-F238E27FC236}">
                <a16:creationId xmlns:a16="http://schemas.microsoft.com/office/drawing/2014/main" id="{B23920C9-5865-4B3B-B3CA-B706CE82E592}"/>
              </a:ext>
            </a:extLst>
          </p:cNvPr>
          <p:cNvSpPr txBox="1"/>
          <p:nvPr/>
        </p:nvSpPr>
        <p:spPr>
          <a:xfrm>
            <a:off x="46308" y="2809504"/>
            <a:ext cx="9051384" cy="3847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900" b="0" u="none" strike="noStrike" kern="1200" cap="none" spc="0" normalizeH="0" baseline="0" noProof="0" dirty="0">
                <a:ln>
                  <a:noFill/>
                </a:ln>
                <a:solidFill>
                  <a:prstClr val="black"/>
                </a:solidFill>
                <a:effectLst/>
                <a:uLnTx/>
                <a:uFillTx/>
                <a:latin typeface="+mj-lt"/>
                <a:ea typeface="+mn-ea"/>
                <a:cs typeface="+mn-cs"/>
              </a:rPr>
              <a:t>From space propulsion, outside broadcasting, high-end TV and film and spinal injuries…</a:t>
            </a:r>
          </a:p>
        </p:txBody>
      </p:sp>
      <p:sp>
        <p:nvSpPr>
          <p:cNvPr id="14" name="Title 1">
            <a:extLst>
              <a:ext uri="{FF2B5EF4-FFF2-40B4-BE49-F238E27FC236}">
                <a16:creationId xmlns:a16="http://schemas.microsoft.com/office/drawing/2014/main" id="{0E01040D-C526-41D7-A86D-9CCE5007D3E4}"/>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ysClr val="window" lastClr="FFFFFF"/>
                </a:solidFill>
                <a:effectLst/>
                <a:uLnTx/>
                <a:uFillTx/>
                <a:ea typeface="+mj-ea"/>
                <a:cs typeface="+mj-cs"/>
              </a:rPr>
              <a:t>Areas of the economy our county specialises in…</a:t>
            </a:r>
          </a:p>
        </p:txBody>
      </p:sp>
    </p:spTree>
    <p:extLst>
      <p:ext uri="{BB962C8B-B14F-4D97-AF65-F5344CB8AC3E}">
        <p14:creationId xmlns:p14="http://schemas.microsoft.com/office/powerpoint/2010/main" val="1827186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2">
            <a:extLst>
              <a:ext uri="{FF2B5EF4-FFF2-40B4-BE49-F238E27FC236}">
                <a16:creationId xmlns:a16="http://schemas.microsoft.com/office/drawing/2014/main" id="{003E98BB-3A22-4D37-BFD4-2888EEE8C58A}"/>
              </a:ext>
            </a:extLst>
          </p:cNvPr>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a:stretch/>
        </p:blipFill>
        <p:spPr bwMode="auto">
          <a:xfrm>
            <a:off x="0" y="0"/>
            <a:ext cx="2957942" cy="276830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Careers | High Speed 2">
            <a:extLst>
              <a:ext uri="{FF2B5EF4-FFF2-40B4-BE49-F238E27FC236}">
                <a16:creationId xmlns:a16="http://schemas.microsoft.com/office/drawing/2014/main" id="{2ACB1B84-8D95-4832-BB69-200D8F6D496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
          <a:stretch/>
        </p:blipFill>
        <p:spPr bwMode="auto">
          <a:xfrm>
            <a:off x="3040909" y="-3172"/>
            <a:ext cx="2960621" cy="277148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BA (Hons) Film Studies with Film Production">
            <a:extLst>
              <a:ext uri="{FF2B5EF4-FFF2-40B4-BE49-F238E27FC236}">
                <a16:creationId xmlns:a16="http://schemas.microsoft.com/office/drawing/2014/main" id="{88D4E773-03D3-4F2C-81A2-02B7826E3260}"/>
              </a:ext>
            </a:extLst>
          </p:cNvPr>
          <p:cNvPicPr>
            <a:picLocks noChangeAspect="1" noChangeArrowheads="1"/>
          </p:cNvPicPr>
          <p:nvPr/>
        </p:nvPicPr>
        <p:blipFill rotWithShape="1">
          <a:blip r:embed="rId4" cstate="hqprint">
            <a:extLst>
              <a:ext uri="{28A0092B-C50C-407E-A947-70E740481C1C}">
                <a14:useLocalDpi xmlns:a14="http://schemas.microsoft.com/office/drawing/2010/main" val="0"/>
              </a:ext>
            </a:extLst>
          </a:blip>
          <a:srcRect/>
          <a:stretch/>
        </p:blipFill>
        <p:spPr bwMode="auto">
          <a:xfrm>
            <a:off x="6100413" y="0"/>
            <a:ext cx="3043586" cy="277148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0" descr="Westcott Space Cluster: Disused airbase becomes major hub for UK space  industry | UK News | Sky News">
            <a:extLst>
              <a:ext uri="{FF2B5EF4-FFF2-40B4-BE49-F238E27FC236}">
                <a16:creationId xmlns:a16="http://schemas.microsoft.com/office/drawing/2014/main" id="{635F5329-DD3C-4A1B-A9A3-437996AB51C7}"/>
              </a:ext>
            </a:extLst>
          </p:cNvPr>
          <p:cNvPicPr>
            <a:picLocks noChangeAspect="1" noChangeArrowheads="1"/>
          </p:cNvPicPr>
          <p:nvPr/>
        </p:nvPicPr>
        <p:blipFill rotWithShape="1">
          <a:blip r:embed="rId5" cstate="hqprint">
            <a:extLst>
              <a:ext uri="{28A0092B-C50C-407E-A947-70E740481C1C}">
                <a14:useLocalDpi xmlns:a14="http://schemas.microsoft.com/office/drawing/2010/main" val="0"/>
              </a:ext>
            </a:extLst>
          </a:blip>
          <a:srcRect/>
          <a:stretch/>
        </p:blipFill>
        <p:spPr bwMode="auto">
          <a:xfrm>
            <a:off x="4619988" y="2883877"/>
            <a:ext cx="4524011" cy="2976421"/>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9CD22917-D278-4BE8-8BDF-A00D6AF439F3}"/>
              </a:ext>
            </a:extLst>
          </p:cNvPr>
          <p:cNvSpPr/>
          <p:nvPr/>
        </p:nvSpPr>
        <p:spPr>
          <a:xfrm>
            <a:off x="0" y="2883877"/>
            <a:ext cx="4494983" cy="2976421"/>
          </a:xfrm>
          <a:prstGeom prst="rect">
            <a:avLst/>
          </a:prstGeom>
          <a:solidFill>
            <a:srgbClr val="595959"/>
          </a:solid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itle 1">
            <a:extLst>
              <a:ext uri="{FF2B5EF4-FFF2-40B4-BE49-F238E27FC236}">
                <a16:creationId xmlns:a16="http://schemas.microsoft.com/office/drawing/2014/main" id="{1B69ECBE-489A-49E4-AA98-4F4C6B6C8DD3}"/>
              </a:ext>
            </a:extLst>
          </p:cNvPr>
          <p:cNvSpPr txBox="1">
            <a:spLocks/>
          </p:cNvSpPr>
          <p:nvPr/>
        </p:nvSpPr>
        <p:spPr>
          <a:xfrm>
            <a:off x="82967" y="2883877"/>
            <a:ext cx="4412016" cy="2976420"/>
          </a:xfrm>
          <a:prstGeom prst="rect">
            <a:avLst/>
          </a:prstGeom>
        </p:spPr>
        <p:txBody>
          <a:bodyPr vert="horz" lIns="91440" tIns="45720" rIns="91440" bIns="45720" rtlCol="0" anchor="ctr">
            <a:no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3500" b="1" i="0" u="none" strike="noStrike" kern="1200" cap="none" spc="0" normalizeH="0" baseline="0" noProof="0" dirty="0">
                <a:ln>
                  <a:noFill/>
                </a:ln>
                <a:solidFill>
                  <a:srgbClr val="FFFFFF"/>
                </a:solidFill>
                <a:effectLst/>
                <a:uLnTx/>
                <a:uFillTx/>
                <a:ea typeface="+mj-ea"/>
                <a:cs typeface="+mj-cs"/>
              </a:rPr>
              <a:t>Growing industry areas in Buckinghamshire: </a:t>
            </a:r>
            <a:r>
              <a:rPr lang="en-US" sz="3500" b="1" cap="none" dirty="0">
                <a:solidFill>
                  <a:srgbClr val="FFFFFF"/>
                </a:solidFill>
              </a:rPr>
              <a:t>future</a:t>
            </a:r>
            <a:r>
              <a:rPr kumimoji="0" lang="en-US" sz="3500" b="1" i="0" u="none" strike="noStrike" kern="1200" cap="none" spc="0" normalizeH="0" baseline="0" noProof="0" dirty="0">
                <a:ln>
                  <a:noFill/>
                </a:ln>
                <a:solidFill>
                  <a:srgbClr val="FFFFFF"/>
                </a:solidFill>
                <a:effectLst/>
                <a:uLnTx/>
                <a:uFillTx/>
                <a:ea typeface="+mj-ea"/>
                <a:cs typeface="+mj-cs"/>
              </a:rPr>
              <a:t> job opportunities?</a:t>
            </a:r>
          </a:p>
        </p:txBody>
      </p:sp>
    </p:spTree>
    <p:extLst>
      <p:ext uri="{BB962C8B-B14F-4D97-AF65-F5344CB8AC3E}">
        <p14:creationId xmlns:p14="http://schemas.microsoft.com/office/powerpoint/2010/main" val="3669324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42253C88-9262-4314-9C33-886839FBB87F}"/>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800" b="1" i="0" u="none" strike="noStrike" kern="1200" cap="none" spc="0" normalizeH="0" baseline="0" noProof="0" dirty="0">
                <a:ln>
                  <a:noFill/>
                </a:ln>
                <a:solidFill>
                  <a:sysClr val="window" lastClr="FFFFFF"/>
                </a:solidFill>
                <a:effectLst/>
                <a:uLnTx/>
                <a:uFillTx/>
                <a:ea typeface="+mj-ea"/>
                <a:cs typeface="+mj-cs"/>
              </a:rPr>
              <a:t>WESTCOTT SPACE CLUSTER</a:t>
            </a:r>
          </a:p>
        </p:txBody>
      </p:sp>
      <p:sp>
        <p:nvSpPr>
          <p:cNvPr id="5" name="Content Placeholder 2">
            <a:extLst>
              <a:ext uri="{FF2B5EF4-FFF2-40B4-BE49-F238E27FC236}">
                <a16:creationId xmlns:a16="http://schemas.microsoft.com/office/drawing/2014/main" id="{7E1732EC-5A06-43A8-97CB-D75B02792F5A}"/>
              </a:ext>
            </a:extLst>
          </p:cNvPr>
          <p:cNvSpPr>
            <a:spLocks noGrp="1"/>
          </p:cNvSpPr>
          <p:nvPr>
            <p:ph sz="half" idx="1"/>
          </p:nvPr>
        </p:nvSpPr>
        <p:spPr>
          <a:xfrm>
            <a:off x="117836" y="1259634"/>
            <a:ext cx="6041664" cy="4767942"/>
          </a:xfrm>
        </p:spPr>
        <p:txBody>
          <a:bodyPr vert="horz" lIns="91440" tIns="45720" rIns="91440" bIns="45720" rtlCol="0" anchor="ctr">
            <a:noAutofit/>
          </a:bodyPr>
          <a:lstStyle/>
          <a:p>
            <a:pPr>
              <a:lnSpc>
                <a:spcPct val="100000"/>
              </a:lnSpc>
              <a:buClr>
                <a:srgbClr val="20ABBE"/>
              </a:buClr>
              <a:buFont typeface="Wingdings" panose="05000000000000000000" pitchFamily="2" charset="2"/>
              <a:buChar char="§"/>
            </a:pPr>
            <a:r>
              <a:rPr lang="en-US" sz="1800" b="0" i="0" dirty="0">
                <a:solidFill>
                  <a:schemeClr val="tx1"/>
                </a:solidFill>
                <a:effectLst/>
                <a:latin typeface="+mj-lt"/>
              </a:rPr>
              <a:t>Space is one of the UK’s fastest growing sectors.</a:t>
            </a:r>
          </a:p>
          <a:p>
            <a:pPr>
              <a:lnSpc>
                <a:spcPct val="100000"/>
              </a:lnSpc>
              <a:buClr>
                <a:srgbClr val="20ABBE"/>
              </a:buClr>
              <a:buFont typeface="Wingdings" panose="05000000000000000000" pitchFamily="2" charset="2"/>
              <a:buChar char="§"/>
            </a:pPr>
            <a:r>
              <a:rPr lang="en-US" sz="1800" b="0" i="0" dirty="0">
                <a:solidFill>
                  <a:schemeClr val="tx1"/>
                </a:solidFill>
                <a:effectLst/>
                <a:latin typeface="+mj-lt"/>
              </a:rPr>
              <a:t>Westcott Space Cluster is located near Aylesbury. It is home to a small but growing number of space related-companies which are developing new </a:t>
            </a:r>
            <a:r>
              <a:rPr lang="en-US" sz="1800" dirty="0">
                <a:latin typeface="+mj-lt"/>
              </a:rPr>
              <a:t> </a:t>
            </a:r>
            <a:r>
              <a:rPr lang="en-US" sz="1800" b="0" i="0" dirty="0">
                <a:solidFill>
                  <a:schemeClr val="tx1"/>
                </a:solidFill>
                <a:effectLst/>
                <a:latin typeface="+mj-lt"/>
              </a:rPr>
              <a:t>technologies in rocket propulsion, 5G communications and autonomous (‘smart’) systems.</a:t>
            </a:r>
          </a:p>
          <a:p>
            <a:pPr>
              <a:lnSpc>
                <a:spcPct val="100000"/>
              </a:lnSpc>
              <a:buClr>
                <a:srgbClr val="20ABBE"/>
              </a:buClr>
              <a:buFont typeface="Wingdings" panose="05000000000000000000" pitchFamily="2" charset="2"/>
              <a:buChar char="§"/>
            </a:pPr>
            <a:r>
              <a:rPr lang="en-US" sz="1800" b="0" i="0" u="none" strike="noStrike" baseline="0" dirty="0">
                <a:solidFill>
                  <a:schemeClr val="tx1"/>
                </a:solidFill>
                <a:latin typeface="+mj-lt"/>
              </a:rPr>
              <a:t>Big developments are planned on the Westcott site over next 10 years. These developments are likely to create 2,300 highly skilled jobs in manufacturing and over 1,000 on-site technical apprenticeships.</a:t>
            </a:r>
          </a:p>
          <a:p>
            <a:pPr>
              <a:lnSpc>
                <a:spcPct val="100000"/>
              </a:lnSpc>
              <a:buClr>
                <a:srgbClr val="20ABBE"/>
              </a:buClr>
              <a:buFont typeface="Wingdings" panose="05000000000000000000" pitchFamily="2" charset="2"/>
              <a:buChar char="§"/>
            </a:pPr>
            <a:r>
              <a:rPr lang="en-GB" sz="1800" dirty="0">
                <a:solidFill>
                  <a:schemeClr val="tx1"/>
                </a:solidFill>
                <a:latin typeface="+mj-lt"/>
                <a:ea typeface="Calibri" panose="020F0502020204030204" pitchFamily="34" charset="0"/>
                <a:cs typeface="Arial" panose="020B0604020202020204" pitchFamily="34" charset="0"/>
              </a:rPr>
              <a:t>There are currently s</a:t>
            </a:r>
            <a:r>
              <a:rPr lang="en-GB" sz="1800" dirty="0">
                <a:solidFill>
                  <a:schemeClr val="tx1"/>
                </a:solidFill>
                <a:effectLst/>
                <a:latin typeface="+mj-lt"/>
                <a:ea typeface="Calibri" panose="020F0502020204030204" pitchFamily="34" charset="0"/>
                <a:cs typeface="Arial" panose="020B0604020202020204" pitchFamily="34" charset="0"/>
              </a:rPr>
              <a:t>kills shortages for technicians and propulsion test specialists within the space sector.</a:t>
            </a:r>
          </a:p>
          <a:p>
            <a:pPr>
              <a:lnSpc>
                <a:spcPct val="100000"/>
              </a:lnSpc>
              <a:buClr>
                <a:srgbClr val="20ABBE"/>
              </a:buClr>
              <a:buFont typeface="Wingdings" panose="05000000000000000000" pitchFamily="2" charset="2"/>
              <a:buChar char="§"/>
            </a:pPr>
            <a:r>
              <a:rPr lang="en-GB" sz="1800" b="0" i="0" u="none" strike="noStrike" baseline="0" dirty="0">
                <a:solidFill>
                  <a:schemeClr val="tx1"/>
                </a:solidFill>
                <a:latin typeface="+mj-lt"/>
                <a:cs typeface="Arial" panose="020B0604020202020204" pitchFamily="34" charset="0"/>
              </a:rPr>
              <a:t>Studying STEM subjects at school is the best starting point for a career in the space sector. </a:t>
            </a:r>
            <a:endParaRPr lang="en-US" sz="1800" b="0" i="0" u="none" strike="noStrike" baseline="0" dirty="0">
              <a:solidFill>
                <a:schemeClr val="tx1"/>
              </a:solidFill>
              <a:latin typeface="+mj-lt"/>
            </a:endParaRPr>
          </a:p>
        </p:txBody>
      </p:sp>
      <p:pic>
        <p:nvPicPr>
          <p:cNvPr id="11266" name="Picture 2" descr="Nucleus: A Very Different Way to Launch into Space - Nammo | Nammo">
            <a:extLst>
              <a:ext uri="{FF2B5EF4-FFF2-40B4-BE49-F238E27FC236}">
                <a16:creationId xmlns:a16="http://schemas.microsoft.com/office/drawing/2014/main" id="{1FB51E4D-ADD1-4F52-AB43-62176DB4A885}"/>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rot="16200000">
            <a:off x="5530227" y="2441792"/>
            <a:ext cx="4042659" cy="2270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5726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7E1732EC-5A06-43A8-97CB-D75B02792F5A}"/>
              </a:ext>
            </a:extLst>
          </p:cNvPr>
          <p:cNvSpPr>
            <a:spLocks noGrp="1"/>
          </p:cNvSpPr>
          <p:nvPr>
            <p:ph sz="half" idx="1"/>
          </p:nvPr>
        </p:nvSpPr>
        <p:spPr>
          <a:xfrm>
            <a:off x="211176" y="1140947"/>
            <a:ext cx="8721647" cy="2920090"/>
          </a:xfrm>
        </p:spPr>
        <p:txBody>
          <a:bodyPr vert="horz" lIns="91440" tIns="45720" rIns="91440" bIns="45720" rtlCol="0" anchor="ctr">
            <a:noAutofit/>
          </a:bodyPr>
          <a:lstStyle/>
          <a:p>
            <a:pPr marL="0" indent="0">
              <a:lnSpc>
                <a:spcPct val="100000"/>
              </a:lnSpc>
              <a:buNone/>
            </a:pPr>
            <a:r>
              <a:rPr lang="en-GB" sz="2400" b="0" i="0" dirty="0">
                <a:solidFill>
                  <a:srgbClr val="000000"/>
                </a:solidFill>
                <a:effectLst/>
                <a:latin typeface="+mj-lt"/>
              </a:rPr>
              <a:t>Visit </a:t>
            </a:r>
            <a:r>
              <a:rPr lang="en-GB" sz="2400" b="0" i="0" dirty="0">
                <a:solidFill>
                  <a:srgbClr val="000000"/>
                </a:solidFill>
                <a:effectLst/>
                <a:latin typeface="+mj-lt"/>
                <a:hlinkClick r:id="rId2"/>
              </a:rPr>
              <a:t>www.nammo.com/location/westcott/</a:t>
            </a:r>
            <a:r>
              <a:rPr lang="en-GB" sz="2400" b="0" i="0" dirty="0">
                <a:solidFill>
                  <a:srgbClr val="000000"/>
                </a:solidFill>
                <a:effectLst/>
                <a:latin typeface="+mj-lt"/>
              </a:rPr>
              <a:t> </a:t>
            </a:r>
          </a:p>
          <a:p>
            <a:pPr>
              <a:lnSpc>
                <a:spcPct val="100000"/>
              </a:lnSpc>
              <a:buClr>
                <a:srgbClr val="20ABBE"/>
              </a:buClr>
              <a:buFont typeface="Wingdings" panose="05000000000000000000" pitchFamily="2" charset="2"/>
              <a:buChar char="§"/>
            </a:pPr>
            <a:r>
              <a:rPr lang="en-GB" sz="1800" b="0" i="0" dirty="0" err="1">
                <a:solidFill>
                  <a:srgbClr val="000000"/>
                </a:solidFill>
                <a:effectLst/>
                <a:latin typeface="+mj-lt"/>
              </a:rPr>
              <a:t>Nammo</a:t>
            </a:r>
            <a:r>
              <a:rPr lang="en-GB" sz="1800" b="0" i="0" dirty="0">
                <a:solidFill>
                  <a:srgbClr val="000000"/>
                </a:solidFill>
                <a:effectLst/>
                <a:latin typeface="+mj-lt"/>
              </a:rPr>
              <a:t> Westcott supplies chemical propulsion to spacecraft manufacturers. </a:t>
            </a:r>
          </a:p>
          <a:p>
            <a:pPr>
              <a:lnSpc>
                <a:spcPct val="100000"/>
              </a:lnSpc>
              <a:buClr>
                <a:srgbClr val="20ABBE"/>
              </a:buClr>
              <a:buFont typeface="Wingdings" panose="05000000000000000000" pitchFamily="2" charset="2"/>
              <a:buChar char="§"/>
            </a:pPr>
            <a:r>
              <a:rPr lang="en-GB" sz="1800" dirty="0">
                <a:solidFill>
                  <a:srgbClr val="000000"/>
                </a:solidFill>
                <a:latin typeface="+mj-lt"/>
              </a:rPr>
              <a:t>R</a:t>
            </a:r>
            <a:r>
              <a:rPr lang="en-GB" sz="1800" b="0" i="0" dirty="0">
                <a:solidFill>
                  <a:srgbClr val="000000"/>
                </a:solidFill>
                <a:effectLst/>
                <a:latin typeface="+mj-lt"/>
              </a:rPr>
              <a:t>ocket engines and thrusters are bought by commercial, defence and science markets. </a:t>
            </a:r>
          </a:p>
          <a:p>
            <a:pPr>
              <a:lnSpc>
                <a:spcPct val="100000"/>
              </a:lnSpc>
              <a:buClr>
                <a:srgbClr val="20ABBE"/>
              </a:buClr>
              <a:buFont typeface="Wingdings" panose="05000000000000000000" pitchFamily="2" charset="2"/>
              <a:buChar char="§"/>
            </a:pPr>
            <a:r>
              <a:rPr lang="en-GB" sz="1800" b="0" i="0" dirty="0">
                <a:solidFill>
                  <a:srgbClr val="000000"/>
                </a:solidFill>
                <a:effectLst/>
                <a:latin typeface="+mj-lt"/>
              </a:rPr>
              <a:t>In 2016 it was a </a:t>
            </a:r>
            <a:r>
              <a:rPr lang="en-GB" sz="1800" b="0" i="0" dirty="0" err="1">
                <a:solidFill>
                  <a:srgbClr val="000000"/>
                </a:solidFill>
                <a:effectLst/>
                <a:latin typeface="+mj-lt"/>
              </a:rPr>
              <a:t>Nammo</a:t>
            </a:r>
            <a:r>
              <a:rPr lang="en-GB" sz="1800" b="0" i="0" dirty="0">
                <a:solidFill>
                  <a:srgbClr val="000000"/>
                </a:solidFill>
                <a:effectLst/>
                <a:latin typeface="+mj-lt"/>
              </a:rPr>
              <a:t> Westcott engine that provided the insertion burn to allow </a:t>
            </a:r>
            <a:r>
              <a:rPr lang="en-GB" sz="1800" dirty="0">
                <a:solidFill>
                  <a:srgbClr val="000000"/>
                </a:solidFill>
                <a:latin typeface="+mj-lt"/>
              </a:rPr>
              <a:t>NASA’s JUNO spacecraft to successfully enter into orbit around Jupiter.</a:t>
            </a:r>
          </a:p>
          <a:p>
            <a:pPr fontAlgn="base">
              <a:buClr>
                <a:srgbClr val="20ABBE"/>
              </a:buClr>
              <a:buFont typeface="Wingdings" panose="05000000000000000000" pitchFamily="2" charset="2"/>
              <a:buChar char="§"/>
            </a:pPr>
            <a:r>
              <a:rPr lang="en-GB" sz="1800" dirty="0" err="1">
                <a:solidFill>
                  <a:srgbClr val="000000"/>
                </a:solidFill>
                <a:latin typeface="+mj-lt"/>
              </a:rPr>
              <a:t>Nammo</a:t>
            </a:r>
            <a:r>
              <a:rPr lang="en-GB" sz="1800" dirty="0">
                <a:solidFill>
                  <a:srgbClr val="000000"/>
                </a:solidFill>
                <a:latin typeface="+mj-lt"/>
              </a:rPr>
              <a:t> Westcott employees work on development, production and testing.</a:t>
            </a:r>
            <a:endParaRPr lang="en-US" sz="1800" dirty="0">
              <a:solidFill>
                <a:schemeClr val="tx1"/>
              </a:solidFill>
              <a:latin typeface="+mj-lt"/>
            </a:endParaRPr>
          </a:p>
        </p:txBody>
      </p:sp>
      <p:sp>
        <p:nvSpPr>
          <p:cNvPr id="8" name="Title 1">
            <a:extLst>
              <a:ext uri="{FF2B5EF4-FFF2-40B4-BE49-F238E27FC236}">
                <a16:creationId xmlns:a16="http://schemas.microsoft.com/office/drawing/2014/main" id="{BEDF56BB-8AFF-44D3-93B0-16AC599471F7}"/>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800" b="1" i="0" u="none" strike="noStrike" kern="1200" cap="none" spc="0" normalizeH="0" baseline="0" noProof="0" dirty="0">
                <a:ln>
                  <a:noFill/>
                </a:ln>
                <a:solidFill>
                  <a:sysClr val="window" lastClr="FFFFFF"/>
                </a:solidFill>
                <a:effectLst/>
                <a:uLnTx/>
                <a:uFillTx/>
                <a:ea typeface="+mj-ea"/>
                <a:cs typeface="+mj-cs"/>
              </a:rPr>
              <a:t>Take a look around…  </a:t>
            </a:r>
            <a:r>
              <a:rPr kumimoji="0" lang="en-GB" sz="2800" b="1" i="0" u="none" strike="noStrike" kern="1200" cap="none" spc="0" normalizeH="0" baseline="0" noProof="0" dirty="0" err="1">
                <a:ln>
                  <a:noFill/>
                </a:ln>
                <a:solidFill>
                  <a:sysClr val="window" lastClr="FFFFFF"/>
                </a:solidFill>
                <a:effectLst/>
                <a:uLnTx/>
                <a:uFillTx/>
                <a:ea typeface="+mj-ea"/>
                <a:cs typeface="+mj-cs"/>
              </a:rPr>
              <a:t>Nammo</a:t>
            </a:r>
            <a:r>
              <a:rPr kumimoji="0" lang="en-GB" sz="2800" b="1" i="0" u="none" strike="noStrike" kern="1200" cap="none" spc="0" normalizeH="0" baseline="0" noProof="0" dirty="0">
                <a:ln>
                  <a:noFill/>
                </a:ln>
                <a:solidFill>
                  <a:sysClr val="window" lastClr="FFFFFF"/>
                </a:solidFill>
                <a:effectLst/>
                <a:uLnTx/>
                <a:uFillTx/>
                <a:ea typeface="+mj-ea"/>
                <a:cs typeface="+mj-cs"/>
              </a:rPr>
              <a:t> Westcott</a:t>
            </a:r>
          </a:p>
        </p:txBody>
      </p:sp>
      <p:pic>
        <p:nvPicPr>
          <p:cNvPr id="1030" name="Picture 6" descr="NAMMO - Westcott Space Cluster">
            <a:extLst>
              <a:ext uri="{FF2B5EF4-FFF2-40B4-BE49-F238E27FC236}">
                <a16:creationId xmlns:a16="http://schemas.microsoft.com/office/drawing/2014/main" id="{1AB4A2A1-FCC1-443C-BCB6-727E16C1BB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6046" y="3839321"/>
            <a:ext cx="6551906" cy="201903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819D8A74-E3FB-41A7-8748-807F58D4F72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8278" b="28976"/>
          <a:stretch/>
        </p:blipFill>
        <p:spPr bwMode="auto">
          <a:xfrm>
            <a:off x="5856196" y="999645"/>
            <a:ext cx="3076627" cy="730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8761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CFD74E39-FE05-4726-8D7B-C3070EC6F387}"/>
              </a:ext>
            </a:extLst>
          </p:cNvPr>
          <p:cNvSpPr>
            <a:spLocks noGrp="1"/>
          </p:cNvSpPr>
          <p:nvPr>
            <p:ph sz="half" idx="1"/>
          </p:nvPr>
        </p:nvSpPr>
        <p:spPr>
          <a:xfrm>
            <a:off x="95277" y="1086244"/>
            <a:ext cx="5763622" cy="4124909"/>
          </a:xfrm>
        </p:spPr>
        <p:txBody>
          <a:bodyPr>
            <a:normAutofit/>
          </a:bodyPr>
          <a:lstStyle/>
          <a:p>
            <a:pPr>
              <a:buClr>
                <a:srgbClr val="20ABBE"/>
              </a:buClr>
              <a:buFont typeface="Wingdings" panose="05000000000000000000" pitchFamily="2" charset="2"/>
              <a:buChar char="§"/>
            </a:pPr>
            <a:r>
              <a:rPr lang="en-GB" sz="1800" dirty="0">
                <a:solidFill>
                  <a:schemeClr val="tx1"/>
                </a:solidFill>
                <a:latin typeface="+mj-lt"/>
                <a:ea typeface="Times New Roman" panose="02020603050405020304" pitchFamily="18" charset="0"/>
                <a:cs typeface="Arial" panose="020B0604020202020204" pitchFamily="34" charset="0"/>
              </a:rPr>
              <a:t>In recent years, the creative </a:t>
            </a:r>
            <a:r>
              <a:rPr lang="en-GB" sz="1800" dirty="0">
                <a:latin typeface="+mj-lt"/>
                <a:ea typeface="Times New Roman" panose="02020603050405020304" pitchFamily="18" charset="0"/>
                <a:cs typeface="Arial" panose="020B0604020202020204" pitchFamily="34" charset="0"/>
              </a:rPr>
              <a:t>sector has been </a:t>
            </a:r>
            <a:r>
              <a:rPr lang="en-GB" sz="1800" dirty="0">
                <a:solidFill>
                  <a:schemeClr val="tx1"/>
                </a:solidFill>
                <a:latin typeface="+mj-lt"/>
                <a:ea typeface="Times New Roman" panose="02020603050405020304" pitchFamily="18" charset="0"/>
                <a:cs typeface="Arial" panose="020B0604020202020204" pitchFamily="34" charset="0"/>
              </a:rPr>
              <a:t>growing five times faster than the </a:t>
            </a:r>
            <a:r>
              <a:rPr lang="en-GB" sz="1800" dirty="0">
                <a:latin typeface="+mj-lt"/>
                <a:ea typeface="Times New Roman" panose="02020603050405020304" pitchFamily="18" charset="0"/>
                <a:cs typeface="Arial" panose="020B0604020202020204" pitchFamily="34" charset="0"/>
              </a:rPr>
              <a:t>national economy. </a:t>
            </a:r>
            <a:endParaRPr lang="en-GB" sz="1800" dirty="0">
              <a:solidFill>
                <a:schemeClr val="tx1"/>
              </a:solidFill>
              <a:latin typeface="+mj-lt"/>
              <a:ea typeface="Times New Roman" panose="02020603050405020304" pitchFamily="18" charset="0"/>
              <a:cs typeface="Arial" panose="020B0604020202020204" pitchFamily="34" charset="0"/>
            </a:endParaRPr>
          </a:p>
          <a:p>
            <a:pPr>
              <a:buClr>
                <a:srgbClr val="20ABBE"/>
              </a:buClr>
              <a:buFont typeface="Wingdings" panose="05000000000000000000" pitchFamily="2" charset="2"/>
              <a:buChar char="§"/>
            </a:pPr>
            <a:r>
              <a:rPr lang="en-GB" sz="1800" dirty="0">
                <a:solidFill>
                  <a:schemeClr val="tx1"/>
                </a:solidFill>
                <a:latin typeface="+mj-lt"/>
                <a:cs typeface="Arial" panose="020B0604020202020204" pitchFamily="34" charset="0"/>
              </a:rPr>
              <a:t>There are twice as many creative industry jobs within the Buckinghamshire economy than the national average. </a:t>
            </a:r>
            <a:endParaRPr lang="en-GB" sz="1800" dirty="0">
              <a:solidFill>
                <a:schemeClr val="tx1"/>
              </a:solidFill>
              <a:effectLst/>
              <a:latin typeface="+mj-lt"/>
              <a:ea typeface="Times New Roman" panose="02020603050405020304" pitchFamily="18" charset="0"/>
              <a:cs typeface="Times New Roman" panose="02020603050405020304" pitchFamily="18" charset="0"/>
            </a:endParaRPr>
          </a:p>
          <a:p>
            <a:pPr>
              <a:buClr>
                <a:srgbClr val="20ABBE"/>
              </a:buClr>
              <a:buFont typeface="Wingdings" panose="05000000000000000000" pitchFamily="2" charset="2"/>
              <a:buChar char="§"/>
            </a:pPr>
            <a:r>
              <a:rPr lang="en-GB" sz="1800" dirty="0">
                <a:solidFill>
                  <a:schemeClr val="tx1"/>
                </a:solidFill>
                <a:effectLst/>
                <a:latin typeface="+mj-lt"/>
                <a:ea typeface="Times New Roman" panose="02020603050405020304" pitchFamily="18" charset="0"/>
                <a:cs typeface="Times New Roman" panose="02020603050405020304" pitchFamily="18" charset="0"/>
              </a:rPr>
              <a:t>Pinewood Studios, the home of the British film industry and the James Bond and Star Wars franchises, is located within Buckinghamshire.</a:t>
            </a:r>
            <a:endParaRPr lang="en-GB" sz="1800" dirty="0">
              <a:latin typeface="+mj-lt"/>
              <a:ea typeface="Times New Roman" panose="02020603050405020304" pitchFamily="18" charset="0"/>
              <a:cs typeface="Times New Roman" panose="02020603050405020304" pitchFamily="18" charset="0"/>
            </a:endParaRPr>
          </a:p>
          <a:p>
            <a:pPr>
              <a:buClr>
                <a:srgbClr val="20ABBE"/>
              </a:buClr>
              <a:buFont typeface="Wingdings" panose="05000000000000000000" pitchFamily="2" charset="2"/>
              <a:buChar char="§"/>
            </a:pPr>
            <a:r>
              <a:rPr lang="en-GB" sz="1800" dirty="0">
                <a:solidFill>
                  <a:schemeClr val="tx1"/>
                </a:solidFill>
                <a:effectLst/>
                <a:latin typeface="+mj-lt"/>
                <a:ea typeface="Calibri" panose="020F0502020204030204" pitchFamily="34" charset="0"/>
                <a:cs typeface="Interstate-Light"/>
              </a:rPr>
              <a:t>The National Film and Television School in Beaconsfield is one of the top film schools in the world. </a:t>
            </a:r>
            <a:endParaRPr lang="en-GB" sz="1800" dirty="0">
              <a:latin typeface="+mj-lt"/>
              <a:ea typeface="Calibri" panose="020F0502020204030204" pitchFamily="34" charset="0"/>
              <a:cs typeface="Interstate-Light"/>
            </a:endParaRPr>
          </a:p>
          <a:p>
            <a:pPr>
              <a:buClr>
                <a:srgbClr val="20ABBE"/>
              </a:buClr>
              <a:buFont typeface="Wingdings" panose="05000000000000000000" pitchFamily="2" charset="2"/>
              <a:buChar char="§"/>
            </a:pPr>
            <a:r>
              <a:rPr lang="en-GB" sz="1800" dirty="0">
                <a:solidFill>
                  <a:schemeClr val="tx1"/>
                </a:solidFill>
                <a:latin typeface="+mj-lt"/>
                <a:ea typeface="Calibri" panose="020F0502020204030204" pitchFamily="34" charset="0"/>
                <a:cs typeface="Interstate-Light"/>
              </a:rPr>
              <a:t>Other local companies include CTV Outside Broadcasts and Boundless West: t</a:t>
            </a:r>
            <a:r>
              <a:rPr lang="en-GB" sz="1800" dirty="0">
                <a:latin typeface="+mj-lt"/>
              </a:rPr>
              <a:t>hink Strictly Blackpool and royal weddings; Escape to the County and Grand Designs</a:t>
            </a:r>
            <a:r>
              <a:rPr lang="en-GB" sz="1800" dirty="0">
                <a:solidFill>
                  <a:schemeClr val="tx1"/>
                </a:solidFill>
                <a:latin typeface="+mj-lt"/>
                <a:ea typeface="Calibri" panose="020F0502020204030204" pitchFamily="34" charset="0"/>
                <a:cs typeface="Interstate-Light"/>
              </a:rPr>
              <a:t>.</a:t>
            </a:r>
            <a:endParaRPr lang="en-GB" sz="1800" dirty="0">
              <a:solidFill>
                <a:schemeClr val="tx1"/>
              </a:solidFill>
              <a:effectLst/>
              <a:latin typeface="+mj-lt"/>
              <a:ea typeface="Calibri" panose="020F0502020204030204" pitchFamily="34" charset="0"/>
              <a:cs typeface="Interstate-Light"/>
            </a:endParaRPr>
          </a:p>
          <a:p>
            <a:pPr>
              <a:buClr>
                <a:srgbClr val="20ABBE"/>
              </a:buClr>
              <a:buFont typeface="Wingdings" panose="05000000000000000000" pitchFamily="2" charset="2"/>
              <a:buChar char="§"/>
            </a:pPr>
            <a:endParaRPr lang="en-GB" sz="1800" dirty="0">
              <a:solidFill>
                <a:schemeClr val="tx1"/>
              </a:solidFill>
              <a:effectLst/>
              <a:latin typeface="+mj-lt"/>
              <a:ea typeface="Calibri" panose="020F0502020204030204" pitchFamily="34" charset="0"/>
              <a:cs typeface="Interstate-Light"/>
            </a:endParaRPr>
          </a:p>
        </p:txBody>
      </p:sp>
      <p:sp>
        <p:nvSpPr>
          <p:cNvPr id="6" name="Content Placeholder 3">
            <a:extLst>
              <a:ext uri="{FF2B5EF4-FFF2-40B4-BE49-F238E27FC236}">
                <a16:creationId xmlns:a16="http://schemas.microsoft.com/office/drawing/2014/main" id="{4CF0B6CF-3E87-4BE8-8924-F74C653FF5E8}"/>
              </a:ext>
            </a:extLst>
          </p:cNvPr>
          <p:cNvSpPr txBox="1">
            <a:spLocks/>
          </p:cNvSpPr>
          <p:nvPr/>
        </p:nvSpPr>
        <p:spPr>
          <a:xfrm>
            <a:off x="6186416" y="1106467"/>
            <a:ext cx="2751015" cy="3522009"/>
          </a:xfrm>
          <a:prstGeom prst="rect">
            <a:avLst/>
          </a:prstGeom>
          <a:solidFill>
            <a:srgbClr val="20ABBE"/>
          </a:solidFill>
        </p:spPr>
        <p:txBody>
          <a:bodyP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prstClr val="white"/>
                </a:solidFill>
                <a:effectLst/>
                <a:uLnTx/>
                <a:uFillTx/>
                <a:latin typeface="+mj-lt"/>
                <a:ea typeface="+mn-ea"/>
                <a:cs typeface="+mn-cs"/>
              </a:rPr>
              <a:t>There is a wide range of jobs within Bucks’ film and TV sector, including:</a:t>
            </a:r>
          </a:p>
          <a:p>
            <a:pPr marR="0" lvl="1" algn="l" defTabSz="685800" rtl="0" eaLnBrk="1" fontAlgn="auto" latinLnBrk="0" hangingPunct="1">
              <a:lnSpc>
                <a:spcPct val="90000"/>
              </a:lnSpc>
              <a:spcBef>
                <a:spcPts val="375"/>
              </a:spcBef>
              <a:spcAft>
                <a:spcPts val="0"/>
              </a:spcAft>
              <a:buClr>
                <a:prstClr val="white"/>
              </a:buClr>
              <a:buSzTx/>
              <a:buFont typeface="Wingdings" panose="05000000000000000000" pitchFamily="2" charset="2"/>
              <a:buChar char="§"/>
              <a:tabLst/>
              <a:defRPr/>
            </a:pPr>
            <a:r>
              <a:rPr kumimoji="0" lang="en-GB" b="0" i="0" u="none" strike="noStrike" kern="1200" cap="none" spc="0" normalizeH="0" baseline="0" noProof="0" dirty="0">
                <a:ln>
                  <a:noFill/>
                </a:ln>
                <a:solidFill>
                  <a:prstClr val="white"/>
                </a:solidFill>
                <a:effectLst/>
                <a:uLnTx/>
                <a:uFillTx/>
                <a:latin typeface="+mj-lt"/>
                <a:ea typeface="Times New Roman" panose="02020603050405020304" pitchFamily="18" charset="0"/>
                <a:cs typeface="Times New Roman" panose="02020603050405020304" pitchFamily="18" charset="0"/>
              </a:rPr>
              <a:t>Studio manager </a:t>
            </a:r>
          </a:p>
          <a:p>
            <a:pPr marR="0" lvl="1" algn="l" defTabSz="685800" rtl="0" eaLnBrk="1" fontAlgn="auto" latinLnBrk="0" hangingPunct="1">
              <a:lnSpc>
                <a:spcPct val="90000"/>
              </a:lnSpc>
              <a:spcBef>
                <a:spcPts val="375"/>
              </a:spcBef>
              <a:spcAft>
                <a:spcPts val="0"/>
              </a:spcAft>
              <a:buClr>
                <a:prstClr val="white"/>
              </a:buClr>
              <a:buSzTx/>
              <a:buFont typeface="Wingdings" panose="05000000000000000000" pitchFamily="2" charset="2"/>
              <a:buChar char="§"/>
              <a:tabLst/>
              <a:defRPr/>
            </a:pPr>
            <a:r>
              <a:rPr kumimoji="0" lang="en-GB" b="0" i="0" u="none" strike="noStrike" kern="1200" cap="none" spc="0" normalizeH="0" baseline="0" noProof="0" dirty="0">
                <a:ln>
                  <a:noFill/>
                </a:ln>
                <a:solidFill>
                  <a:prstClr val="white"/>
                </a:solidFill>
                <a:effectLst/>
                <a:uLnTx/>
                <a:uFillTx/>
                <a:latin typeface="+mj-lt"/>
                <a:ea typeface="Times New Roman" panose="02020603050405020304" pitchFamily="18" charset="0"/>
                <a:cs typeface="Times New Roman" panose="02020603050405020304" pitchFamily="18" charset="0"/>
              </a:rPr>
              <a:t>Marketing officer</a:t>
            </a:r>
          </a:p>
          <a:p>
            <a:pPr marR="0" lvl="1" algn="l" defTabSz="685800" rtl="0" eaLnBrk="1" fontAlgn="auto" latinLnBrk="0" hangingPunct="1">
              <a:lnSpc>
                <a:spcPct val="90000"/>
              </a:lnSpc>
              <a:spcBef>
                <a:spcPts val="375"/>
              </a:spcBef>
              <a:spcAft>
                <a:spcPts val="0"/>
              </a:spcAft>
              <a:buClr>
                <a:prstClr val="white"/>
              </a:buClr>
              <a:buSzTx/>
              <a:buFont typeface="Wingdings" panose="05000000000000000000" pitchFamily="2" charset="2"/>
              <a:buChar char="§"/>
              <a:tabLst/>
              <a:defRPr/>
            </a:pPr>
            <a:r>
              <a:rPr kumimoji="0" lang="en-GB" b="0" i="0" u="none" strike="noStrike" kern="1200" cap="none" spc="0" normalizeH="0" baseline="0" noProof="0" dirty="0">
                <a:ln>
                  <a:noFill/>
                </a:ln>
                <a:solidFill>
                  <a:prstClr val="white"/>
                </a:solidFill>
                <a:effectLst/>
                <a:uLnTx/>
                <a:uFillTx/>
                <a:latin typeface="+mj-lt"/>
                <a:ea typeface="Times New Roman" panose="02020603050405020304" pitchFamily="18" charset="0"/>
                <a:cs typeface="Times New Roman" panose="02020603050405020304" pitchFamily="18" charset="0"/>
              </a:rPr>
              <a:t>3D modelling artist</a:t>
            </a:r>
          </a:p>
          <a:p>
            <a:pPr marR="0" lvl="1" algn="l" defTabSz="685800" rtl="0" eaLnBrk="1" fontAlgn="auto" latinLnBrk="0" hangingPunct="1">
              <a:lnSpc>
                <a:spcPct val="90000"/>
              </a:lnSpc>
              <a:spcBef>
                <a:spcPts val="375"/>
              </a:spcBef>
              <a:spcAft>
                <a:spcPts val="0"/>
              </a:spcAft>
              <a:buClr>
                <a:prstClr val="white"/>
              </a:buClr>
              <a:buSzTx/>
              <a:buFont typeface="Wingdings" panose="05000000000000000000" pitchFamily="2" charset="2"/>
              <a:buChar char="§"/>
              <a:tabLst/>
              <a:defRPr/>
            </a:pPr>
            <a:r>
              <a:rPr kumimoji="0" lang="en-GB" b="0" i="0" u="none" strike="noStrike" kern="1200" cap="none" spc="0" normalizeH="0" baseline="0" noProof="0" dirty="0">
                <a:ln>
                  <a:noFill/>
                </a:ln>
                <a:solidFill>
                  <a:prstClr val="white"/>
                </a:solidFill>
                <a:effectLst/>
                <a:uLnTx/>
                <a:uFillTx/>
                <a:latin typeface="+mj-lt"/>
                <a:ea typeface="Times New Roman" panose="02020603050405020304" pitchFamily="18" charset="0"/>
                <a:cs typeface="Times New Roman" panose="02020603050405020304" pitchFamily="18" charset="0"/>
              </a:rPr>
              <a:t>Set designer</a:t>
            </a:r>
          </a:p>
          <a:p>
            <a:pPr marR="0" lvl="1" algn="l" defTabSz="685800" rtl="0" eaLnBrk="1" fontAlgn="auto" latinLnBrk="0" hangingPunct="1">
              <a:lnSpc>
                <a:spcPct val="90000"/>
              </a:lnSpc>
              <a:spcBef>
                <a:spcPts val="375"/>
              </a:spcBef>
              <a:spcAft>
                <a:spcPts val="0"/>
              </a:spcAft>
              <a:buClr>
                <a:prstClr val="white"/>
              </a:buClr>
              <a:buSzTx/>
              <a:buFont typeface="Wingdings" panose="05000000000000000000" pitchFamily="2" charset="2"/>
              <a:buChar char="§"/>
              <a:tabLst/>
              <a:defRPr/>
            </a:pPr>
            <a:r>
              <a:rPr kumimoji="0" lang="en-GB" b="0" i="0" u="none" strike="noStrike" kern="1200" cap="none" spc="0" normalizeH="0" baseline="0" noProof="0" dirty="0">
                <a:ln>
                  <a:noFill/>
                </a:ln>
                <a:solidFill>
                  <a:prstClr val="white"/>
                </a:solidFill>
                <a:effectLst/>
                <a:uLnTx/>
                <a:uFillTx/>
                <a:latin typeface="+mj-lt"/>
                <a:ea typeface="Times New Roman" panose="02020603050405020304" pitchFamily="18" charset="0"/>
                <a:cs typeface="Times New Roman" panose="02020603050405020304" pitchFamily="18" charset="0"/>
              </a:rPr>
              <a:t>Photographer</a:t>
            </a:r>
          </a:p>
          <a:p>
            <a:pPr marR="0" lvl="1" algn="l" defTabSz="685800" rtl="0" eaLnBrk="1" fontAlgn="auto" latinLnBrk="0" hangingPunct="1">
              <a:lnSpc>
                <a:spcPct val="90000"/>
              </a:lnSpc>
              <a:spcBef>
                <a:spcPts val="375"/>
              </a:spcBef>
              <a:spcAft>
                <a:spcPts val="0"/>
              </a:spcAft>
              <a:buClr>
                <a:prstClr val="white"/>
              </a:buClr>
              <a:buSzTx/>
              <a:buFont typeface="Wingdings" panose="05000000000000000000" pitchFamily="2" charset="2"/>
              <a:buChar char="§"/>
              <a:tabLst/>
              <a:defRPr/>
            </a:pPr>
            <a:r>
              <a:rPr kumimoji="0" lang="en-GB" b="0" i="0" u="none" strike="noStrike" kern="1200" cap="none" spc="0" normalizeH="0" baseline="0" noProof="0" dirty="0">
                <a:ln>
                  <a:noFill/>
                </a:ln>
                <a:solidFill>
                  <a:prstClr val="white"/>
                </a:solidFill>
                <a:effectLst/>
                <a:uLnTx/>
                <a:uFillTx/>
                <a:latin typeface="+mj-lt"/>
                <a:ea typeface="+mn-ea"/>
                <a:cs typeface="Times New Roman" panose="02020603050405020304" pitchFamily="18" charset="0"/>
              </a:rPr>
              <a:t>Production manager</a:t>
            </a:r>
          </a:p>
          <a:p>
            <a:pPr marR="0" lvl="1" algn="l" defTabSz="685800" rtl="0" eaLnBrk="1" fontAlgn="auto" latinLnBrk="0" hangingPunct="1">
              <a:lnSpc>
                <a:spcPct val="90000"/>
              </a:lnSpc>
              <a:spcBef>
                <a:spcPts val="375"/>
              </a:spcBef>
              <a:spcAft>
                <a:spcPts val="0"/>
              </a:spcAft>
              <a:buClr>
                <a:prstClr val="white"/>
              </a:buClr>
              <a:buSzTx/>
              <a:buFont typeface="Wingdings" panose="05000000000000000000" pitchFamily="2" charset="2"/>
              <a:buChar char="§"/>
              <a:tabLst/>
              <a:defRPr/>
            </a:pPr>
            <a:r>
              <a:rPr kumimoji="0" lang="en-GB" b="0" i="0" u="none" strike="noStrike" kern="1200" cap="none" spc="0" normalizeH="0" baseline="0" noProof="0" dirty="0">
                <a:ln>
                  <a:noFill/>
                </a:ln>
                <a:solidFill>
                  <a:prstClr val="white"/>
                </a:solidFill>
                <a:effectLst/>
                <a:uLnTx/>
                <a:uFillTx/>
                <a:latin typeface="+mj-lt"/>
                <a:ea typeface="+mn-ea"/>
                <a:cs typeface="Times New Roman" panose="02020603050405020304" pitchFamily="18" charset="0"/>
              </a:rPr>
              <a:t>Script writer </a:t>
            </a:r>
          </a:p>
          <a:p>
            <a:pPr marR="0" lvl="1" algn="l" defTabSz="685800" rtl="0" eaLnBrk="1" fontAlgn="auto" latinLnBrk="0" hangingPunct="1">
              <a:lnSpc>
                <a:spcPct val="90000"/>
              </a:lnSpc>
              <a:spcBef>
                <a:spcPts val="375"/>
              </a:spcBef>
              <a:spcAft>
                <a:spcPts val="0"/>
              </a:spcAft>
              <a:buClr>
                <a:prstClr val="white"/>
              </a:buClr>
              <a:buSzTx/>
              <a:buFont typeface="Wingdings" panose="05000000000000000000" pitchFamily="2" charset="2"/>
              <a:buChar char="§"/>
              <a:tabLst/>
              <a:defRPr/>
            </a:pPr>
            <a:r>
              <a:rPr kumimoji="0" lang="en-GB" b="0" i="0" u="none" strike="noStrike" kern="1200" cap="none" spc="0" normalizeH="0" baseline="0" noProof="0" dirty="0">
                <a:ln>
                  <a:noFill/>
                </a:ln>
                <a:solidFill>
                  <a:prstClr val="white"/>
                </a:solidFill>
                <a:effectLst/>
                <a:uLnTx/>
                <a:uFillTx/>
                <a:latin typeface="+mj-lt"/>
                <a:ea typeface="+mn-ea"/>
                <a:cs typeface="Times New Roman" panose="02020603050405020304" pitchFamily="18" charset="0"/>
              </a:rPr>
              <a:t>Digital effects</a:t>
            </a:r>
          </a:p>
          <a:p>
            <a:pPr marR="0" lvl="1" algn="l" defTabSz="685800" rtl="0" eaLnBrk="1" fontAlgn="auto" latinLnBrk="0" hangingPunct="1">
              <a:lnSpc>
                <a:spcPct val="90000"/>
              </a:lnSpc>
              <a:spcBef>
                <a:spcPts val="375"/>
              </a:spcBef>
              <a:spcAft>
                <a:spcPts val="0"/>
              </a:spcAft>
              <a:buClr>
                <a:prstClr val="white"/>
              </a:buClr>
              <a:buSzTx/>
              <a:buFont typeface="Wingdings" panose="05000000000000000000" pitchFamily="2" charset="2"/>
              <a:buChar char="§"/>
              <a:tabLst/>
              <a:defRPr/>
            </a:pPr>
            <a:r>
              <a:rPr kumimoji="0" lang="en-GB" b="0" i="0" u="none" strike="noStrike" kern="1200" cap="none" spc="0" normalizeH="0" baseline="0" noProof="0" dirty="0">
                <a:ln>
                  <a:noFill/>
                </a:ln>
                <a:solidFill>
                  <a:prstClr val="white"/>
                </a:solidFill>
                <a:effectLst/>
                <a:uLnTx/>
                <a:uFillTx/>
                <a:latin typeface="+mj-lt"/>
                <a:ea typeface="+mn-ea"/>
                <a:cs typeface="Times New Roman" panose="02020603050405020304" pitchFamily="18" charset="0"/>
              </a:rPr>
              <a:t>Camera operator</a:t>
            </a:r>
          </a:p>
        </p:txBody>
      </p:sp>
      <p:sp>
        <p:nvSpPr>
          <p:cNvPr id="8" name="Title 1">
            <a:extLst>
              <a:ext uri="{FF2B5EF4-FFF2-40B4-BE49-F238E27FC236}">
                <a16:creationId xmlns:a16="http://schemas.microsoft.com/office/drawing/2014/main" id="{25FBBCD7-39D7-44DD-B291-0804ABE7231B}"/>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800" b="1" i="0" u="none" strike="noStrike" kern="1200" cap="none" spc="0" normalizeH="0" baseline="0" noProof="0" dirty="0">
                <a:ln>
                  <a:noFill/>
                </a:ln>
                <a:solidFill>
                  <a:sysClr val="window" lastClr="FFFFFF"/>
                </a:solidFill>
                <a:effectLst/>
                <a:uLnTx/>
                <a:uFillTx/>
                <a:ea typeface="+mj-ea"/>
                <a:cs typeface="+mj-cs"/>
              </a:rPr>
              <a:t>FILM AND TV</a:t>
            </a:r>
          </a:p>
        </p:txBody>
      </p:sp>
      <p:pic>
        <p:nvPicPr>
          <p:cNvPr id="7" name="Picture 4" descr="CTV Outside Broadcasts Ltd. ">
            <a:extLst>
              <a:ext uri="{FF2B5EF4-FFF2-40B4-BE49-F238E27FC236}">
                <a16:creationId xmlns:a16="http://schemas.microsoft.com/office/drawing/2014/main" id="{873012F8-C3C5-4C52-88FB-00CD1F04AB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62" r="-1002"/>
          <a:stretch/>
        </p:blipFill>
        <p:spPr bwMode="auto">
          <a:xfrm>
            <a:off x="3372813" y="4787665"/>
            <a:ext cx="2376913" cy="96044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Boundless">
            <a:extLst>
              <a:ext uri="{FF2B5EF4-FFF2-40B4-BE49-F238E27FC236}">
                <a16:creationId xmlns:a16="http://schemas.microsoft.com/office/drawing/2014/main" id="{CB0FE5EC-493B-4425-A531-5A5F4DA551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8071" y="5110278"/>
            <a:ext cx="2969360" cy="41920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9B79BEAA-BA2A-46E6-B69D-4F0A29A1E875}"/>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136403" y="4757447"/>
            <a:ext cx="3207433" cy="955941"/>
          </a:xfrm>
          <a:prstGeom prst="rect">
            <a:avLst/>
          </a:prstGeom>
        </p:spPr>
      </p:pic>
    </p:spTree>
    <p:extLst>
      <p:ext uri="{BB962C8B-B14F-4D97-AF65-F5344CB8AC3E}">
        <p14:creationId xmlns:p14="http://schemas.microsoft.com/office/powerpoint/2010/main" val="137523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7E1732EC-5A06-43A8-97CB-D75B02792F5A}"/>
              </a:ext>
            </a:extLst>
          </p:cNvPr>
          <p:cNvSpPr>
            <a:spLocks noGrp="1"/>
          </p:cNvSpPr>
          <p:nvPr>
            <p:ph sz="half" idx="1"/>
          </p:nvPr>
        </p:nvSpPr>
        <p:spPr>
          <a:xfrm>
            <a:off x="211177" y="1140947"/>
            <a:ext cx="4578538" cy="4699016"/>
          </a:xfrm>
        </p:spPr>
        <p:txBody>
          <a:bodyPr vert="horz" lIns="91440" tIns="45720" rIns="91440" bIns="45720" rtlCol="0" anchor="ctr">
            <a:noAutofit/>
          </a:bodyPr>
          <a:lstStyle/>
          <a:p>
            <a:pPr marL="0" indent="0">
              <a:lnSpc>
                <a:spcPct val="100000"/>
              </a:lnSpc>
              <a:buNone/>
            </a:pPr>
            <a:r>
              <a:rPr lang="en-GB" sz="2400" b="0" i="0" dirty="0">
                <a:solidFill>
                  <a:srgbClr val="000000"/>
                </a:solidFill>
                <a:effectLst/>
                <a:latin typeface="+mj-lt"/>
              </a:rPr>
              <a:t>Visit </a:t>
            </a:r>
            <a:r>
              <a:rPr lang="en-GB" sz="2400" b="0" i="0" dirty="0">
                <a:solidFill>
                  <a:srgbClr val="000000"/>
                </a:solidFill>
                <a:effectLst/>
                <a:latin typeface="+mj-lt"/>
                <a:hlinkClick r:id="rId2"/>
              </a:rPr>
              <a:t>www.pinewoodgroup.com/</a:t>
            </a:r>
            <a:r>
              <a:rPr lang="en-GB" sz="2400" b="0" i="0" dirty="0">
                <a:solidFill>
                  <a:srgbClr val="000000"/>
                </a:solidFill>
                <a:effectLst/>
                <a:latin typeface="+mj-lt"/>
              </a:rPr>
              <a:t> </a:t>
            </a:r>
          </a:p>
          <a:p>
            <a:pPr algn="l">
              <a:buClr>
                <a:srgbClr val="20ABBE"/>
              </a:buClr>
              <a:buFont typeface="Wingdings" panose="05000000000000000000" pitchFamily="2" charset="2"/>
              <a:buChar char="§"/>
            </a:pPr>
            <a:r>
              <a:rPr lang="en-GB" sz="1800" b="0" i="0" u="none" strike="noStrike" dirty="0">
                <a:effectLst/>
                <a:latin typeface="+mj-lt"/>
              </a:rPr>
              <a:t>For over 80 years, Pinewood Studios have made dreams a reality, enabling storytellers to bring their creations to life on the big and small screen. </a:t>
            </a:r>
          </a:p>
          <a:p>
            <a:pPr algn="l">
              <a:buClr>
                <a:srgbClr val="20ABBE"/>
              </a:buClr>
              <a:buFont typeface="Wingdings" panose="05000000000000000000" pitchFamily="2" charset="2"/>
              <a:buChar char="§"/>
            </a:pPr>
            <a:r>
              <a:rPr lang="en-GB" sz="1800" b="0" i="0" dirty="0">
                <a:effectLst/>
                <a:latin typeface="+mj-lt"/>
              </a:rPr>
              <a:t>Home to classics including James Bond, Star Wars and the Marvel Cinematic Universe.</a:t>
            </a:r>
            <a:endParaRPr lang="en-GB" sz="1800" b="0" i="0" u="none" strike="noStrike" dirty="0">
              <a:effectLst/>
              <a:latin typeface="+mj-lt"/>
            </a:endParaRPr>
          </a:p>
          <a:p>
            <a:pPr algn="l">
              <a:buClr>
                <a:srgbClr val="20ABBE"/>
              </a:buClr>
              <a:buFont typeface="Wingdings" panose="05000000000000000000" pitchFamily="2" charset="2"/>
              <a:buChar char="§"/>
            </a:pPr>
            <a:r>
              <a:rPr lang="en-GB" sz="1800" b="0" i="0" u="none" strike="noStrike" dirty="0">
                <a:effectLst/>
                <a:latin typeface="+mj-lt"/>
              </a:rPr>
              <a:t>Pinewood Studios </a:t>
            </a:r>
            <a:r>
              <a:rPr lang="en-GB" sz="1800" dirty="0">
                <a:latin typeface="+mj-lt"/>
              </a:rPr>
              <a:t>based in south Bucks is h</a:t>
            </a:r>
            <a:r>
              <a:rPr lang="en-GB" sz="1800" b="0" i="0" dirty="0">
                <a:effectLst/>
                <a:latin typeface="+mj-lt"/>
              </a:rPr>
              <a:t>ome to the legendary 007 Stage, 23 stages, </a:t>
            </a:r>
            <a:r>
              <a:rPr lang="en-GB" sz="1800" b="0" i="0" u="none" strike="noStrike" dirty="0">
                <a:effectLst/>
                <a:latin typeface="+mj-lt"/>
              </a:rPr>
              <a:t>3 dedicated state of the art TV studios</a:t>
            </a:r>
            <a:r>
              <a:rPr lang="en-GB" sz="1800" b="0" i="0" dirty="0">
                <a:effectLst/>
                <a:latin typeface="+mj-lt"/>
              </a:rPr>
              <a:t>, the unique permanently-filled Underwater Stage, acres of backlot production space plus post-production and lighting services.</a:t>
            </a:r>
          </a:p>
          <a:p>
            <a:pPr>
              <a:buClr>
                <a:srgbClr val="20ABBE"/>
              </a:buClr>
              <a:buFont typeface="Wingdings" panose="05000000000000000000" pitchFamily="2" charset="2"/>
              <a:buChar char="§"/>
            </a:pPr>
            <a:r>
              <a:rPr lang="en-GB" sz="1800" dirty="0">
                <a:solidFill>
                  <a:schemeClr val="tx1"/>
                </a:solidFill>
                <a:effectLst/>
                <a:latin typeface="+mj-lt"/>
                <a:ea typeface="Times New Roman" panose="02020603050405020304" pitchFamily="18" charset="0"/>
                <a:cs typeface="Times New Roman" panose="02020603050405020304" pitchFamily="18" charset="0"/>
              </a:rPr>
              <a:t>It has </a:t>
            </a:r>
            <a:r>
              <a:rPr lang="en-GB" sz="1800" dirty="0">
                <a:latin typeface="+mj-lt"/>
                <a:ea typeface="Times New Roman" panose="02020603050405020304" pitchFamily="18" charset="0"/>
                <a:cs typeface="Arial" panose="020B0604020202020204" pitchFamily="34" charset="0"/>
              </a:rPr>
              <a:t>ambitions for further growth over the next few years, and hopes to create thousands of new jobs.</a:t>
            </a:r>
            <a:endParaRPr lang="en-GB" sz="1800" b="0" i="0" u="none" strike="noStrike" dirty="0">
              <a:effectLst/>
              <a:latin typeface="+mj-lt"/>
            </a:endParaRPr>
          </a:p>
        </p:txBody>
      </p:sp>
      <p:sp>
        <p:nvSpPr>
          <p:cNvPr id="8" name="Title 1">
            <a:extLst>
              <a:ext uri="{FF2B5EF4-FFF2-40B4-BE49-F238E27FC236}">
                <a16:creationId xmlns:a16="http://schemas.microsoft.com/office/drawing/2014/main" id="{BEDF56BB-8AFF-44D3-93B0-16AC599471F7}"/>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800" b="1" i="0" u="none" strike="noStrike" kern="1200" cap="none" spc="0" normalizeH="0" baseline="0" noProof="0" dirty="0">
                <a:ln>
                  <a:noFill/>
                </a:ln>
                <a:solidFill>
                  <a:sysClr val="window" lastClr="FFFFFF"/>
                </a:solidFill>
                <a:effectLst/>
                <a:uLnTx/>
                <a:uFillTx/>
                <a:ea typeface="+mj-ea"/>
                <a:cs typeface="+mj-cs"/>
              </a:rPr>
              <a:t>Take a look around…  Pinewood Studios</a:t>
            </a:r>
          </a:p>
        </p:txBody>
      </p:sp>
      <p:pic>
        <p:nvPicPr>
          <p:cNvPr id="3074" name="Picture 2" descr="DIVING SERVICES UK">
            <a:extLst>
              <a:ext uri="{FF2B5EF4-FFF2-40B4-BE49-F238E27FC236}">
                <a16:creationId xmlns:a16="http://schemas.microsoft.com/office/drawing/2014/main" id="{513B5DE8-7228-479F-B797-7E2B7AAFAE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9715" y="2959957"/>
            <a:ext cx="4143108" cy="276351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pinewood-logo -">
            <a:extLst>
              <a:ext uri="{FF2B5EF4-FFF2-40B4-BE49-F238E27FC236}">
                <a16:creationId xmlns:a16="http://schemas.microsoft.com/office/drawing/2014/main" id="{2023EA6F-F34B-4596-89F9-99B2D5C828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0523" y="1134532"/>
            <a:ext cx="2857500" cy="164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3527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96AC3569-47C9-4567-8507-37848A88A7FF}"/>
              </a:ext>
            </a:extLst>
          </p:cNvPr>
          <p:cNvSpPr>
            <a:spLocks noGrp="1"/>
          </p:cNvSpPr>
          <p:nvPr>
            <p:ph sz="half" idx="1"/>
          </p:nvPr>
        </p:nvSpPr>
        <p:spPr>
          <a:xfrm>
            <a:off x="96000" y="1089517"/>
            <a:ext cx="8917371" cy="1746990"/>
          </a:xfrm>
          <a:solidFill>
            <a:schemeClr val="accent1"/>
          </a:solidFill>
        </p:spPr>
        <p:txBody>
          <a:bodyPr vert="horz" lIns="91440" tIns="45720" rIns="91440" bIns="45720" rtlCol="0" anchor="ctr">
            <a:normAutofit/>
          </a:bodyPr>
          <a:lstStyle/>
          <a:p>
            <a:pPr marL="0" indent="0">
              <a:buNone/>
            </a:pPr>
            <a:r>
              <a:rPr lang="en-US" dirty="0">
                <a:solidFill>
                  <a:schemeClr val="bg1"/>
                </a:solidFill>
                <a:effectLst/>
                <a:latin typeface="+mj-lt"/>
              </a:rPr>
              <a:t>From electric cars, 3D printing and sports engineering companies based at Silverstone Technology Park near Buckingham (opposite the Silverstone Formula 1 racing circuit) to world-famous aircraft ejection seat manufacturer Martin-Baker in the south of the county, Buckinghamshire is home to ground-breaking high-tech engineering companies.</a:t>
            </a:r>
            <a:endParaRPr lang="en-US" dirty="0">
              <a:solidFill>
                <a:schemeClr val="bg1"/>
              </a:solidFill>
              <a:latin typeface="+mj-lt"/>
            </a:endParaRPr>
          </a:p>
        </p:txBody>
      </p:sp>
      <p:pic>
        <p:nvPicPr>
          <p:cNvPr id="6" name="Picture 4">
            <a:extLst>
              <a:ext uri="{FF2B5EF4-FFF2-40B4-BE49-F238E27FC236}">
                <a16:creationId xmlns:a16="http://schemas.microsoft.com/office/drawing/2014/main" id="{AB4CED07-A3F2-449D-A0FC-27B24B6FD0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946662" y="3100392"/>
            <a:ext cx="4066710" cy="2709445"/>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34C9797B-C52F-4626-B1A4-E463322F7D45}"/>
              </a:ext>
            </a:extLst>
          </p:cNvPr>
          <p:cNvSpPr txBox="1">
            <a:spLocks/>
          </p:cNvSpPr>
          <p:nvPr/>
        </p:nvSpPr>
        <p:spPr>
          <a:xfrm>
            <a:off x="96000" y="2995127"/>
            <a:ext cx="2805820" cy="2919976"/>
          </a:xfrm>
          <a:prstGeom prst="rect">
            <a:avLst/>
          </a:prstGeom>
          <a:solidFill>
            <a:schemeClr val="tx1">
              <a:lumMod val="50000"/>
              <a:lumOff val="50000"/>
            </a:schemeClr>
          </a:solidFill>
        </p:spPr>
        <p:txBody>
          <a:bodyPr vert="horz" lIns="91440" tIns="45720" rIns="91440" bIns="45720" rtlCol="0" anchor="ctr">
            <a:normAutofit/>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marR="0" lvl="0" indent="0" algn="l" defTabSz="457200" rtl="0" eaLnBrk="1" fontAlgn="auto" latinLnBrk="0" hangingPunct="1">
              <a:lnSpc>
                <a:spcPct val="110000"/>
              </a:lnSpc>
              <a:spcBef>
                <a:spcPct val="20000"/>
              </a:spcBef>
              <a:spcAft>
                <a:spcPts val="600"/>
              </a:spcAft>
              <a:buClr>
                <a:srgbClr val="009FE3"/>
              </a:buClr>
              <a:buSzPct val="92000"/>
              <a:buFont typeface="Wingdings 2" panose="05020102010507070707" pitchFamily="18" charset="2"/>
              <a:buNone/>
              <a:tabLst/>
              <a:defRPr/>
            </a:pPr>
            <a:r>
              <a:rPr kumimoji="0" lang="en-GB" sz="1800" b="0" i="0" u="none" strike="noStrike" kern="1200" cap="none" spc="0" normalizeH="0" baseline="0" noProof="0" dirty="0">
                <a:ln>
                  <a:noFill/>
                </a:ln>
                <a:solidFill>
                  <a:prstClr val="white"/>
                </a:solidFill>
                <a:effectLst/>
                <a:uLnTx/>
                <a:uFillTx/>
                <a:latin typeface="+mj-lt"/>
                <a:ea typeface="Times New Roman" panose="02020603050405020304" pitchFamily="18" charset="0"/>
                <a:cs typeface="Times New Roman" panose="02020603050405020304" pitchFamily="18" charset="0"/>
              </a:rPr>
              <a:t>Jobs within the sector include: </a:t>
            </a:r>
          </a:p>
          <a:p>
            <a:pPr marL="306000" marR="0" lvl="0" indent="-306000" algn="l" defTabSz="457200" rtl="0" eaLnBrk="1" fontAlgn="auto" latinLnBrk="0" hangingPunct="1">
              <a:lnSpc>
                <a:spcPct val="110000"/>
              </a:lnSpc>
              <a:spcBef>
                <a:spcPct val="20000"/>
              </a:spcBef>
              <a:spcAft>
                <a:spcPts val="600"/>
              </a:spcAft>
              <a:buClr>
                <a:srgbClr val="009FE3"/>
              </a:buClr>
              <a:buSzPct val="92000"/>
              <a:buFont typeface="Wingdings 2" panose="05020102010507070707" pitchFamily="18" charset="2"/>
              <a:buChar char=""/>
              <a:tabLst/>
              <a:defRPr/>
            </a:pPr>
            <a:r>
              <a:rPr kumimoji="0" lang="en-GB" sz="1800" b="0" i="0" u="none" strike="noStrike" kern="1200" cap="none" spc="0" normalizeH="0" baseline="0" noProof="0" dirty="0">
                <a:ln>
                  <a:noFill/>
                </a:ln>
                <a:solidFill>
                  <a:prstClr val="white"/>
                </a:solidFill>
                <a:effectLst/>
                <a:uLnTx/>
                <a:uFillTx/>
                <a:latin typeface="+mj-lt"/>
                <a:ea typeface="Times New Roman" panose="02020603050405020304" pitchFamily="18" charset="0"/>
                <a:cs typeface="Times New Roman" panose="02020603050405020304" pitchFamily="18" charset="0"/>
              </a:rPr>
              <a:t>product developer</a:t>
            </a:r>
          </a:p>
          <a:p>
            <a:pPr marL="306000" marR="0" lvl="0" indent="-306000" algn="l" defTabSz="457200" rtl="0" eaLnBrk="1" fontAlgn="auto" latinLnBrk="0" hangingPunct="1">
              <a:lnSpc>
                <a:spcPct val="110000"/>
              </a:lnSpc>
              <a:spcBef>
                <a:spcPct val="20000"/>
              </a:spcBef>
              <a:spcAft>
                <a:spcPts val="600"/>
              </a:spcAft>
              <a:buClr>
                <a:srgbClr val="009FE3"/>
              </a:buClr>
              <a:buSzPct val="92000"/>
              <a:buFont typeface="Wingdings 2" panose="05020102010507070707" pitchFamily="18" charset="2"/>
              <a:buChar char=""/>
              <a:tabLst/>
              <a:defRPr/>
            </a:pPr>
            <a:r>
              <a:rPr kumimoji="0" lang="en-GB" sz="1800" b="0" i="0" u="none" strike="noStrike" kern="1200" cap="none" spc="0" normalizeH="0" baseline="0" noProof="0" dirty="0">
                <a:ln>
                  <a:noFill/>
                </a:ln>
                <a:solidFill>
                  <a:prstClr val="white"/>
                </a:solidFill>
                <a:effectLst/>
                <a:uLnTx/>
                <a:uFillTx/>
                <a:latin typeface="+mj-lt"/>
                <a:ea typeface="Times New Roman" panose="02020603050405020304" pitchFamily="18" charset="0"/>
                <a:cs typeface="Times New Roman" panose="02020603050405020304" pitchFamily="18" charset="0"/>
              </a:rPr>
              <a:t>human factors engineer</a:t>
            </a:r>
          </a:p>
          <a:p>
            <a:pPr marL="306000" marR="0" lvl="0" indent="-306000" algn="l" defTabSz="457200" rtl="0" eaLnBrk="1" fontAlgn="auto" latinLnBrk="0" hangingPunct="1">
              <a:lnSpc>
                <a:spcPct val="110000"/>
              </a:lnSpc>
              <a:spcBef>
                <a:spcPct val="20000"/>
              </a:spcBef>
              <a:spcAft>
                <a:spcPts val="600"/>
              </a:spcAft>
              <a:buClr>
                <a:srgbClr val="009FE3"/>
              </a:buClr>
              <a:buSzPct val="92000"/>
              <a:buFont typeface="Wingdings 2" panose="05020102010507070707" pitchFamily="18" charset="2"/>
              <a:buChar char=""/>
              <a:tabLst/>
              <a:defRPr/>
            </a:pPr>
            <a:r>
              <a:rPr kumimoji="0" lang="en-GB" sz="1800" b="0" i="0" u="none" strike="noStrike" kern="1200" cap="none" spc="0" normalizeH="0" baseline="0" noProof="0" dirty="0">
                <a:ln>
                  <a:noFill/>
                </a:ln>
                <a:solidFill>
                  <a:prstClr val="white"/>
                </a:solidFill>
                <a:effectLst/>
                <a:uLnTx/>
                <a:uFillTx/>
                <a:latin typeface="+mj-lt"/>
                <a:ea typeface="Times New Roman" panose="02020603050405020304" pitchFamily="18" charset="0"/>
                <a:cs typeface="Times New Roman" panose="02020603050405020304" pitchFamily="18" charset="0"/>
              </a:rPr>
              <a:t>programme manager</a:t>
            </a:r>
          </a:p>
          <a:p>
            <a:pPr marL="306000" marR="0" lvl="0" indent="-306000" algn="l" defTabSz="457200" rtl="0" eaLnBrk="1" fontAlgn="auto" latinLnBrk="0" hangingPunct="1">
              <a:lnSpc>
                <a:spcPct val="110000"/>
              </a:lnSpc>
              <a:spcBef>
                <a:spcPct val="20000"/>
              </a:spcBef>
              <a:spcAft>
                <a:spcPts val="600"/>
              </a:spcAft>
              <a:buClr>
                <a:srgbClr val="009FE3"/>
              </a:buClr>
              <a:buSzPct val="92000"/>
              <a:buFont typeface="Wingdings 2" panose="05020102010507070707" pitchFamily="18" charset="2"/>
              <a:buChar char=""/>
              <a:tabLst/>
              <a:defRPr/>
            </a:pPr>
            <a:r>
              <a:rPr kumimoji="0" lang="en-GB" sz="1800" b="0" i="0" u="none" strike="noStrike" kern="1200" cap="none" spc="0" normalizeH="0" baseline="0" noProof="0" dirty="0">
                <a:ln>
                  <a:noFill/>
                </a:ln>
                <a:solidFill>
                  <a:prstClr val="white"/>
                </a:solidFill>
                <a:effectLst/>
                <a:uLnTx/>
                <a:uFillTx/>
                <a:latin typeface="+mj-lt"/>
                <a:ea typeface="Times New Roman" panose="02020603050405020304" pitchFamily="18" charset="0"/>
                <a:cs typeface="Times New Roman" panose="02020603050405020304" pitchFamily="18" charset="0"/>
              </a:rPr>
              <a:t>software engineer</a:t>
            </a:r>
          </a:p>
          <a:p>
            <a:pPr marL="306000" marR="0" lvl="0" indent="-306000" algn="l" defTabSz="457200" rtl="0" eaLnBrk="1" fontAlgn="auto" latinLnBrk="0" hangingPunct="1">
              <a:lnSpc>
                <a:spcPct val="110000"/>
              </a:lnSpc>
              <a:spcBef>
                <a:spcPct val="20000"/>
              </a:spcBef>
              <a:spcAft>
                <a:spcPts val="600"/>
              </a:spcAft>
              <a:buClr>
                <a:srgbClr val="009FE3"/>
              </a:buClr>
              <a:buSzPct val="92000"/>
              <a:buFont typeface="Wingdings 2" panose="05020102010507070707" pitchFamily="18" charset="2"/>
              <a:buChar char=""/>
              <a:tabLst/>
              <a:defRPr/>
            </a:pPr>
            <a:r>
              <a:rPr kumimoji="0" lang="en-GB" sz="1800" b="0" i="0" u="none" strike="noStrike" kern="1200" cap="none" spc="0" normalizeH="0" baseline="0" noProof="0" dirty="0">
                <a:ln>
                  <a:noFill/>
                </a:ln>
                <a:solidFill>
                  <a:prstClr val="white"/>
                </a:solidFill>
                <a:effectLst/>
                <a:uLnTx/>
                <a:uFillTx/>
                <a:latin typeface="+mj-lt"/>
                <a:ea typeface="Times New Roman" panose="02020603050405020304" pitchFamily="18" charset="0"/>
                <a:cs typeface="Arial" panose="020B0604020202020204" pitchFamily="34" charset="0"/>
              </a:rPr>
              <a:t>geotechnical engineer</a:t>
            </a:r>
            <a:endParaRPr kumimoji="0" lang="en-US" sz="1700" b="0" i="1" u="none" strike="noStrike" kern="1200" cap="none" spc="0" normalizeH="0" baseline="0" noProof="0" dirty="0">
              <a:ln>
                <a:noFill/>
              </a:ln>
              <a:solidFill>
                <a:prstClr val="white"/>
              </a:solidFill>
              <a:effectLst/>
              <a:uLnTx/>
              <a:uFillTx/>
              <a:latin typeface="+mj-lt"/>
              <a:ea typeface="+mn-ea"/>
              <a:cs typeface="+mn-cs"/>
            </a:endParaRPr>
          </a:p>
        </p:txBody>
      </p:sp>
      <p:sp>
        <p:nvSpPr>
          <p:cNvPr id="8" name="Content Placeholder 2">
            <a:extLst>
              <a:ext uri="{FF2B5EF4-FFF2-40B4-BE49-F238E27FC236}">
                <a16:creationId xmlns:a16="http://schemas.microsoft.com/office/drawing/2014/main" id="{1DC17F09-643B-45A0-997D-4C73F2ACD05A}"/>
              </a:ext>
            </a:extLst>
          </p:cNvPr>
          <p:cNvSpPr txBox="1">
            <a:spLocks/>
          </p:cNvSpPr>
          <p:nvPr/>
        </p:nvSpPr>
        <p:spPr>
          <a:xfrm>
            <a:off x="3033886" y="2995126"/>
            <a:ext cx="1780709" cy="2919976"/>
          </a:xfrm>
          <a:prstGeom prst="rect">
            <a:avLst/>
          </a:prstGeom>
          <a:solidFill>
            <a:schemeClr val="accent2"/>
          </a:solidFill>
        </p:spPr>
        <p:txBody>
          <a:bodyPr vert="horz" lIns="91440" tIns="45720" rIns="91440" bIns="45720" rtlCol="0" anchor="ctr">
            <a:normAutofit/>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marR="0" lvl="0" indent="0" algn="l" defTabSz="457200" rtl="0" eaLnBrk="1" fontAlgn="auto" latinLnBrk="0" hangingPunct="1">
              <a:lnSpc>
                <a:spcPct val="110000"/>
              </a:lnSpc>
              <a:spcBef>
                <a:spcPct val="20000"/>
              </a:spcBef>
              <a:spcAft>
                <a:spcPts val="600"/>
              </a:spcAft>
              <a:buClr>
                <a:srgbClr val="009FE3"/>
              </a:buClr>
              <a:buSzPct val="92000"/>
              <a:buFont typeface="Wingdings 2" panose="05020102010507070707" pitchFamily="18" charset="2"/>
              <a:buNone/>
              <a:tabLst/>
              <a:defRPr/>
            </a:pPr>
            <a:r>
              <a:rPr kumimoji="0" lang="en-US" sz="1700" b="0" u="none" strike="noStrike" kern="1200" cap="none" spc="0" normalizeH="0" baseline="0" noProof="0" dirty="0">
                <a:ln>
                  <a:noFill/>
                </a:ln>
                <a:solidFill>
                  <a:prstClr val="white"/>
                </a:solidFill>
                <a:effectLst/>
                <a:uLnTx/>
                <a:uFillTx/>
                <a:latin typeface="+mj-lt"/>
                <a:ea typeface="+mn-ea"/>
                <a:cs typeface="+mn-cs"/>
              </a:rPr>
              <a:t>New property developments at </a:t>
            </a:r>
            <a:r>
              <a:rPr kumimoji="0" lang="en-US" sz="1700" b="0" u="none" strike="noStrike" kern="1200" cap="none" spc="0" normalizeH="0" baseline="0" noProof="0" dirty="0">
                <a:ln>
                  <a:noFill/>
                </a:ln>
                <a:solidFill>
                  <a:prstClr val="white"/>
                </a:solidFill>
                <a:effectLst/>
                <a:uLnTx/>
                <a:uFillTx/>
                <a:latin typeface="+mj-lt"/>
                <a:ea typeface="+mn-ea"/>
                <a:cs typeface="+mn-cs"/>
                <a:hlinkClick r:id="rId3">
                  <a:extLst>
                    <a:ext uri="{A12FA001-AC4F-418D-AE19-62706E023703}">
                      <ahyp:hlinkClr xmlns:ahyp="http://schemas.microsoft.com/office/drawing/2018/hyperlinkcolor" xmlns="" val="tx"/>
                    </a:ext>
                  </a:extLst>
                </a:hlinkClick>
              </a:rPr>
              <a:t>Silverstone Park </a:t>
            </a:r>
            <a:r>
              <a:rPr kumimoji="0" lang="en-US" sz="1700" b="0" u="none" strike="noStrike" kern="1200" cap="none" spc="0" normalizeH="0" baseline="0" noProof="0" dirty="0">
                <a:ln>
                  <a:noFill/>
                </a:ln>
                <a:solidFill>
                  <a:prstClr val="white"/>
                </a:solidFill>
                <a:effectLst/>
                <a:uLnTx/>
                <a:uFillTx/>
                <a:latin typeface="+mj-lt"/>
                <a:ea typeface="+mn-ea"/>
                <a:cs typeface="+mn-cs"/>
              </a:rPr>
              <a:t>are attracting new high-tech businesses and are creating new jobs.</a:t>
            </a:r>
          </a:p>
        </p:txBody>
      </p:sp>
      <p:sp>
        <p:nvSpPr>
          <p:cNvPr id="10" name="Title 1">
            <a:extLst>
              <a:ext uri="{FF2B5EF4-FFF2-40B4-BE49-F238E27FC236}">
                <a16:creationId xmlns:a16="http://schemas.microsoft.com/office/drawing/2014/main" id="{A193A66C-9AA4-480C-BEA0-BC43DA57F03F}"/>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800" b="1" i="0" u="none" strike="noStrike" kern="1200" cap="none" spc="0" normalizeH="0" baseline="0" noProof="0" dirty="0">
                <a:ln>
                  <a:noFill/>
                </a:ln>
                <a:solidFill>
                  <a:sysClr val="window" lastClr="FFFFFF"/>
                </a:solidFill>
                <a:effectLst/>
                <a:uLnTx/>
                <a:uFillTx/>
                <a:ea typeface="+mj-ea"/>
                <a:cs typeface="+mj-cs"/>
              </a:rPr>
              <a:t>HIGH PERFORMANCE ENGINEERING</a:t>
            </a:r>
          </a:p>
        </p:txBody>
      </p:sp>
    </p:spTree>
    <p:extLst>
      <p:ext uri="{BB962C8B-B14F-4D97-AF65-F5344CB8AC3E}">
        <p14:creationId xmlns:p14="http://schemas.microsoft.com/office/powerpoint/2010/main" val="176939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500"/>
                                        <p:tgtEl>
                                          <p:spTgt spid="5">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7E1732EC-5A06-43A8-97CB-D75B02792F5A}"/>
              </a:ext>
            </a:extLst>
          </p:cNvPr>
          <p:cNvSpPr>
            <a:spLocks noGrp="1"/>
          </p:cNvSpPr>
          <p:nvPr>
            <p:ph sz="half" idx="1"/>
          </p:nvPr>
        </p:nvSpPr>
        <p:spPr>
          <a:xfrm>
            <a:off x="211177" y="943429"/>
            <a:ext cx="5333280" cy="5297714"/>
          </a:xfrm>
        </p:spPr>
        <p:txBody>
          <a:bodyPr vert="horz" lIns="91440" tIns="45720" rIns="91440" bIns="45720" rtlCol="0" anchor="ctr">
            <a:noAutofit/>
          </a:bodyPr>
          <a:lstStyle/>
          <a:p>
            <a:pPr marL="0" indent="0">
              <a:lnSpc>
                <a:spcPct val="100000"/>
              </a:lnSpc>
              <a:buNone/>
            </a:pPr>
            <a:r>
              <a:rPr lang="en-GB" sz="2400" b="0" i="0" dirty="0">
                <a:solidFill>
                  <a:srgbClr val="000000"/>
                </a:solidFill>
                <a:effectLst/>
                <a:latin typeface="+mj-lt"/>
              </a:rPr>
              <a:t>Visit </a:t>
            </a:r>
            <a:r>
              <a:rPr lang="en-GB" sz="2400" dirty="0">
                <a:solidFill>
                  <a:srgbClr val="000000"/>
                </a:solidFill>
                <a:latin typeface="+mj-lt"/>
                <a:hlinkClick r:id="rId2"/>
              </a:rPr>
              <a:t>https://martin-baker.com</a:t>
            </a:r>
            <a:r>
              <a:rPr lang="en-GB" sz="2400" dirty="0">
                <a:solidFill>
                  <a:srgbClr val="000000"/>
                </a:solidFill>
                <a:latin typeface="+mj-lt"/>
              </a:rPr>
              <a:t> </a:t>
            </a:r>
          </a:p>
          <a:p>
            <a:pPr>
              <a:lnSpc>
                <a:spcPct val="100000"/>
              </a:lnSpc>
              <a:buClr>
                <a:srgbClr val="20ABBE"/>
              </a:buClr>
              <a:buFont typeface="Wingdings" panose="05000000000000000000" pitchFamily="2" charset="2"/>
              <a:buChar char="§"/>
            </a:pPr>
            <a:r>
              <a:rPr lang="en-GB" sz="1800" b="0" i="0" dirty="0">
                <a:solidFill>
                  <a:srgbClr val="000000"/>
                </a:solidFill>
                <a:effectLst/>
                <a:latin typeface="+mj-lt"/>
              </a:rPr>
              <a:t>Martin-Baker is the world leader in the design and manufacture of ejection and crashworthy seats. A family-run business, it has saved over 7,600 lives.</a:t>
            </a:r>
          </a:p>
          <a:p>
            <a:pPr>
              <a:lnSpc>
                <a:spcPct val="100000"/>
              </a:lnSpc>
              <a:buClr>
                <a:srgbClr val="20ABBE"/>
              </a:buClr>
              <a:buFont typeface="Wingdings" panose="05000000000000000000" pitchFamily="2" charset="2"/>
              <a:buChar char="§"/>
            </a:pPr>
            <a:r>
              <a:rPr lang="en-GB" sz="1800" dirty="0">
                <a:solidFill>
                  <a:srgbClr val="000000"/>
                </a:solidFill>
                <a:effectLst/>
                <a:latin typeface="+mj-lt"/>
                <a:ea typeface="Times New Roman" panose="02020603050405020304" pitchFamily="18" charset="0"/>
                <a:cs typeface="Times New Roman" panose="02020603050405020304" pitchFamily="18" charset="0"/>
              </a:rPr>
              <a:t>Martin-Baker says: “We believe in helping </a:t>
            </a:r>
            <a:br>
              <a:rPr lang="en-GB" sz="1800" dirty="0">
                <a:solidFill>
                  <a:srgbClr val="000000"/>
                </a:solidFill>
                <a:effectLst/>
                <a:latin typeface="+mj-lt"/>
                <a:ea typeface="Times New Roman" panose="02020603050405020304" pitchFamily="18" charset="0"/>
                <a:cs typeface="Times New Roman" panose="02020603050405020304" pitchFamily="18" charset="0"/>
              </a:rPr>
            </a:br>
            <a:r>
              <a:rPr lang="en-GB" sz="1800" dirty="0">
                <a:solidFill>
                  <a:srgbClr val="000000"/>
                </a:solidFill>
                <a:effectLst/>
                <a:latin typeface="+mj-lt"/>
                <a:ea typeface="Times New Roman" panose="02020603050405020304" pitchFamily="18" charset="0"/>
                <a:cs typeface="Times New Roman" panose="02020603050405020304" pitchFamily="18" charset="0"/>
              </a:rPr>
              <a:t>individuals grow... We are looking for talented and dedicated people that are interested in making a </a:t>
            </a:r>
            <a:br>
              <a:rPr lang="en-GB" sz="1800" dirty="0">
                <a:solidFill>
                  <a:srgbClr val="000000"/>
                </a:solidFill>
                <a:effectLst/>
                <a:latin typeface="+mj-lt"/>
                <a:ea typeface="Times New Roman" panose="02020603050405020304" pitchFamily="18" charset="0"/>
                <a:cs typeface="Times New Roman" panose="02020603050405020304" pitchFamily="18" charset="0"/>
              </a:rPr>
            </a:br>
            <a:r>
              <a:rPr lang="en-GB" sz="1800" dirty="0">
                <a:solidFill>
                  <a:srgbClr val="000000"/>
                </a:solidFill>
                <a:effectLst/>
                <a:latin typeface="+mj-lt"/>
                <a:ea typeface="Times New Roman" panose="02020603050405020304" pitchFamily="18" charset="0"/>
                <a:cs typeface="Times New Roman" panose="02020603050405020304" pitchFamily="18" charset="0"/>
              </a:rPr>
              <a:t>real difference.”</a:t>
            </a:r>
            <a:endParaRPr lang="en-GB" sz="1800" dirty="0">
              <a:latin typeface="+mj-lt"/>
              <a:ea typeface="Times New Roman" panose="02020603050405020304" pitchFamily="18" charset="0"/>
              <a:cs typeface="Times New Roman" panose="02020603050405020304" pitchFamily="18" charset="0"/>
            </a:endParaRPr>
          </a:p>
          <a:p>
            <a:pPr>
              <a:lnSpc>
                <a:spcPct val="100000"/>
              </a:lnSpc>
              <a:buClr>
                <a:srgbClr val="20ABBE"/>
              </a:buClr>
              <a:buFont typeface="Wingdings" panose="05000000000000000000" pitchFamily="2" charset="2"/>
              <a:buChar char="§"/>
            </a:pPr>
            <a:r>
              <a:rPr lang="en-GB" sz="1800" dirty="0">
                <a:solidFill>
                  <a:srgbClr val="000000"/>
                </a:solidFill>
                <a:effectLst/>
                <a:latin typeface="+mj-lt"/>
                <a:ea typeface="Times New Roman" panose="02020603050405020304" pitchFamily="18" charset="0"/>
                <a:cs typeface="Times New Roman" panose="02020603050405020304" pitchFamily="18" charset="0"/>
              </a:rPr>
              <a:t>Jobs range from admin support to IT network engineer, calibration inspector to equipment maintenance technician.</a:t>
            </a:r>
            <a:endParaRPr lang="en-GB" sz="1800" dirty="0">
              <a:latin typeface="+mj-lt"/>
              <a:ea typeface="Times New Roman" panose="02020603050405020304" pitchFamily="18" charset="0"/>
              <a:cs typeface="Times New Roman" panose="02020603050405020304" pitchFamily="18" charset="0"/>
            </a:endParaRPr>
          </a:p>
          <a:p>
            <a:pPr>
              <a:lnSpc>
                <a:spcPct val="100000"/>
              </a:lnSpc>
              <a:buClr>
                <a:srgbClr val="20ABBE"/>
              </a:buClr>
              <a:buFont typeface="Wingdings" panose="05000000000000000000" pitchFamily="2" charset="2"/>
              <a:buChar char="§"/>
            </a:pPr>
            <a:r>
              <a:rPr lang="en-GB" sz="1800" dirty="0">
                <a:solidFill>
                  <a:srgbClr val="000000"/>
                </a:solidFill>
                <a:effectLst/>
                <a:latin typeface="+mj-lt"/>
                <a:ea typeface="Times New Roman" panose="02020603050405020304" pitchFamily="18" charset="0"/>
                <a:cs typeface="Times New Roman" panose="02020603050405020304" pitchFamily="18" charset="0"/>
              </a:rPr>
              <a:t>Find out about its apprenticeship programme at </a:t>
            </a:r>
            <a:r>
              <a:rPr lang="en-GB" sz="1800" u="sng" dirty="0">
                <a:solidFill>
                  <a:srgbClr val="000000"/>
                </a:solidFill>
                <a:effectLst/>
                <a:latin typeface="+mj-lt"/>
                <a:ea typeface="Times New Roman" panose="02020603050405020304" pitchFamily="18" charset="0"/>
                <a:cs typeface="Times New Roman" panose="02020603050405020304" pitchFamily="18" charset="0"/>
                <a:hlinkClick r:id="rId3"/>
              </a:rPr>
              <a:t>https://martin-baker.com/careers/apprenticeships/</a:t>
            </a:r>
            <a:r>
              <a:rPr lang="en-GB" sz="1800" dirty="0">
                <a:solidFill>
                  <a:srgbClr val="000000"/>
                </a:solidFill>
                <a:effectLst/>
                <a:latin typeface="+mj-lt"/>
                <a:ea typeface="Times New Roman" panose="02020603050405020304" pitchFamily="18" charset="0"/>
                <a:cs typeface="Times New Roman" panose="02020603050405020304" pitchFamily="18" charset="0"/>
              </a:rPr>
              <a:t> </a:t>
            </a:r>
            <a:endParaRPr lang="en-GB" sz="1800" dirty="0">
              <a:effectLst/>
              <a:latin typeface="+mj-lt"/>
              <a:ea typeface="Calibri" panose="020F0502020204030204" pitchFamily="34" charset="0"/>
              <a:cs typeface="Times New Roman" panose="02020603050405020304" pitchFamily="18" charset="0"/>
            </a:endParaRPr>
          </a:p>
        </p:txBody>
      </p:sp>
      <p:sp>
        <p:nvSpPr>
          <p:cNvPr id="8" name="Title 1">
            <a:extLst>
              <a:ext uri="{FF2B5EF4-FFF2-40B4-BE49-F238E27FC236}">
                <a16:creationId xmlns:a16="http://schemas.microsoft.com/office/drawing/2014/main" id="{BEDF56BB-8AFF-44D3-93B0-16AC599471F7}"/>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800" b="1" i="0" u="none" strike="noStrike" kern="1200" cap="none" spc="0" normalizeH="0" baseline="0" noProof="0" dirty="0">
                <a:ln>
                  <a:noFill/>
                </a:ln>
                <a:solidFill>
                  <a:sysClr val="window" lastClr="FFFFFF"/>
                </a:solidFill>
                <a:effectLst/>
                <a:uLnTx/>
                <a:uFillTx/>
                <a:ea typeface="+mj-ea"/>
                <a:cs typeface="+mj-cs"/>
              </a:rPr>
              <a:t>Take a look around…  Martin-Baker</a:t>
            </a:r>
          </a:p>
        </p:txBody>
      </p:sp>
      <p:pic>
        <p:nvPicPr>
          <p:cNvPr id="2052" name="Picture 4" descr="Corporate Member News: Martin-Baker Aircraft Company Ltd - The Textile  Institute">
            <a:extLst>
              <a:ext uri="{FF2B5EF4-FFF2-40B4-BE49-F238E27FC236}">
                <a16:creationId xmlns:a16="http://schemas.microsoft.com/office/drawing/2014/main" id="{27CF24EF-3653-47DD-99E5-F91BBF5521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8001" y="1183265"/>
            <a:ext cx="3012434" cy="89522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A-29 SUPER TUCANO EJECTION OUTSIDE MOODY AFB - Martin-Baker">
            <a:extLst>
              <a:ext uri="{FF2B5EF4-FFF2-40B4-BE49-F238E27FC236}">
                <a16:creationId xmlns:a16="http://schemas.microsoft.com/office/drawing/2014/main" id="{DA2F434C-CF91-47B2-9F93-59B8205B1215}"/>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5333280" y="2756639"/>
            <a:ext cx="3657599" cy="2586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8199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a:extLst>
              <a:ext uri="{FF2B5EF4-FFF2-40B4-BE49-F238E27FC236}">
                <a16:creationId xmlns:a16="http://schemas.microsoft.com/office/drawing/2014/main" id="{F6BA8626-80F5-4100-B49D-4D6A5EA7EB6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1045" r="-286"/>
          <a:stretch/>
        </p:blipFill>
        <p:spPr bwMode="auto">
          <a:xfrm>
            <a:off x="1" y="3324811"/>
            <a:ext cx="4855304" cy="261232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GoodGym Slough - the best way to get fit in Slough">
            <a:extLst>
              <a:ext uri="{FF2B5EF4-FFF2-40B4-BE49-F238E27FC236}">
                <a16:creationId xmlns:a16="http://schemas.microsoft.com/office/drawing/2014/main" id="{E991C8CA-27B0-4562-819F-157FCDFD68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0081" y="3033486"/>
            <a:ext cx="4323919" cy="290365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Growthdeck | The rise of Milton Keynes as an enterprise hotspot">
            <a:extLst>
              <a:ext uri="{FF2B5EF4-FFF2-40B4-BE49-F238E27FC236}">
                <a16:creationId xmlns:a16="http://schemas.microsoft.com/office/drawing/2014/main" id="{7877855B-4117-4B17-B708-EDD6D4A028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920860"/>
            <a:ext cx="5661604" cy="2520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Reading Station | Schréder United Kingdom">
            <a:extLst>
              <a:ext uri="{FF2B5EF4-FFF2-40B4-BE49-F238E27FC236}">
                <a16:creationId xmlns:a16="http://schemas.microsoft.com/office/drawing/2014/main" id="{1C7F218E-0F2E-4ED3-B248-9C9F09527E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57116" y="920860"/>
            <a:ext cx="3786884" cy="252237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4">
            <a:extLst>
              <a:ext uri="{FF2B5EF4-FFF2-40B4-BE49-F238E27FC236}">
                <a16:creationId xmlns:a16="http://schemas.microsoft.com/office/drawing/2014/main" id="{695948FD-02D0-48C9-8D0B-360C4C6199BC}"/>
              </a:ext>
            </a:extLst>
          </p:cNvPr>
          <p:cNvGraphicFramePr>
            <a:graphicFrameLocks noGrp="1"/>
          </p:cNvGraphicFramePr>
          <p:nvPr>
            <p:ph idx="1"/>
            <p:extLst>
              <p:ext uri="{D42A27DB-BD31-4B8C-83A1-F6EECF244321}">
                <p14:modId xmlns:p14="http://schemas.microsoft.com/office/powerpoint/2010/main" val="4041304951"/>
              </p:ext>
            </p:extLst>
          </p:nvPr>
        </p:nvGraphicFramePr>
        <p:xfrm>
          <a:off x="1935283" y="1531212"/>
          <a:ext cx="5064369" cy="3821671"/>
        </p:xfrm>
        <a:graphic>
          <a:graphicData uri="http://schemas.openxmlformats.org/drawingml/2006/table">
            <a:tbl>
              <a:tblPr firstRow="1" bandRow="1">
                <a:tableStyleId>{69012ECD-51FC-41F1-AA8D-1B2483CD663E}</a:tableStyleId>
              </a:tblPr>
              <a:tblGrid>
                <a:gridCol w="1220152">
                  <a:extLst>
                    <a:ext uri="{9D8B030D-6E8A-4147-A177-3AD203B41FA5}">
                      <a16:colId xmlns:a16="http://schemas.microsoft.com/office/drawing/2014/main" val="4278744820"/>
                    </a:ext>
                  </a:extLst>
                </a:gridCol>
                <a:gridCol w="2099824">
                  <a:extLst>
                    <a:ext uri="{9D8B030D-6E8A-4147-A177-3AD203B41FA5}">
                      <a16:colId xmlns:a16="http://schemas.microsoft.com/office/drawing/2014/main" val="702995888"/>
                    </a:ext>
                  </a:extLst>
                </a:gridCol>
                <a:gridCol w="1744393">
                  <a:extLst>
                    <a:ext uri="{9D8B030D-6E8A-4147-A177-3AD203B41FA5}">
                      <a16:colId xmlns:a16="http://schemas.microsoft.com/office/drawing/2014/main" val="3303061220"/>
                    </a:ext>
                  </a:extLst>
                </a:gridCol>
              </a:tblGrid>
              <a:tr h="444063">
                <a:tc>
                  <a:txBody>
                    <a:bodyPr/>
                    <a:lstStyle/>
                    <a:p>
                      <a:r>
                        <a:rPr lang="en-GB" sz="1400" dirty="0">
                          <a:solidFill>
                            <a:schemeClr val="tx1"/>
                          </a:solidFill>
                          <a:latin typeface="+mj-lt"/>
                        </a:rPr>
                        <a:t>Area</a:t>
                      </a:r>
                    </a:p>
                  </a:txBody>
                  <a:tcPr marL="68580" marR="68580" marT="34290" marB="34290">
                    <a:solidFill>
                      <a:schemeClr val="bg1"/>
                    </a:solidFill>
                  </a:tcPr>
                </a:tc>
                <a:tc>
                  <a:txBody>
                    <a:bodyPr/>
                    <a:lstStyle/>
                    <a:p>
                      <a:r>
                        <a:rPr lang="en-GB" sz="1400" dirty="0">
                          <a:solidFill>
                            <a:schemeClr val="tx1"/>
                          </a:solidFill>
                          <a:latin typeface="+mj-lt"/>
                        </a:rPr>
                        <a:t>Sector</a:t>
                      </a:r>
                    </a:p>
                  </a:txBody>
                  <a:tcPr marL="68580" marR="68580" marT="34290" marB="34290">
                    <a:solidFill>
                      <a:schemeClr val="bg1"/>
                    </a:solidFill>
                  </a:tcPr>
                </a:tc>
                <a:tc>
                  <a:txBody>
                    <a:bodyPr/>
                    <a:lstStyle/>
                    <a:p>
                      <a:r>
                        <a:rPr lang="en-GB" sz="1400" dirty="0">
                          <a:solidFill>
                            <a:schemeClr val="tx1"/>
                          </a:solidFill>
                          <a:latin typeface="+mj-lt"/>
                        </a:rPr>
                        <a:t>Big name employers</a:t>
                      </a:r>
                    </a:p>
                  </a:txBody>
                  <a:tcPr marL="68580" marR="68580" marT="34290" marB="34290">
                    <a:solidFill>
                      <a:schemeClr val="bg1"/>
                    </a:solidFill>
                  </a:tcPr>
                </a:tc>
                <a:extLst>
                  <a:ext uri="{0D108BD9-81ED-4DB2-BD59-A6C34878D82A}">
                    <a16:rowId xmlns:a16="http://schemas.microsoft.com/office/drawing/2014/main" val="1819492807"/>
                  </a:ext>
                </a:extLst>
              </a:tr>
              <a:tr h="812720">
                <a:tc>
                  <a:txBody>
                    <a:bodyPr/>
                    <a:lstStyle/>
                    <a:p>
                      <a:r>
                        <a:rPr lang="en-GB" sz="1400" b="0" dirty="0">
                          <a:solidFill>
                            <a:schemeClr val="tx1"/>
                          </a:solidFill>
                          <a:latin typeface="+mj-lt"/>
                        </a:rPr>
                        <a:t>Milton Keynes</a:t>
                      </a:r>
                    </a:p>
                  </a:txBody>
                  <a:tcPr marL="68580" marR="68580" marT="34290" marB="34290">
                    <a:solidFill>
                      <a:schemeClr val="bg1"/>
                    </a:solidFill>
                  </a:tcPr>
                </a:tc>
                <a:tc>
                  <a:txBody>
                    <a:bodyPr/>
                    <a:lstStyle/>
                    <a:p>
                      <a:r>
                        <a:rPr lang="en-GB" sz="1400" dirty="0">
                          <a:solidFill>
                            <a:schemeClr val="tx1"/>
                          </a:solidFill>
                          <a:latin typeface="+mj-lt"/>
                        </a:rPr>
                        <a:t>Logistics, transport, high performance engineering, digital technology</a:t>
                      </a:r>
                    </a:p>
                  </a:txBody>
                  <a:tcPr marL="68580" marR="68580" marT="34290" marB="34290">
                    <a:solidFill>
                      <a:schemeClr val="bg1"/>
                    </a:solidFill>
                  </a:tcPr>
                </a:tc>
                <a:tc>
                  <a:txBody>
                    <a:bodyPr/>
                    <a:lstStyle/>
                    <a:p>
                      <a:r>
                        <a:rPr lang="en-GB" sz="1400" dirty="0">
                          <a:solidFill>
                            <a:schemeClr val="tx1"/>
                          </a:solidFill>
                          <a:latin typeface="+mj-lt"/>
                        </a:rPr>
                        <a:t>Network Rail, Red Bull, Santander, Volkswagen Financial Services</a:t>
                      </a:r>
                    </a:p>
                  </a:txBody>
                  <a:tcPr marL="68580" marR="68580" marT="34290" marB="34290">
                    <a:solidFill>
                      <a:schemeClr val="bg1"/>
                    </a:solidFill>
                  </a:tcPr>
                </a:tc>
                <a:extLst>
                  <a:ext uri="{0D108BD9-81ED-4DB2-BD59-A6C34878D82A}">
                    <a16:rowId xmlns:a16="http://schemas.microsoft.com/office/drawing/2014/main" val="2975035945"/>
                  </a:ext>
                </a:extLst>
              </a:tr>
              <a:tr h="305817">
                <a:tc>
                  <a:txBody>
                    <a:bodyPr/>
                    <a:lstStyle/>
                    <a:p>
                      <a:r>
                        <a:rPr lang="en-GB" sz="1400" dirty="0">
                          <a:solidFill>
                            <a:schemeClr val="tx1"/>
                          </a:solidFill>
                          <a:latin typeface="+mj-lt"/>
                        </a:rPr>
                        <a:t>Slough</a:t>
                      </a:r>
                    </a:p>
                  </a:txBody>
                  <a:tcPr marL="68580" marR="68580" marT="34290" marB="34290">
                    <a:solidFill>
                      <a:schemeClr val="bg1"/>
                    </a:solidFill>
                  </a:tcPr>
                </a:tc>
                <a:tc>
                  <a:txBody>
                    <a:bodyPr/>
                    <a:lstStyle/>
                    <a:p>
                      <a:r>
                        <a:rPr lang="en-GB" sz="1400" dirty="0">
                          <a:solidFill>
                            <a:schemeClr val="tx1"/>
                          </a:solidFill>
                          <a:latin typeface="+mj-lt"/>
                        </a:rPr>
                        <a:t>Corporate headquarters</a:t>
                      </a:r>
                    </a:p>
                  </a:txBody>
                  <a:tcPr marL="68580" marR="68580" marT="34290" marB="34290">
                    <a:solidFill>
                      <a:schemeClr val="bg1"/>
                    </a:solidFill>
                  </a:tcPr>
                </a:tc>
                <a:tc>
                  <a:txBody>
                    <a:bodyPr/>
                    <a:lstStyle/>
                    <a:p>
                      <a:r>
                        <a:rPr lang="en-GB" sz="1400" dirty="0">
                          <a:solidFill>
                            <a:schemeClr val="tx1"/>
                          </a:solidFill>
                          <a:latin typeface="+mj-lt"/>
                        </a:rPr>
                        <a:t>O2, Mars, UCB, RB</a:t>
                      </a:r>
                    </a:p>
                  </a:txBody>
                  <a:tcPr marL="68580" marR="68580" marT="34290" marB="34290">
                    <a:solidFill>
                      <a:schemeClr val="bg1"/>
                    </a:solidFill>
                  </a:tcPr>
                </a:tc>
                <a:extLst>
                  <a:ext uri="{0D108BD9-81ED-4DB2-BD59-A6C34878D82A}">
                    <a16:rowId xmlns:a16="http://schemas.microsoft.com/office/drawing/2014/main" val="1239813792"/>
                  </a:ext>
                </a:extLst>
              </a:tr>
              <a:tr h="444063">
                <a:tc>
                  <a:txBody>
                    <a:bodyPr/>
                    <a:lstStyle/>
                    <a:p>
                      <a:r>
                        <a:rPr lang="en-GB" sz="1400" dirty="0">
                          <a:solidFill>
                            <a:schemeClr val="tx1"/>
                          </a:solidFill>
                          <a:latin typeface="+mj-lt"/>
                        </a:rPr>
                        <a:t>Reading / M4 corridor</a:t>
                      </a:r>
                    </a:p>
                  </a:txBody>
                  <a:tcPr marL="68580" marR="68580" marT="34290" marB="34290">
                    <a:solidFill>
                      <a:schemeClr val="bg1"/>
                    </a:solidFill>
                  </a:tcPr>
                </a:tc>
                <a:tc>
                  <a:txBody>
                    <a:bodyPr/>
                    <a:lstStyle/>
                    <a:p>
                      <a:r>
                        <a:rPr lang="en-GB" sz="1400" dirty="0">
                          <a:solidFill>
                            <a:schemeClr val="tx1"/>
                          </a:solidFill>
                          <a:latin typeface="+mj-lt"/>
                        </a:rPr>
                        <a:t>Digital technology (cyber security, telecoms, cloud computing) </a:t>
                      </a:r>
                    </a:p>
                  </a:txBody>
                  <a:tcPr marL="68580" marR="68580" marT="34290" marB="34290">
                    <a:solidFill>
                      <a:schemeClr val="bg1"/>
                    </a:solidFill>
                  </a:tcPr>
                </a:tc>
                <a:tc>
                  <a:txBody>
                    <a:bodyPr/>
                    <a:lstStyle/>
                    <a:p>
                      <a:r>
                        <a:rPr lang="en-GB" sz="1400" dirty="0">
                          <a:solidFill>
                            <a:schemeClr val="tx1"/>
                          </a:solidFill>
                          <a:latin typeface="+mj-lt"/>
                        </a:rPr>
                        <a:t>Microsoft, Cisco, HP, Vodafone, O2</a:t>
                      </a:r>
                    </a:p>
                  </a:txBody>
                  <a:tcPr marL="68580" marR="68580" marT="34290" marB="34290">
                    <a:solidFill>
                      <a:schemeClr val="bg1"/>
                    </a:solidFill>
                  </a:tcPr>
                </a:tc>
                <a:extLst>
                  <a:ext uri="{0D108BD9-81ED-4DB2-BD59-A6C34878D82A}">
                    <a16:rowId xmlns:a16="http://schemas.microsoft.com/office/drawing/2014/main" val="4024953617"/>
                  </a:ext>
                </a:extLst>
              </a:tr>
              <a:tr h="628391">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mj-lt"/>
                        </a:rPr>
                        <a:t>Hertfordshire</a:t>
                      </a:r>
                    </a:p>
                  </a:txBody>
                  <a:tcPr marL="68580" marR="68580" marT="34290" marB="34290">
                    <a:solidFill>
                      <a:schemeClr val="bg1"/>
                    </a:solidFill>
                  </a:tcPr>
                </a:tc>
                <a:tc>
                  <a:txBody>
                    <a:bodyPr/>
                    <a:lstStyle/>
                    <a:p>
                      <a:r>
                        <a:rPr lang="en-GB" sz="1400" dirty="0">
                          <a:solidFill>
                            <a:schemeClr val="tx1"/>
                          </a:solidFill>
                          <a:latin typeface="+mj-lt"/>
                        </a:rPr>
                        <a:t>Advanced engineering, life sciences, IT, creative</a:t>
                      </a:r>
                    </a:p>
                  </a:txBody>
                  <a:tcPr marL="68580" marR="68580" marT="34290" marB="34290">
                    <a:solidFill>
                      <a:schemeClr val="bg1"/>
                    </a:solidFill>
                  </a:tcPr>
                </a:tc>
                <a:tc>
                  <a:txBody>
                    <a:bodyPr/>
                    <a:lstStyle/>
                    <a:p>
                      <a:r>
                        <a:rPr lang="en-GB" sz="1400" dirty="0">
                          <a:solidFill>
                            <a:schemeClr val="tx1"/>
                          </a:solidFill>
                          <a:latin typeface="+mj-lt"/>
                        </a:rPr>
                        <a:t>Airbus, GSK, Elstree Studios, Warner Bros</a:t>
                      </a:r>
                    </a:p>
                  </a:txBody>
                  <a:tcPr marL="68580" marR="68580" marT="34290" marB="34290">
                    <a:solidFill>
                      <a:schemeClr val="bg1"/>
                    </a:solidFill>
                  </a:tcPr>
                </a:tc>
                <a:extLst>
                  <a:ext uri="{0D108BD9-81ED-4DB2-BD59-A6C34878D82A}">
                    <a16:rowId xmlns:a16="http://schemas.microsoft.com/office/drawing/2014/main" val="962515635"/>
                  </a:ext>
                </a:extLst>
              </a:tr>
              <a:tr h="812720">
                <a:tc>
                  <a:txBody>
                    <a:bodyPr/>
                    <a:lstStyle/>
                    <a:p>
                      <a:r>
                        <a:rPr lang="en-GB" sz="1400" b="0" dirty="0">
                          <a:solidFill>
                            <a:schemeClr val="tx1"/>
                          </a:solidFill>
                          <a:latin typeface="+mj-lt"/>
                        </a:rPr>
                        <a:t>Oxford</a:t>
                      </a:r>
                    </a:p>
                  </a:txBody>
                  <a:tcPr marL="68580" marR="68580" marT="34290" marB="34290">
                    <a:solidFill>
                      <a:schemeClr val="bg1"/>
                    </a:solidFill>
                  </a:tcPr>
                </a:tc>
                <a:tc>
                  <a:txBody>
                    <a:bodyPr/>
                    <a:lstStyle/>
                    <a:p>
                      <a:r>
                        <a:rPr lang="en-GB" sz="1400" dirty="0">
                          <a:solidFill>
                            <a:schemeClr val="tx1"/>
                          </a:solidFill>
                          <a:latin typeface="+mj-lt"/>
                        </a:rPr>
                        <a:t>Education, life sciences, vehicle manufacturing </a:t>
                      </a:r>
                    </a:p>
                  </a:txBody>
                  <a:tcPr marL="68580" marR="68580" marT="34290" marB="34290">
                    <a:solidFill>
                      <a:schemeClr val="bg1"/>
                    </a:solidFill>
                  </a:tcPr>
                </a:tc>
                <a:tc>
                  <a:txBody>
                    <a:bodyPr/>
                    <a:lstStyle/>
                    <a:p>
                      <a:r>
                        <a:rPr lang="en-GB" sz="1400" dirty="0">
                          <a:solidFill>
                            <a:schemeClr val="tx1"/>
                          </a:solidFill>
                          <a:latin typeface="+mj-lt"/>
                        </a:rPr>
                        <a:t>University of Oxford, Oxford Brookes University, BMW</a:t>
                      </a:r>
                    </a:p>
                  </a:txBody>
                  <a:tcPr marL="68580" marR="68580" marT="34290" marB="34290">
                    <a:solidFill>
                      <a:schemeClr val="bg1"/>
                    </a:solidFill>
                  </a:tcPr>
                </a:tc>
                <a:extLst>
                  <a:ext uri="{0D108BD9-81ED-4DB2-BD59-A6C34878D82A}">
                    <a16:rowId xmlns:a16="http://schemas.microsoft.com/office/drawing/2014/main" val="2343130955"/>
                  </a:ext>
                </a:extLst>
              </a:tr>
            </a:tbl>
          </a:graphicData>
        </a:graphic>
      </p:graphicFrame>
      <p:sp>
        <p:nvSpPr>
          <p:cNvPr id="10" name="Title 1">
            <a:extLst>
              <a:ext uri="{FF2B5EF4-FFF2-40B4-BE49-F238E27FC236}">
                <a16:creationId xmlns:a16="http://schemas.microsoft.com/office/drawing/2014/main" id="{4CEC37B7-FEF8-49B7-8D9A-212F4D03D6DD}"/>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800" b="1" i="0" u="none" strike="noStrike" kern="1200" cap="none" spc="0" normalizeH="0" baseline="0" noProof="0" dirty="0">
                <a:ln>
                  <a:noFill/>
                </a:ln>
                <a:solidFill>
                  <a:sysClr val="window" lastClr="FFFFFF"/>
                </a:solidFill>
                <a:effectLst/>
                <a:uLnTx/>
                <a:uFillTx/>
                <a:ea typeface="+mj-ea"/>
                <a:cs typeface="+mj-cs"/>
              </a:rPr>
              <a:t>BIG NAME EMPLOYERS NEARBY</a:t>
            </a:r>
          </a:p>
        </p:txBody>
      </p:sp>
    </p:spTree>
    <p:extLst>
      <p:ext uri="{BB962C8B-B14F-4D97-AF65-F5344CB8AC3E}">
        <p14:creationId xmlns:p14="http://schemas.microsoft.com/office/powerpoint/2010/main" val="475352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2">
            <a:extLst>
              <a:ext uri="{FF2B5EF4-FFF2-40B4-BE49-F238E27FC236}">
                <a16:creationId xmlns:a16="http://schemas.microsoft.com/office/drawing/2014/main" id="{003E98BB-3A22-4D37-BFD4-2888EEE8C5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1" y="0"/>
            <a:ext cx="4149969" cy="276830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2ACB1B84-8D95-4832-BB69-200D8F6D496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a:stretch/>
        </p:blipFill>
        <p:spPr bwMode="auto">
          <a:xfrm>
            <a:off x="4248443" y="0"/>
            <a:ext cx="4895557" cy="276830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0">
            <a:extLst>
              <a:ext uri="{FF2B5EF4-FFF2-40B4-BE49-F238E27FC236}">
                <a16:creationId xmlns:a16="http://schemas.microsoft.com/office/drawing/2014/main" id="{635F5329-DD3C-4A1B-A9A3-437996AB51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4649017" y="2869809"/>
            <a:ext cx="4412016" cy="2990489"/>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9CD22917-D278-4BE8-8BDF-A00D6AF439F3}"/>
              </a:ext>
            </a:extLst>
          </p:cNvPr>
          <p:cNvSpPr/>
          <p:nvPr/>
        </p:nvSpPr>
        <p:spPr>
          <a:xfrm>
            <a:off x="0" y="2869809"/>
            <a:ext cx="4494983" cy="2990489"/>
          </a:xfrm>
          <a:prstGeom prst="rect">
            <a:avLst/>
          </a:prstGeom>
          <a:solidFill>
            <a:srgbClr val="595959"/>
          </a:solid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itle 1">
            <a:extLst>
              <a:ext uri="{FF2B5EF4-FFF2-40B4-BE49-F238E27FC236}">
                <a16:creationId xmlns:a16="http://schemas.microsoft.com/office/drawing/2014/main" id="{1B69ECBE-489A-49E4-AA98-4F4C6B6C8DD3}"/>
              </a:ext>
            </a:extLst>
          </p:cNvPr>
          <p:cNvSpPr txBox="1">
            <a:spLocks/>
          </p:cNvSpPr>
          <p:nvPr/>
        </p:nvSpPr>
        <p:spPr>
          <a:xfrm>
            <a:off x="82967" y="3211841"/>
            <a:ext cx="4412016" cy="2332616"/>
          </a:xfrm>
          <a:prstGeom prst="rect">
            <a:avLst/>
          </a:prstGeom>
        </p:spPr>
        <p:txBody>
          <a:bodyPr vert="horz" lIns="91440" tIns="45720" rIns="91440" bIns="45720" rtlCol="0" anchor="b">
            <a:no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3500" b="1" i="0" u="none" strike="noStrike" kern="1200" cap="none" spc="0" normalizeH="0" baseline="0" noProof="0" dirty="0">
                <a:ln>
                  <a:noFill/>
                </a:ln>
                <a:solidFill>
                  <a:srgbClr val="FFFFFF"/>
                </a:solidFill>
                <a:effectLst/>
                <a:uLnTx/>
                <a:uFillTx/>
                <a:ea typeface="+mj-ea"/>
                <a:cs typeface="+mj-cs"/>
              </a:rPr>
              <a:t>Who and what are employers looking for when recruiting new talent?</a:t>
            </a:r>
          </a:p>
        </p:txBody>
      </p:sp>
    </p:spTree>
    <p:extLst>
      <p:ext uri="{BB962C8B-B14F-4D97-AF65-F5344CB8AC3E}">
        <p14:creationId xmlns:p14="http://schemas.microsoft.com/office/powerpoint/2010/main" val="2870921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8BEE831-D9C0-449A-8F09-9887846758AF}"/>
              </a:ext>
            </a:extLst>
          </p:cNvPr>
          <p:cNvSpPr txBox="1">
            <a:spLocks/>
          </p:cNvSpPr>
          <p:nvPr/>
        </p:nvSpPr>
        <p:spPr>
          <a:xfrm>
            <a:off x="0" y="231549"/>
            <a:ext cx="9144000" cy="936625"/>
          </a:xfrm>
          <a:prstGeom prst="rect">
            <a:avLst/>
          </a:prstGeom>
          <a:solidFill>
            <a:schemeClr val="tx1">
              <a:lumMod val="50000"/>
              <a:lumOff val="50000"/>
            </a:schemeClr>
          </a:solidFill>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800" b="1" dirty="0">
                <a:solidFill>
                  <a:schemeClr val="bg1"/>
                </a:solidFill>
              </a:rPr>
              <a:t>Which are the top 20 jobs going UP in demand globally? </a:t>
            </a:r>
          </a:p>
          <a:p>
            <a:r>
              <a:rPr lang="en-GB" sz="2000" b="1" dirty="0">
                <a:solidFill>
                  <a:schemeClr val="bg1"/>
                </a:solidFill>
              </a:rPr>
              <a:t>(Source: World Economic Forum 2020) </a:t>
            </a:r>
            <a:endParaRPr lang="en-GB" sz="2000" b="1" dirty="0">
              <a:solidFill>
                <a:schemeClr val="bg1"/>
              </a:solidFill>
              <a:latin typeface="Franklin Gothic Book" panose="020B0503020102020204" pitchFamily="34" charset="0"/>
            </a:endParaRPr>
          </a:p>
        </p:txBody>
      </p:sp>
      <p:sp>
        <p:nvSpPr>
          <p:cNvPr id="6" name="TextBox 5">
            <a:extLst>
              <a:ext uri="{FF2B5EF4-FFF2-40B4-BE49-F238E27FC236}">
                <a16:creationId xmlns:a16="http://schemas.microsoft.com/office/drawing/2014/main" id="{7D53F09D-A20A-4947-B954-470F70A516BB}"/>
              </a:ext>
            </a:extLst>
          </p:cNvPr>
          <p:cNvSpPr txBox="1"/>
          <p:nvPr/>
        </p:nvSpPr>
        <p:spPr>
          <a:xfrm>
            <a:off x="0" y="5915608"/>
            <a:ext cx="9144000" cy="942392"/>
          </a:xfrm>
          <a:prstGeom prst="rect">
            <a:avLst/>
          </a:prstGeom>
          <a:solidFill>
            <a:schemeClr val="bg1"/>
          </a:solidFill>
        </p:spPr>
        <p:txBody>
          <a:bodyPr wrap="square" rtlCol="0">
            <a:spAutoFit/>
          </a:bodyPr>
          <a:lstStyle/>
          <a:p>
            <a:endParaRPr lang="en-GB" dirty="0"/>
          </a:p>
        </p:txBody>
      </p:sp>
      <p:pic>
        <p:nvPicPr>
          <p:cNvPr id="8" name="Picture 7">
            <a:extLst>
              <a:ext uri="{FF2B5EF4-FFF2-40B4-BE49-F238E27FC236}">
                <a16:creationId xmlns:a16="http://schemas.microsoft.com/office/drawing/2014/main" id="{19C0A6F7-FF04-4405-BC7A-240FF552BBD5}"/>
              </a:ext>
            </a:extLst>
          </p:cNvPr>
          <p:cNvPicPr>
            <a:picLocks noChangeAspect="1"/>
          </p:cNvPicPr>
          <p:nvPr/>
        </p:nvPicPr>
        <p:blipFill rotWithShape="1">
          <a:blip r:embed="rId2"/>
          <a:srcRect l="9218" t="10537" r="51875" b="14420"/>
          <a:stretch/>
        </p:blipFill>
        <p:spPr>
          <a:xfrm>
            <a:off x="2060972" y="1304803"/>
            <a:ext cx="5022055" cy="54461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94675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8BEE831-D9C0-449A-8F09-9887846758AF}"/>
              </a:ext>
            </a:extLst>
          </p:cNvPr>
          <p:cNvSpPr txBox="1">
            <a:spLocks/>
          </p:cNvSpPr>
          <p:nvPr/>
        </p:nvSpPr>
        <p:spPr>
          <a:xfrm>
            <a:off x="0" y="231549"/>
            <a:ext cx="9144000" cy="936625"/>
          </a:xfrm>
          <a:prstGeom prst="rect">
            <a:avLst/>
          </a:prstGeom>
          <a:solidFill>
            <a:schemeClr val="tx1">
              <a:lumMod val="50000"/>
              <a:lumOff val="50000"/>
            </a:schemeClr>
          </a:solidFill>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800" b="1" dirty="0">
                <a:solidFill>
                  <a:schemeClr val="bg1"/>
                </a:solidFill>
              </a:rPr>
              <a:t>Which are the top 20 jobs going DOWN in demand globally? </a:t>
            </a:r>
          </a:p>
          <a:p>
            <a:r>
              <a:rPr lang="en-GB" sz="2000" b="1" dirty="0">
                <a:solidFill>
                  <a:schemeClr val="bg1"/>
                </a:solidFill>
              </a:rPr>
              <a:t>(Source: World Economic Forum 2020) </a:t>
            </a:r>
            <a:endParaRPr lang="en-GB" sz="2000" b="1" dirty="0">
              <a:solidFill>
                <a:schemeClr val="bg1"/>
              </a:solidFill>
              <a:latin typeface="Franklin Gothic Book" panose="020B0503020102020204" pitchFamily="34" charset="0"/>
            </a:endParaRPr>
          </a:p>
        </p:txBody>
      </p:sp>
      <p:sp>
        <p:nvSpPr>
          <p:cNvPr id="6" name="TextBox 5">
            <a:extLst>
              <a:ext uri="{FF2B5EF4-FFF2-40B4-BE49-F238E27FC236}">
                <a16:creationId xmlns:a16="http://schemas.microsoft.com/office/drawing/2014/main" id="{7D53F09D-A20A-4947-B954-470F70A516BB}"/>
              </a:ext>
            </a:extLst>
          </p:cNvPr>
          <p:cNvSpPr txBox="1"/>
          <p:nvPr/>
        </p:nvSpPr>
        <p:spPr>
          <a:xfrm>
            <a:off x="0" y="5915608"/>
            <a:ext cx="9144000" cy="942392"/>
          </a:xfrm>
          <a:prstGeom prst="rect">
            <a:avLst/>
          </a:prstGeom>
          <a:solidFill>
            <a:schemeClr val="bg1"/>
          </a:solidFill>
        </p:spPr>
        <p:txBody>
          <a:bodyPr wrap="square" rtlCol="0">
            <a:spAutoFit/>
          </a:bodyPr>
          <a:lstStyle/>
          <a:p>
            <a:endParaRPr lang="en-GB" dirty="0"/>
          </a:p>
        </p:txBody>
      </p:sp>
      <p:pic>
        <p:nvPicPr>
          <p:cNvPr id="8" name="Picture 7">
            <a:extLst>
              <a:ext uri="{FF2B5EF4-FFF2-40B4-BE49-F238E27FC236}">
                <a16:creationId xmlns:a16="http://schemas.microsoft.com/office/drawing/2014/main" id="{19C0A6F7-FF04-4405-BC7A-240FF552BBD5}"/>
              </a:ext>
            </a:extLst>
          </p:cNvPr>
          <p:cNvPicPr>
            <a:picLocks noChangeAspect="1"/>
          </p:cNvPicPr>
          <p:nvPr/>
        </p:nvPicPr>
        <p:blipFill rotWithShape="1">
          <a:blip r:embed="rId2"/>
          <a:srcRect l="47968" t="10537" r="12500" b="14420"/>
          <a:stretch/>
        </p:blipFill>
        <p:spPr>
          <a:xfrm>
            <a:off x="2020309" y="1300162"/>
            <a:ext cx="5103382" cy="54468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27123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B3AEFDD-5AC6-483F-8CBA-F233E3DE5393}"/>
              </a:ext>
            </a:extLst>
          </p:cNvPr>
          <p:cNvSpPr txBox="1">
            <a:spLocks/>
          </p:cNvSpPr>
          <p:nvPr/>
        </p:nvSpPr>
        <p:spPr>
          <a:xfrm>
            <a:off x="281353" y="628854"/>
            <a:ext cx="2477582" cy="4885681"/>
          </a:xfrm>
          <a:prstGeom prst="rect">
            <a:avLst/>
          </a:prstGeom>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all" spc="0" normalizeH="0" baseline="0" noProof="0" dirty="0">
                <a:ln>
                  <a:noFill/>
                </a:ln>
                <a:solidFill>
                  <a:srgbClr val="595959"/>
                </a:solidFill>
                <a:effectLst/>
                <a:uLnTx/>
                <a:uFillTx/>
                <a:ea typeface="+mj-ea"/>
                <a:cs typeface="+mj-cs"/>
              </a:rPr>
              <a:t>Examples of jobs with a skills shortage</a:t>
            </a:r>
          </a:p>
        </p:txBody>
      </p:sp>
      <p:graphicFrame>
        <p:nvGraphicFramePr>
          <p:cNvPr id="5" name="Content Placeholder 2">
            <a:extLst>
              <a:ext uri="{FF2B5EF4-FFF2-40B4-BE49-F238E27FC236}">
                <a16:creationId xmlns:a16="http://schemas.microsoft.com/office/drawing/2014/main" id="{165DAB8E-0FB8-4F76-95F1-ED995CC70F02}"/>
              </a:ext>
            </a:extLst>
          </p:cNvPr>
          <p:cNvGraphicFramePr>
            <a:graphicFrameLocks/>
          </p:cNvGraphicFramePr>
          <p:nvPr>
            <p:extLst>
              <p:ext uri="{D42A27DB-BD31-4B8C-83A1-F6EECF244321}">
                <p14:modId xmlns:p14="http://schemas.microsoft.com/office/powerpoint/2010/main" val="987446414"/>
              </p:ext>
            </p:extLst>
          </p:nvPr>
        </p:nvGraphicFramePr>
        <p:xfrm>
          <a:off x="2903555" y="517464"/>
          <a:ext cx="6240445" cy="51078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4753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2">
            <a:extLst>
              <a:ext uri="{FF2B5EF4-FFF2-40B4-BE49-F238E27FC236}">
                <a16:creationId xmlns:a16="http://schemas.microsoft.com/office/drawing/2014/main" id="{D9DC1D9F-5481-4335-8FCD-E38A6C4C2011}"/>
              </a:ext>
            </a:extLst>
          </p:cNvPr>
          <p:cNvGraphicFramePr>
            <a:graphicFrameLocks/>
          </p:cNvGraphicFramePr>
          <p:nvPr>
            <p:extLst>
              <p:ext uri="{D42A27DB-BD31-4B8C-83A1-F6EECF244321}">
                <p14:modId xmlns:p14="http://schemas.microsoft.com/office/powerpoint/2010/main" val="3570525661"/>
              </p:ext>
            </p:extLst>
          </p:nvPr>
        </p:nvGraphicFramePr>
        <p:xfrm>
          <a:off x="0" y="1521859"/>
          <a:ext cx="9144000" cy="38142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itle 1">
            <a:extLst>
              <a:ext uri="{FF2B5EF4-FFF2-40B4-BE49-F238E27FC236}">
                <a16:creationId xmlns:a16="http://schemas.microsoft.com/office/drawing/2014/main" id="{942A1C6C-00BB-437B-BFD4-65835FB8E019}"/>
              </a:ext>
            </a:extLst>
          </p:cNvPr>
          <p:cNvSpPr txBox="1">
            <a:spLocks/>
          </p:cNvSpPr>
          <p:nvPr/>
        </p:nvSpPr>
        <p:spPr>
          <a:xfrm>
            <a:off x="0" y="231549"/>
            <a:ext cx="9144000" cy="936625"/>
          </a:xfrm>
          <a:prstGeom prst="rect">
            <a:avLst/>
          </a:prstGeom>
          <a:solidFill>
            <a:schemeClr val="tx1">
              <a:lumMod val="50000"/>
              <a:lumOff val="50000"/>
            </a:schemeClr>
          </a:solidFill>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800" b="1" cap="none" dirty="0">
                <a:solidFill>
                  <a:schemeClr val="bg1"/>
                </a:solidFill>
              </a:rPr>
              <a:t>What are the t</a:t>
            </a:r>
            <a:r>
              <a:rPr kumimoji="0" lang="en-GB" sz="2800" b="1" i="0" u="none" strike="noStrike" kern="1200" cap="none" spc="0" normalizeH="0" baseline="0" noProof="0" dirty="0">
                <a:ln>
                  <a:noFill/>
                </a:ln>
                <a:solidFill>
                  <a:schemeClr val="bg1"/>
                </a:solidFill>
                <a:effectLst/>
                <a:uLnTx/>
                <a:uFillTx/>
                <a:ea typeface="+mj-ea"/>
                <a:cs typeface="+mj-cs"/>
              </a:rPr>
              <a:t>wo key attributes employers are looking for in young people?</a:t>
            </a:r>
            <a:endParaRPr lang="en-GB" sz="2800" b="1" dirty="0">
              <a:solidFill>
                <a:schemeClr val="bg1"/>
              </a:solidFill>
              <a:latin typeface="Franklin Gothic Book" panose="020B0503020102020204" pitchFamily="34" charset="0"/>
            </a:endParaRPr>
          </a:p>
        </p:txBody>
      </p:sp>
    </p:spTree>
    <p:extLst>
      <p:ext uri="{BB962C8B-B14F-4D97-AF65-F5344CB8AC3E}">
        <p14:creationId xmlns:p14="http://schemas.microsoft.com/office/powerpoint/2010/main" val="3002802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58D0D08-9D50-4176-BE31-414BF7DCAF1B}"/>
              </a:ext>
            </a:extLst>
          </p:cNvPr>
          <p:cNvSpPr/>
          <p:nvPr/>
        </p:nvSpPr>
        <p:spPr>
          <a:xfrm>
            <a:off x="0" y="0"/>
            <a:ext cx="9144000" cy="6018245"/>
          </a:xfrm>
          <a:prstGeom prst="rect">
            <a:avLst/>
          </a:prstGeom>
          <a:solidFill>
            <a:srgbClr val="595959"/>
          </a:solid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1">
            <a:extLst>
              <a:ext uri="{FF2B5EF4-FFF2-40B4-BE49-F238E27FC236}">
                <a16:creationId xmlns:a16="http://schemas.microsoft.com/office/drawing/2014/main" id="{95622E7C-CD68-4899-8D06-66EF1885E183}"/>
              </a:ext>
            </a:extLst>
          </p:cNvPr>
          <p:cNvSpPr txBox="1">
            <a:spLocks/>
          </p:cNvSpPr>
          <p:nvPr/>
        </p:nvSpPr>
        <p:spPr>
          <a:xfrm>
            <a:off x="247283" y="143837"/>
            <a:ext cx="3259016" cy="1462692"/>
          </a:xfrm>
          <a:prstGeom prst="rect">
            <a:avLst/>
          </a:prstGeom>
        </p:spPr>
        <p:txBody>
          <a:bodyPr vert="horz" lIns="91440" tIns="45720" rIns="91440" bIns="45720" rtlCol="0" anchor="b">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rgbClr val="FFFFFF"/>
                </a:solidFill>
                <a:effectLst/>
                <a:uLnTx/>
                <a:uFillTx/>
                <a:ea typeface="+mj-ea"/>
                <a:cs typeface="+mj-cs"/>
              </a:rPr>
              <a:t>‘Transferable skills’ are in high demand </a:t>
            </a:r>
          </a:p>
        </p:txBody>
      </p:sp>
      <p:sp>
        <p:nvSpPr>
          <p:cNvPr id="5" name="Content Placeholder 2">
            <a:extLst>
              <a:ext uri="{FF2B5EF4-FFF2-40B4-BE49-F238E27FC236}">
                <a16:creationId xmlns:a16="http://schemas.microsoft.com/office/drawing/2014/main" id="{D732D2C2-9E7B-4681-B524-3EC6306FF446}"/>
              </a:ext>
            </a:extLst>
          </p:cNvPr>
          <p:cNvSpPr txBox="1">
            <a:spLocks/>
          </p:cNvSpPr>
          <p:nvPr/>
        </p:nvSpPr>
        <p:spPr>
          <a:xfrm>
            <a:off x="247282" y="1750365"/>
            <a:ext cx="8770109" cy="4267879"/>
          </a:xfrm>
          <a:prstGeom prst="rect">
            <a:avLst/>
          </a:prstGeom>
        </p:spPr>
        <p:txBody>
          <a:bodyPr vert="horz" lIns="91440" tIns="45720" rIns="91440" bIns="45720" numCol="2" rtlCol="0" anchor="t">
            <a:noAutofit/>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600"/>
              </a:spcAft>
              <a:buClr>
                <a:srgbClr val="009FE3"/>
              </a:buClr>
              <a:buSzPct val="92000"/>
              <a:buNone/>
              <a:tabLst/>
              <a:defRPr/>
            </a:pPr>
            <a:r>
              <a:rPr kumimoji="0" lang="en-GB" sz="1800" b="0" i="0" u="none" strike="noStrike" kern="1200" cap="none" spc="0" normalizeH="0" baseline="0" noProof="0" dirty="0">
                <a:ln>
                  <a:noFill/>
                </a:ln>
                <a:solidFill>
                  <a:srgbClr val="FFFFFF"/>
                </a:solidFill>
                <a:effectLst/>
                <a:uLnTx/>
                <a:uFillTx/>
                <a:latin typeface="+mj-lt"/>
                <a:ea typeface="+mn-ea"/>
                <a:cs typeface="+mn-cs"/>
              </a:rPr>
              <a:t>These are skills that employees </a:t>
            </a:r>
            <a:br>
              <a:rPr kumimoji="0" lang="en-GB" sz="1800" b="0" i="0" u="none" strike="noStrike" kern="1200" cap="none" spc="0" normalizeH="0" baseline="0" noProof="0" dirty="0">
                <a:ln>
                  <a:noFill/>
                </a:ln>
                <a:solidFill>
                  <a:srgbClr val="FFFFFF"/>
                </a:solidFill>
                <a:effectLst/>
                <a:uLnTx/>
                <a:uFillTx/>
                <a:latin typeface="+mj-lt"/>
                <a:ea typeface="+mn-ea"/>
                <a:cs typeface="+mn-cs"/>
              </a:rPr>
            </a:br>
            <a:r>
              <a:rPr kumimoji="0" lang="en-GB" sz="1800" b="0" i="0" u="none" strike="noStrike" kern="1200" cap="none" spc="0" normalizeH="0" baseline="0" noProof="0" dirty="0">
                <a:ln>
                  <a:noFill/>
                </a:ln>
                <a:solidFill>
                  <a:srgbClr val="FFFFFF"/>
                </a:solidFill>
                <a:effectLst/>
                <a:uLnTx/>
                <a:uFillTx/>
                <a:latin typeface="+mj-lt"/>
                <a:ea typeface="+mn-ea"/>
                <a:cs typeface="+mn-cs"/>
              </a:rPr>
              <a:t>take with them from one job and </a:t>
            </a:r>
            <a:br>
              <a:rPr kumimoji="0" lang="en-GB" sz="1800" b="0" i="0" u="none" strike="noStrike" kern="1200" cap="none" spc="0" normalizeH="0" baseline="0" noProof="0" dirty="0">
                <a:ln>
                  <a:noFill/>
                </a:ln>
                <a:solidFill>
                  <a:srgbClr val="FFFFFF"/>
                </a:solidFill>
                <a:effectLst/>
                <a:uLnTx/>
                <a:uFillTx/>
                <a:latin typeface="+mj-lt"/>
                <a:ea typeface="+mn-ea"/>
                <a:cs typeface="+mn-cs"/>
              </a:rPr>
            </a:br>
            <a:r>
              <a:rPr kumimoji="0" lang="en-GB" sz="1800" b="0" i="0" u="none" strike="noStrike" kern="1200" cap="none" spc="0" normalizeH="0" baseline="0" noProof="0" dirty="0">
                <a:ln>
                  <a:noFill/>
                </a:ln>
                <a:solidFill>
                  <a:srgbClr val="FFFFFF"/>
                </a:solidFill>
                <a:effectLst/>
                <a:uLnTx/>
                <a:uFillTx/>
                <a:latin typeface="+mj-lt"/>
                <a:ea typeface="+mn-ea"/>
                <a:cs typeface="+mn-cs"/>
              </a:rPr>
              <a:t>apply them to the next, no matter</a:t>
            </a:r>
            <a:br>
              <a:rPr kumimoji="0" lang="en-GB" sz="1800" b="0" i="0" u="none" strike="noStrike" kern="1200" cap="none" spc="0" normalizeH="0" baseline="0" noProof="0" dirty="0">
                <a:ln>
                  <a:noFill/>
                </a:ln>
                <a:solidFill>
                  <a:srgbClr val="FFFFFF"/>
                </a:solidFill>
                <a:effectLst/>
                <a:uLnTx/>
                <a:uFillTx/>
                <a:latin typeface="+mj-lt"/>
                <a:ea typeface="+mn-ea"/>
                <a:cs typeface="+mn-cs"/>
              </a:rPr>
            </a:br>
            <a:r>
              <a:rPr kumimoji="0" lang="en-GB" sz="1800" b="0" i="0" u="none" strike="noStrike" kern="1200" cap="none" spc="0" normalizeH="0" baseline="0" noProof="0" dirty="0">
                <a:ln>
                  <a:noFill/>
                </a:ln>
                <a:solidFill>
                  <a:srgbClr val="FFFFFF"/>
                </a:solidFill>
                <a:effectLst/>
                <a:uLnTx/>
                <a:uFillTx/>
                <a:latin typeface="+mj-lt"/>
                <a:ea typeface="+mn-ea"/>
                <a:cs typeface="+mn-cs"/>
              </a:rPr>
              <a:t>what they are doing. Sometimes </a:t>
            </a:r>
            <a:br>
              <a:rPr kumimoji="0" lang="en-GB" sz="1800" b="0" i="0" u="none" strike="noStrike" kern="1200" cap="none" spc="0" normalizeH="0" baseline="0" noProof="0" dirty="0">
                <a:ln>
                  <a:noFill/>
                </a:ln>
                <a:solidFill>
                  <a:srgbClr val="FFFFFF"/>
                </a:solidFill>
                <a:effectLst/>
                <a:uLnTx/>
                <a:uFillTx/>
                <a:latin typeface="+mj-lt"/>
                <a:ea typeface="+mn-ea"/>
                <a:cs typeface="+mn-cs"/>
              </a:rPr>
            </a:br>
            <a:r>
              <a:rPr kumimoji="0" lang="en-GB" sz="1800" b="0" i="0" u="none" strike="noStrike" kern="1200" cap="none" spc="0" normalizeH="0" baseline="0" noProof="0" dirty="0">
                <a:ln>
                  <a:noFill/>
                </a:ln>
                <a:solidFill>
                  <a:srgbClr val="FFFFFF"/>
                </a:solidFill>
                <a:effectLst/>
                <a:uLnTx/>
                <a:uFillTx/>
                <a:latin typeface="+mj-lt"/>
                <a:ea typeface="+mn-ea"/>
                <a:cs typeface="+mn-cs"/>
              </a:rPr>
              <a:t>called ‘employability’ skills, they</a:t>
            </a:r>
            <a:br>
              <a:rPr kumimoji="0" lang="en-GB" sz="1800" b="0" i="0" u="none" strike="noStrike" kern="1200" cap="none" spc="0" normalizeH="0" baseline="0" noProof="0" dirty="0">
                <a:ln>
                  <a:noFill/>
                </a:ln>
                <a:solidFill>
                  <a:srgbClr val="FFFFFF"/>
                </a:solidFill>
                <a:effectLst/>
                <a:uLnTx/>
                <a:uFillTx/>
                <a:latin typeface="+mj-lt"/>
                <a:ea typeface="+mn-ea"/>
                <a:cs typeface="+mn-cs"/>
              </a:rPr>
            </a:br>
            <a:r>
              <a:rPr lang="en-GB" sz="1800" dirty="0">
                <a:solidFill>
                  <a:srgbClr val="FFFFFF"/>
                </a:solidFill>
                <a:latin typeface="+mj-lt"/>
              </a:rPr>
              <a:t>include:</a:t>
            </a:r>
            <a:endParaRPr kumimoji="0" lang="en-GB" sz="1800" b="0" i="0" u="none" strike="noStrike" kern="1200" cap="none" spc="0" normalizeH="0" baseline="0" noProof="0" dirty="0">
              <a:ln>
                <a:noFill/>
              </a:ln>
              <a:solidFill>
                <a:srgbClr val="FFFFFF"/>
              </a:solidFill>
              <a:effectLst/>
              <a:uLnTx/>
              <a:uFillTx/>
              <a:latin typeface="+mj-lt"/>
              <a:ea typeface="+mn-ea"/>
              <a:cs typeface="+mn-cs"/>
            </a:endParaRP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r>
              <a:rPr kumimoji="0" lang="en-GB" sz="1800" b="0" i="0" u="none" strike="noStrike" kern="1200" cap="none" spc="0" normalizeH="0" baseline="0" noProof="0" dirty="0">
                <a:ln>
                  <a:noFill/>
                </a:ln>
                <a:solidFill>
                  <a:srgbClr val="FFFFFF"/>
                </a:solidFill>
                <a:effectLst/>
                <a:uLnTx/>
                <a:uFillTx/>
                <a:latin typeface="+mj-lt"/>
                <a:ea typeface="+mn-ea"/>
                <a:cs typeface="+mn-cs"/>
              </a:rPr>
              <a:t>Basic literacy and numeracy </a:t>
            </a: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r>
              <a:rPr kumimoji="0" lang="en-GB" sz="1800" b="0" i="0" u="none" strike="noStrike" kern="1200" cap="none" spc="0" normalizeH="0" baseline="0" noProof="0" dirty="0">
                <a:ln>
                  <a:noFill/>
                </a:ln>
                <a:solidFill>
                  <a:srgbClr val="FFFFFF"/>
                </a:solidFill>
                <a:effectLst/>
                <a:uLnTx/>
                <a:uFillTx/>
                <a:latin typeface="+mj-lt"/>
                <a:ea typeface="+mn-ea"/>
                <a:cs typeface="+mn-cs"/>
              </a:rPr>
              <a:t>Problem solving </a:t>
            </a: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r>
              <a:rPr kumimoji="0" lang="en-GB" sz="1800" b="0" i="0" u="none" strike="noStrike" kern="1200" cap="none" spc="0" normalizeH="0" baseline="0" noProof="0" dirty="0">
                <a:ln>
                  <a:noFill/>
                </a:ln>
                <a:solidFill>
                  <a:srgbClr val="FFFFFF"/>
                </a:solidFill>
                <a:effectLst/>
                <a:uLnTx/>
                <a:uFillTx/>
                <a:latin typeface="+mj-lt"/>
                <a:ea typeface="+mn-ea"/>
                <a:cs typeface="+mn-cs"/>
              </a:rPr>
              <a:t>Communication (verbal, listening, understanding) </a:t>
            </a: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r>
              <a:rPr kumimoji="0" lang="en-GB" sz="1800" b="0" i="0" u="none" strike="noStrike" kern="1200" cap="none" spc="0" normalizeH="0" baseline="0" noProof="0" dirty="0">
                <a:ln>
                  <a:noFill/>
                </a:ln>
                <a:solidFill>
                  <a:srgbClr val="FFFFFF"/>
                </a:solidFill>
                <a:effectLst/>
                <a:uLnTx/>
                <a:uFillTx/>
                <a:latin typeface="+mj-lt"/>
                <a:ea typeface="+mn-ea"/>
                <a:cs typeface="+mn-cs"/>
              </a:rPr>
              <a:t>Self-management (time management, planning, organisation)</a:t>
            </a: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endParaRPr kumimoji="0" lang="en-GB" sz="1800" b="0" i="0" u="none" strike="noStrike" kern="1200" cap="none" spc="0" normalizeH="0" baseline="0" noProof="0" dirty="0">
              <a:ln>
                <a:noFill/>
              </a:ln>
              <a:solidFill>
                <a:srgbClr val="FFFFFF"/>
              </a:solidFill>
              <a:effectLst/>
              <a:uLnTx/>
              <a:uFillTx/>
              <a:latin typeface="+mj-lt"/>
              <a:ea typeface="+mn-ea"/>
              <a:cs typeface="+mn-cs"/>
            </a:endParaRP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endParaRPr lang="en-GB" sz="1800" dirty="0">
              <a:solidFill>
                <a:srgbClr val="FFFFFF"/>
              </a:solidFill>
              <a:latin typeface="+mj-lt"/>
            </a:endParaRP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endParaRPr kumimoji="0" lang="en-GB" sz="1800" b="0" i="0" u="none" strike="noStrike" kern="1200" cap="none" spc="0" normalizeH="0" baseline="0" noProof="0" dirty="0">
              <a:ln>
                <a:noFill/>
              </a:ln>
              <a:solidFill>
                <a:srgbClr val="FFFFFF"/>
              </a:solidFill>
              <a:effectLst/>
              <a:uLnTx/>
              <a:uFillTx/>
              <a:latin typeface="+mj-lt"/>
              <a:ea typeface="+mn-ea"/>
              <a:cs typeface="+mn-cs"/>
            </a:endParaRP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endParaRPr lang="en-GB" sz="1800" dirty="0">
              <a:solidFill>
                <a:srgbClr val="FFFFFF"/>
              </a:solidFill>
              <a:latin typeface="+mj-lt"/>
            </a:endParaRP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endParaRPr kumimoji="0" lang="en-GB" sz="1800" b="0" i="0" u="none" strike="noStrike" kern="1200" cap="none" spc="0" normalizeH="0" baseline="0" noProof="0" dirty="0">
              <a:ln>
                <a:noFill/>
              </a:ln>
              <a:solidFill>
                <a:srgbClr val="FFFFFF"/>
              </a:solidFill>
              <a:effectLst/>
              <a:uLnTx/>
              <a:uFillTx/>
              <a:latin typeface="+mj-lt"/>
              <a:ea typeface="+mn-ea"/>
              <a:cs typeface="+mn-cs"/>
            </a:endParaRP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endParaRPr lang="en-GB" sz="1800" dirty="0">
              <a:solidFill>
                <a:srgbClr val="FFFFFF"/>
              </a:solidFill>
              <a:latin typeface="+mj-lt"/>
            </a:endParaRP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endParaRPr kumimoji="0" lang="en-GB" sz="1800" b="0" i="0" u="none" strike="noStrike" kern="1200" cap="none" spc="0" normalizeH="0" baseline="0" noProof="0" dirty="0">
              <a:ln>
                <a:noFill/>
              </a:ln>
              <a:solidFill>
                <a:srgbClr val="FFFFFF"/>
              </a:solidFill>
              <a:effectLst/>
              <a:uLnTx/>
              <a:uFillTx/>
              <a:latin typeface="+mj-lt"/>
              <a:ea typeface="+mn-ea"/>
              <a:cs typeface="+mn-cs"/>
            </a:endParaRP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r>
              <a:rPr kumimoji="0" lang="en-GB" sz="1800" b="0" i="0" u="none" strike="noStrike" kern="1200" cap="none" spc="0" normalizeH="0" baseline="0" noProof="0" dirty="0">
                <a:ln>
                  <a:noFill/>
                </a:ln>
                <a:solidFill>
                  <a:srgbClr val="FFFFFF"/>
                </a:solidFill>
                <a:effectLst/>
                <a:uLnTx/>
                <a:uFillTx/>
                <a:latin typeface="+mj-lt"/>
                <a:ea typeface="+mn-ea"/>
                <a:cs typeface="+mn-cs"/>
              </a:rPr>
              <a:t>Teamwork</a:t>
            </a: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r>
              <a:rPr kumimoji="0" lang="en-GB" sz="1800" b="0" i="0" u="none" strike="noStrike" kern="1200" cap="none" spc="0" normalizeH="0" baseline="0" noProof="0" dirty="0">
                <a:ln>
                  <a:noFill/>
                </a:ln>
                <a:solidFill>
                  <a:srgbClr val="FFFFFF"/>
                </a:solidFill>
                <a:effectLst/>
                <a:uLnTx/>
                <a:uFillTx/>
                <a:latin typeface="+mj-lt"/>
                <a:ea typeface="+mn-ea"/>
                <a:cs typeface="+mn-cs"/>
              </a:rPr>
              <a:t>Basic IT (Microsoft Excel, PowerPoint, Word) </a:t>
            </a:r>
          </a:p>
          <a:p>
            <a:pPr marL="306000" marR="0" lvl="0" indent="-306000" algn="l" defTabSz="457200" rtl="0" eaLnBrk="1" fontAlgn="auto" latinLnBrk="0" hangingPunct="1">
              <a:lnSpc>
                <a:spcPct val="100000"/>
              </a:lnSpc>
              <a:spcBef>
                <a:spcPct val="20000"/>
              </a:spcBef>
              <a:spcAft>
                <a:spcPts val="600"/>
              </a:spcAft>
              <a:buClr>
                <a:srgbClr val="009FE3"/>
              </a:buClr>
              <a:buSzPct val="92000"/>
              <a:buFont typeface="Wingdings 2" panose="05020102010507070707" pitchFamily="18" charset="2"/>
              <a:buChar char=""/>
              <a:tabLst/>
              <a:defRPr/>
            </a:pPr>
            <a:r>
              <a:rPr kumimoji="0" lang="en-GB" sz="1800" b="0" i="0" u="none" strike="noStrike" kern="1200" cap="none" spc="0" normalizeH="0" baseline="0" noProof="0" dirty="0">
                <a:ln>
                  <a:noFill/>
                </a:ln>
                <a:solidFill>
                  <a:srgbClr val="FFFFFF"/>
                </a:solidFill>
                <a:effectLst/>
                <a:uLnTx/>
                <a:uFillTx/>
                <a:latin typeface="+mj-lt"/>
                <a:ea typeface="+mn-ea"/>
                <a:cs typeface="+mn-cs"/>
              </a:rPr>
              <a:t>Creativity </a:t>
            </a:r>
          </a:p>
        </p:txBody>
      </p:sp>
      <p:pic>
        <p:nvPicPr>
          <p:cNvPr id="6" name="Picture 4" descr="Three friends studying at cafe">
            <a:extLst>
              <a:ext uri="{FF2B5EF4-FFF2-40B4-BE49-F238E27FC236}">
                <a16:creationId xmlns:a16="http://schemas.microsoft.com/office/drawing/2014/main" id="{5462F4E5-0363-4353-9C56-FF06046395F4}"/>
              </a:ext>
            </a:extLst>
          </p:cNvPr>
          <p:cNvPicPr>
            <a:picLocks noChangeAspect="1"/>
          </p:cNvPicPr>
          <p:nvPr/>
        </p:nvPicPr>
        <p:blipFill rotWithShape="1">
          <a:blip r:embed="rId2">
            <a:extLst>
              <a:ext uri="{28A0092B-C50C-407E-A947-70E740481C1C}">
                <a14:useLocalDpi xmlns:a14="http://schemas.microsoft.com/office/drawing/2010/main" val="0"/>
              </a:ext>
            </a:extLst>
          </a:blip>
          <a:srcRect b="-346"/>
          <a:stretch/>
        </p:blipFill>
        <p:spPr>
          <a:xfrm>
            <a:off x="3700331" y="-1"/>
            <a:ext cx="5443670" cy="4076044"/>
          </a:xfrm>
          <a:prstGeom prst="rect">
            <a:avLst/>
          </a:prstGeom>
        </p:spPr>
      </p:pic>
    </p:spTree>
    <p:extLst>
      <p:ext uri="{BB962C8B-B14F-4D97-AF65-F5344CB8AC3E}">
        <p14:creationId xmlns:p14="http://schemas.microsoft.com/office/powerpoint/2010/main" val="4006943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fade">
                                      <p:cBhvr>
                                        <p:cTn id="18" dur="500"/>
                                        <p:tgtEl>
                                          <p:spTgt spid="5">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Effect transition="in" filter="fade">
                                      <p:cBhvr>
                                        <p:cTn id="21" dur="500"/>
                                        <p:tgtEl>
                                          <p:spTgt spid="5">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5">
                                            <p:txEl>
                                              <p:pRg st="12" end="12"/>
                                            </p:txEl>
                                          </p:spTgt>
                                        </p:tgtEl>
                                        <p:attrNameLst>
                                          <p:attrName>style.visibility</p:attrName>
                                        </p:attrNameLst>
                                      </p:cBhvr>
                                      <p:to>
                                        <p:strVal val="visible"/>
                                      </p:to>
                                    </p:set>
                                    <p:animEffect transition="in" filter="fade">
                                      <p:cBhvr>
                                        <p:cTn id="24" dur="500"/>
                                        <p:tgtEl>
                                          <p:spTgt spid="5">
                                            <p:txEl>
                                              <p:pRg st="12" end="12"/>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5">
                                            <p:txEl>
                                              <p:pRg st="13" end="13"/>
                                            </p:txEl>
                                          </p:spTgt>
                                        </p:tgtEl>
                                        <p:attrNameLst>
                                          <p:attrName>style.visibility</p:attrName>
                                        </p:attrNameLst>
                                      </p:cBhvr>
                                      <p:to>
                                        <p:strVal val="visible"/>
                                      </p:to>
                                    </p:set>
                                    <p:animEffect transition="in" filter="fade">
                                      <p:cBhvr>
                                        <p:cTn id="27" dur="500"/>
                                        <p:tgtEl>
                                          <p:spTgt spid="5">
                                            <p:txEl>
                                              <p:pRg st="13" end="13"/>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5">
                                            <p:txEl>
                                              <p:pRg st="14" end="14"/>
                                            </p:txEl>
                                          </p:spTgt>
                                        </p:tgtEl>
                                        <p:attrNameLst>
                                          <p:attrName>style.visibility</p:attrName>
                                        </p:attrNameLst>
                                      </p:cBhvr>
                                      <p:to>
                                        <p:strVal val="visible"/>
                                      </p:to>
                                    </p:set>
                                    <p:animEffect transition="in" filter="fade">
                                      <p:cBhvr>
                                        <p:cTn id="30" dur="500"/>
                                        <p:tgtEl>
                                          <p:spTgt spid="5">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76B79A9-852A-4ECA-9EFE-6514FCA9DFD3}"/>
              </a:ext>
            </a:extLst>
          </p:cNvPr>
          <p:cNvSpPr txBox="1">
            <a:spLocks/>
          </p:cNvSpPr>
          <p:nvPr/>
        </p:nvSpPr>
        <p:spPr>
          <a:xfrm>
            <a:off x="0" y="231549"/>
            <a:ext cx="9144000" cy="936625"/>
          </a:xfrm>
          <a:prstGeom prst="rect">
            <a:avLst/>
          </a:prstGeom>
          <a:solidFill>
            <a:schemeClr val="tx1">
              <a:lumMod val="50000"/>
              <a:lumOff val="50000"/>
            </a:schemeClr>
          </a:solidFill>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500" b="1" dirty="0">
                <a:solidFill>
                  <a:schemeClr val="bg1"/>
                </a:solidFill>
              </a:rPr>
              <a:t>The top 15 skills for 2025 according to the World Economic Forum (2020) are:</a:t>
            </a:r>
            <a:endParaRPr lang="en-GB" sz="2500" b="1" dirty="0">
              <a:solidFill>
                <a:schemeClr val="bg1"/>
              </a:solidFill>
              <a:latin typeface="Franklin Gothic Book" panose="020B0503020102020204" pitchFamily="34" charset="0"/>
            </a:endParaRPr>
          </a:p>
        </p:txBody>
      </p:sp>
      <p:graphicFrame>
        <p:nvGraphicFramePr>
          <p:cNvPr id="7" name="Content Placeholder 2">
            <a:extLst>
              <a:ext uri="{FF2B5EF4-FFF2-40B4-BE49-F238E27FC236}">
                <a16:creationId xmlns:a16="http://schemas.microsoft.com/office/drawing/2014/main" id="{2C8A87BE-4685-4D11-9C58-F3593C862842}"/>
              </a:ext>
            </a:extLst>
          </p:cNvPr>
          <p:cNvGraphicFramePr>
            <a:graphicFrameLocks/>
          </p:cNvGraphicFramePr>
          <p:nvPr>
            <p:extLst>
              <p:ext uri="{D42A27DB-BD31-4B8C-83A1-F6EECF244321}">
                <p14:modId xmlns:p14="http://schemas.microsoft.com/office/powerpoint/2010/main" val="2327907295"/>
              </p:ext>
            </p:extLst>
          </p:nvPr>
        </p:nvGraphicFramePr>
        <p:xfrm>
          <a:off x="508335" y="1239520"/>
          <a:ext cx="3281345" cy="4672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Content Placeholder 2">
            <a:extLst>
              <a:ext uri="{FF2B5EF4-FFF2-40B4-BE49-F238E27FC236}">
                <a16:creationId xmlns:a16="http://schemas.microsoft.com/office/drawing/2014/main" id="{60642A7C-CA5D-412A-8336-57C491B1068E}"/>
              </a:ext>
            </a:extLst>
          </p:cNvPr>
          <p:cNvGraphicFramePr>
            <a:graphicFrameLocks/>
          </p:cNvGraphicFramePr>
          <p:nvPr>
            <p:extLst>
              <p:ext uri="{D42A27DB-BD31-4B8C-83A1-F6EECF244321}">
                <p14:modId xmlns:p14="http://schemas.microsoft.com/office/powerpoint/2010/main" val="1892811687"/>
              </p:ext>
            </p:extLst>
          </p:nvPr>
        </p:nvGraphicFramePr>
        <p:xfrm>
          <a:off x="5354322" y="1239520"/>
          <a:ext cx="3281345" cy="467232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156683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Graphic spid="8"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2">
            <a:extLst>
              <a:ext uri="{FF2B5EF4-FFF2-40B4-BE49-F238E27FC236}">
                <a16:creationId xmlns:a16="http://schemas.microsoft.com/office/drawing/2014/main" id="{003E98BB-3A22-4D37-BFD4-2888EEE8C58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0" y="0"/>
            <a:ext cx="2957942" cy="287296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2ACB1B84-8D95-4832-BB69-200D8F6D496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3040909" y="-3172"/>
            <a:ext cx="2960621" cy="287296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a:extLst>
              <a:ext uri="{FF2B5EF4-FFF2-40B4-BE49-F238E27FC236}">
                <a16:creationId xmlns:a16="http://schemas.microsoft.com/office/drawing/2014/main" id="{88D4E773-03D3-4F2C-81A2-02B7826E32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6100413" y="0"/>
            <a:ext cx="3043587" cy="286979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0">
            <a:extLst>
              <a:ext uri="{FF2B5EF4-FFF2-40B4-BE49-F238E27FC236}">
                <a16:creationId xmlns:a16="http://schemas.microsoft.com/office/drawing/2014/main" id="{635F5329-DD3C-4A1B-A9A3-437996AB51C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a:stretch/>
        </p:blipFill>
        <p:spPr bwMode="auto">
          <a:xfrm>
            <a:off x="4649016" y="2987336"/>
            <a:ext cx="4494983" cy="2872962"/>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13">
            <a:extLst>
              <a:ext uri="{FF2B5EF4-FFF2-40B4-BE49-F238E27FC236}">
                <a16:creationId xmlns:a16="http://schemas.microsoft.com/office/drawing/2014/main" id="{9CD22917-D278-4BE8-8BDF-A00D6AF439F3}"/>
              </a:ext>
            </a:extLst>
          </p:cNvPr>
          <p:cNvSpPr/>
          <p:nvPr/>
        </p:nvSpPr>
        <p:spPr>
          <a:xfrm>
            <a:off x="0" y="2987336"/>
            <a:ext cx="4494983" cy="2872962"/>
          </a:xfrm>
          <a:prstGeom prst="rect">
            <a:avLst/>
          </a:prstGeom>
          <a:solidFill>
            <a:srgbClr val="595959"/>
          </a:solid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itle 1">
            <a:extLst>
              <a:ext uri="{FF2B5EF4-FFF2-40B4-BE49-F238E27FC236}">
                <a16:creationId xmlns:a16="http://schemas.microsoft.com/office/drawing/2014/main" id="{1B69ECBE-489A-49E4-AA98-4F4C6B6C8DD3}"/>
              </a:ext>
            </a:extLst>
          </p:cNvPr>
          <p:cNvSpPr txBox="1">
            <a:spLocks/>
          </p:cNvSpPr>
          <p:nvPr/>
        </p:nvSpPr>
        <p:spPr>
          <a:xfrm>
            <a:off x="82967" y="2984164"/>
            <a:ext cx="4169719" cy="2872961"/>
          </a:xfrm>
          <a:prstGeom prst="rect">
            <a:avLst/>
          </a:prstGeom>
        </p:spPr>
        <p:txBody>
          <a:bodyPr vert="horz" lIns="91440" tIns="45720" rIns="91440" bIns="45720" rtlCol="0" anchor="ctr">
            <a:no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3500" b="1" i="0" u="none" strike="noStrike" kern="1200" cap="none" spc="0" normalizeH="0" baseline="0" noProof="0" dirty="0">
                <a:ln>
                  <a:noFill/>
                </a:ln>
                <a:solidFill>
                  <a:srgbClr val="FFFFFF"/>
                </a:solidFill>
                <a:effectLst/>
                <a:uLnTx/>
                <a:uFillTx/>
                <a:ea typeface="+mj-ea"/>
                <a:cs typeface="+mj-cs"/>
              </a:rPr>
              <a:t>Next steps: how do you get where you want to go?</a:t>
            </a:r>
          </a:p>
        </p:txBody>
      </p:sp>
    </p:spTree>
    <p:extLst>
      <p:ext uri="{BB962C8B-B14F-4D97-AF65-F5344CB8AC3E}">
        <p14:creationId xmlns:p14="http://schemas.microsoft.com/office/powerpoint/2010/main" val="3043609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EDF56BB-8AFF-44D3-93B0-16AC599471F7}"/>
              </a:ext>
            </a:extLst>
          </p:cNvPr>
          <p:cNvSpPr txBox="1">
            <a:spLocks/>
          </p:cNvSpPr>
          <p:nvPr/>
        </p:nvSpPr>
        <p:spPr>
          <a:xfrm>
            <a:off x="0" y="196666"/>
            <a:ext cx="9144000" cy="986599"/>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ysClr val="window" lastClr="FFFFFF"/>
                </a:solidFill>
                <a:effectLst/>
                <a:uLnTx/>
                <a:uFillTx/>
                <a:ea typeface="+mj-ea"/>
                <a:cs typeface="+mj-cs"/>
              </a:rPr>
              <a:t>Consider local </a:t>
            </a:r>
            <a:r>
              <a:rPr lang="en-GB" sz="2500" b="1" cap="none" dirty="0">
                <a:solidFill>
                  <a:sysClr val="window" lastClr="FFFFFF"/>
                </a:solidFill>
              </a:rPr>
              <a:t>higher and further education colleges and universities (click on the logos for more information)…</a:t>
            </a:r>
          </a:p>
        </p:txBody>
      </p:sp>
      <p:pic>
        <p:nvPicPr>
          <p:cNvPr id="5124" name="Picture 4" descr="Buckinghamshire College Group">
            <a:hlinkClick r:id="rId2"/>
            <a:extLst>
              <a:ext uri="{FF2B5EF4-FFF2-40B4-BE49-F238E27FC236}">
                <a16:creationId xmlns:a16="http://schemas.microsoft.com/office/drawing/2014/main" id="{B7BE8568-016A-4FB5-9868-5B490B87E9E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475095" y="1412324"/>
            <a:ext cx="3628572" cy="132080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The Henley College">
            <a:hlinkClick r:id="rId4"/>
            <a:extLst>
              <a:ext uri="{FF2B5EF4-FFF2-40B4-BE49-F238E27FC236}">
                <a16:creationId xmlns:a16="http://schemas.microsoft.com/office/drawing/2014/main" id="{66E22CB5-5FE8-4C8A-9BAF-BFED928E784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095" y="4595216"/>
            <a:ext cx="2569045" cy="1087190"/>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Berkshire College of Agriculture">
            <a:hlinkClick r:id="rId6"/>
            <a:extLst>
              <a:ext uri="{FF2B5EF4-FFF2-40B4-BE49-F238E27FC236}">
                <a16:creationId xmlns:a16="http://schemas.microsoft.com/office/drawing/2014/main" id="{0BBBDDB7-162B-4DD4-AA7F-AD270FB929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18173" y="2962183"/>
            <a:ext cx="2921608" cy="1460804"/>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University of Buckingham - Home of the Two-Year Degree">
            <a:hlinkClick r:id="rId8"/>
            <a:extLst>
              <a:ext uri="{FF2B5EF4-FFF2-40B4-BE49-F238E27FC236}">
                <a16:creationId xmlns:a16="http://schemas.microsoft.com/office/drawing/2014/main" id="{70D21933-0E68-4C68-97DD-400335897A37}"/>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4449166" y="3253505"/>
            <a:ext cx="4110354" cy="846333"/>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Buckinghamshire New University">
            <a:hlinkClick r:id="rId10"/>
            <a:extLst>
              <a:ext uri="{FF2B5EF4-FFF2-40B4-BE49-F238E27FC236}">
                <a16:creationId xmlns:a16="http://schemas.microsoft.com/office/drawing/2014/main" id="{70479606-49EE-4747-B578-D0468D09105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28186" y="1562407"/>
            <a:ext cx="3340719" cy="1102801"/>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Bucks UTC">
            <a:hlinkClick r:id="rId12"/>
            <a:extLst>
              <a:ext uri="{FF2B5EF4-FFF2-40B4-BE49-F238E27FC236}">
                <a16:creationId xmlns:a16="http://schemas.microsoft.com/office/drawing/2014/main" id="{0F0BC413-7BCC-4D93-8989-B131B1339C1F}"/>
              </a:ext>
            </a:extLst>
          </p:cNvPr>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4339781" y="4688136"/>
            <a:ext cx="4329124" cy="1004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3905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fade">
                                      <p:cBhvr>
                                        <p:cTn id="7" dur="500"/>
                                        <p:tgtEl>
                                          <p:spTgt spid="51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28"/>
                                        </p:tgtEl>
                                        <p:attrNameLst>
                                          <p:attrName>style.visibility</p:attrName>
                                        </p:attrNameLst>
                                      </p:cBhvr>
                                      <p:to>
                                        <p:strVal val="visible"/>
                                      </p:to>
                                    </p:set>
                                    <p:animEffect transition="in" filter="fade">
                                      <p:cBhvr>
                                        <p:cTn id="12" dur="500"/>
                                        <p:tgtEl>
                                          <p:spTgt spid="51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126"/>
                                        </p:tgtEl>
                                        <p:attrNameLst>
                                          <p:attrName>style.visibility</p:attrName>
                                        </p:attrNameLst>
                                      </p:cBhvr>
                                      <p:to>
                                        <p:strVal val="visible"/>
                                      </p:to>
                                    </p:set>
                                    <p:animEffect transition="in" filter="fade">
                                      <p:cBhvr>
                                        <p:cTn id="17" dur="500"/>
                                        <p:tgtEl>
                                          <p:spTgt spid="512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132"/>
                                        </p:tgtEl>
                                        <p:attrNameLst>
                                          <p:attrName>style.visibility</p:attrName>
                                        </p:attrNameLst>
                                      </p:cBhvr>
                                      <p:to>
                                        <p:strVal val="visible"/>
                                      </p:to>
                                    </p:set>
                                    <p:animEffect transition="in" filter="fade">
                                      <p:cBhvr>
                                        <p:cTn id="22" dur="500"/>
                                        <p:tgtEl>
                                          <p:spTgt spid="513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130"/>
                                        </p:tgtEl>
                                        <p:attrNameLst>
                                          <p:attrName>style.visibility</p:attrName>
                                        </p:attrNameLst>
                                      </p:cBhvr>
                                      <p:to>
                                        <p:strVal val="visible"/>
                                      </p:to>
                                    </p:set>
                                    <p:animEffect transition="in" filter="fade">
                                      <p:cBhvr>
                                        <p:cTn id="27" dur="500"/>
                                        <p:tgtEl>
                                          <p:spTgt spid="513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134"/>
                                        </p:tgtEl>
                                        <p:attrNameLst>
                                          <p:attrName>style.visibility</p:attrName>
                                        </p:attrNameLst>
                                      </p:cBhvr>
                                      <p:to>
                                        <p:strVal val="visible"/>
                                      </p:to>
                                    </p:set>
                                    <p:animEffect transition="in" filter="fade">
                                      <p:cBhvr>
                                        <p:cTn id="32" dur="500"/>
                                        <p:tgtEl>
                                          <p:spTgt spid="5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ontent Placeholder 2">
            <a:extLst>
              <a:ext uri="{FF2B5EF4-FFF2-40B4-BE49-F238E27FC236}">
                <a16:creationId xmlns:a16="http://schemas.microsoft.com/office/drawing/2014/main" id="{C1785A28-5653-4913-9247-E1A4F8115F1E}"/>
              </a:ext>
            </a:extLst>
          </p:cNvPr>
          <p:cNvSpPr>
            <a:spLocks noGrp="1"/>
          </p:cNvSpPr>
          <p:nvPr>
            <p:ph sz="half" idx="1"/>
          </p:nvPr>
        </p:nvSpPr>
        <p:spPr>
          <a:xfrm>
            <a:off x="211177" y="943429"/>
            <a:ext cx="5609052" cy="5297714"/>
          </a:xfrm>
        </p:spPr>
        <p:txBody>
          <a:bodyPr vert="horz" lIns="91440" tIns="45720" rIns="91440" bIns="45720" rtlCol="0" anchor="ctr">
            <a:noAutofit/>
          </a:bodyPr>
          <a:lstStyle/>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lang="en-GB" sz="1800" b="1" dirty="0">
                <a:solidFill>
                  <a:srgbClr val="000000"/>
                </a:solidFill>
                <a:effectLst/>
                <a:latin typeface="+mj-lt"/>
                <a:ea typeface="Times New Roman" panose="02020603050405020304" pitchFamily="18" charset="0"/>
                <a:cs typeface="Verdana" panose="020B0604030504040204" pitchFamily="34" charset="0"/>
              </a:rPr>
              <a:t>Amazing Apprenticeships </a:t>
            </a:r>
            <a:r>
              <a:rPr lang="en-GB" sz="1800" u="sng" dirty="0">
                <a:solidFill>
                  <a:srgbClr val="000000"/>
                </a:solidFill>
                <a:effectLst/>
                <a:latin typeface="+mj-lt"/>
                <a:ea typeface="Times New Roman" panose="02020603050405020304" pitchFamily="18" charset="0"/>
                <a:cs typeface="Verdana" panose="020B0604030504040204" pitchFamily="34" charset="0"/>
                <a:hlinkClick r:id="rId2"/>
              </a:rPr>
              <a:t>https://amazingapprenticeships.com/apprenticeships/</a:t>
            </a:r>
            <a:r>
              <a:rPr lang="en-GB" sz="1800" u="sng" dirty="0">
                <a:solidFill>
                  <a:srgbClr val="000000"/>
                </a:solidFill>
                <a:effectLst/>
                <a:latin typeface="+mj-lt"/>
                <a:ea typeface="Times New Roman" panose="02020603050405020304" pitchFamily="18" charset="0"/>
                <a:cs typeface="Verdana" panose="020B0604030504040204" pitchFamily="34" charset="0"/>
              </a:rPr>
              <a:t> </a:t>
            </a:r>
            <a:br>
              <a:rPr lang="en-GB" sz="1800" u="sng" dirty="0">
                <a:solidFill>
                  <a:srgbClr val="000000"/>
                </a:solidFill>
                <a:effectLst/>
                <a:latin typeface="+mj-lt"/>
                <a:ea typeface="Times New Roman" panose="02020603050405020304" pitchFamily="18" charset="0"/>
                <a:cs typeface="Verdana" panose="020B0604030504040204" pitchFamily="34" charset="0"/>
              </a:rPr>
            </a:br>
            <a:r>
              <a:rPr lang="en-GB" sz="1800" dirty="0">
                <a:solidFill>
                  <a:srgbClr val="000000"/>
                </a:solidFill>
                <a:effectLst/>
                <a:latin typeface="+mj-lt"/>
                <a:ea typeface="Times New Roman" panose="02020603050405020304" pitchFamily="18" charset="0"/>
                <a:cs typeface="Verdana" panose="020B0604030504040204" pitchFamily="34" charset="0"/>
              </a:rPr>
              <a:t>Information and resources on apprenticeships for students, parents, teachers and employers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lang="en-GB" sz="1800" b="1" dirty="0">
                <a:solidFill>
                  <a:srgbClr val="000000"/>
                </a:solidFill>
                <a:effectLst/>
                <a:latin typeface="+mj-lt"/>
                <a:ea typeface="Times New Roman" panose="02020603050405020304" pitchFamily="18" charset="0"/>
                <a:cs typeface="Verdana" panose="020B0604030504040204" pitchFamily="34" charset="0"/>
              </a:rPr>
              <a:t>Understanding Apprenticeships</a:t>
            </a:r>
            <a:r>
              <a:rPr lang="en-GB" sz="1800" dirty="0">
                <a:solidFill>
                  <a:srgbClr val="000000"/>
                </a:solidFill>
                <a:effectLst/>
                <a:latin typeface="+mj-lt"/>
                <a:ea typeface="Times New Roman" panose="02020603050405020304" pitchFamily="18" charset="0"/>
                <a:cs typeface="Verdana" panose="020B0604030504040204" pitchFamily="34" charset="0"/>
              </a:rPr>
              <a:t> </a:t>
            </a:r>
            <a:r>
              <a:rPr lang="en-GB" sz="1800" u="sng" dirty="0">
                <a:solidFill>
                  <a:srgbClr val="000000"/>
                </a:solidFill>
                <a:effectLst/>
                <a:latin typeface="+mj-lt"/>
                <a:ea typeface="Times New Roman" panose="02020603050405020304" pitchFamily="18" charset="0"/>
                <a:cs typeface="Verdana" panose="020B0604030504040204" pitchFamily="34" charset="0"/>
                <a:hlinkClick r:id="rId3"/>
              </a:rPr>
              <a:t>www.ucas.com/understanding-apprenticeships</a:t>
            </a:r>
            <a:r>
              <a:rPr lang="en-GB" sz="1800" dirty="0">
                <a:solidFill>
                  <a:srgbClr val="000000"/>
                </a:solidFill>
                <a:effectLst/>
                <a:latin typeface="+mj-lt"/>
                <a:ea typeface="Times New Roman" panose="02020603050405020304" pitchFamily="18" charset="0"/>
                <a:cs typeface="Verdana" panose="020B0604030504040204" pitchFamily="34" charset="0"/>
              </a:rPr>
              <a:t> </a:t>
            </a:r>
            <a:br>
              <a:rPr lang="en-GB" sz="1800" dirty="0">
                <a:solidFill>
                  <a:srgbClr val="000000"/>
                </a:solidFill>
                <a:effectLst/>
                <a:latin typeface="+mj-lt"/>
                <a:ea typeface="Times New Roman" panose="02020603050405020304" pitchFamily="18" charset="0"/>
                <a:cs typeface="Verdana" panose="020B0604030504040204" pitchFamily="34" charset="0"/>
              </a:rPr>
            </a:br>
            <a:r>
              <a:rPr lang="en-GB" sz="1800" dirty="0">
                <a:solidFill>
                  <a:srgbClr val="000000"/>
                </a:solidFill>
                <a:effectLst/>
                <a:latin typeface="+mj-lt"/>
                <a:ea typeface="Times New Roman" panose="02020603050405020304" pitchFamily="18" charset="0"/>
                <a:cs typeface="Verdana" panose="020B0604030504040204" pitchFamily="34" charset="0"/>
              </a:rPr>
              <a:t>UCAS guide to exploring apprenticeships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lang="en-GB" sz="1800" b="1" dirty="0">
                <a:solidFill>
                  <a:srgbClr val="0B0C0C"/>
                </a:solidFill>
                <a:effectLst/>
                <a:latin typeface="+mj-lt"/>
                <a:ea typeface="Times New Roman" panose="02020603050405020304" pitchFamily="18" charset="0"/>
                <a:cs typeface="Verdana" panose="020B0604030504040204" pitchFamily="34" charset="0"/>
              </a:rPr>
              <a:t>Find an Apprenticeship</a:t>
            </a:r>
            <a:r>
              <a:rPr lang="en-GB" sz="1800" dirty="0">
                <a:solidFill>
                  <a:srgbClr val="0B0C0C"/>
                </a:solidFill>
                <a:effectLst/>
                <a:latin typeface="+mj-lt"/>
                <a:ea typeface="Times New Roman" panose="02020603050405020304" pitchFamily="18" charset="0"/>
                <a:cs typeface="Verdana" panose="020B0604030504040204" pitchFamily="34" charset="0"/>
              </a:rPr>
              <a:t> </a:t>
            </a:r>
            <a:br>
              <a:rPr lang="en-GB" sz="1800" dirty="0">
                <a:solidFill>
                  <a:srgbClr val="0B0C0C"/>
                </a:solidFill>
                <a:effectLst/>
                <a:latin typeface="+mj-lt"/>
                <a:ea typeface="Times New Roman" panose="02020603050405020304" pitchFamily="18" charset="0"/>
                <a:cs typeface="Verdana" panose="020B0604030504040204" pitchFamily="34" charset="0"/>
              </a:rPr>
            </a:br>
            <a:r>
              <a:rPr lang="en-GB" sz="1800" u="sng" dirty="0">
                <a:solidFill>
                  <a:srgbClr val="000000"/>
                </a:solidFill>
                <a:effectLst/>
                <a:latin typeface="+mj-lt"/>
                <a:ea typeface="Times New Roman" panose="02020603050405020304" pitchFamily="18" charset="0"/>
                <a:cs typeface="Verdana" panose="020B0604030504040204" pitchFamily="34" charset="0"/>
                <a:hlinkClick r:id="rId4"/>
              </a:rPr>
              <a:t>www.gov.uk/apply-apprenticeship</a:t>
            </a:r>
            <a:r>
              <a:rPr lang="en-GB" sz="1800" dirty="0">
                <a:solidFill>
                  <a:srgbClr val="0B0C0C"/>
                </a:solidFill>
                <a:effectLst/>
                <a:latin typeface="+mj-lt"/>
                <a:ea typeface="Times New Roman" panose="02020603050405020304" pitchFamily="18" charset="0"/>
                <a:cs typeface="Verdana" panose="020B0604030504040204" pitchFamily="34" charset="0"/>
              </a:rPr>
              <a:t> </a:t>
            </a:r>
            <a:r>
              <a:rPr lang="en-GB" sz="1800" dirty="0">
                <a:solidFill>
                  <a:srgbClr val="333333"/>
                </a:solidFill>
                <a:latin typeface="+mj-lt"/>
                <a:ea typeface="Times New Roman" panose="02020603050405020304" pitchFamily="18" charset="0"/>
                <a:cs typeface="Verdana" panose="020B0604030504040204" pitchFamily="34" charset="0"/>
              </a:rPr>
              <a:t/>
            </a:r>
            <a:br>
              <a:rPr lang="en-GB" sz="1800" dirty="0">
                <a:solidFill>
                  <a:srgbClr val="333333"/>
                </a:solidFill>
                <a:latin typeface="+mj-lt"/>
                <a:ea typeface="Times New Roman" panose="02020603050405020304" pitchFamily="18" charset="0"/>
                <a:cs typeface="Verdana" panose="020B0604030504040204" pitchFamily="34" charset="0"/>
              </a:rPr>
            </a:br>
            <a:r>
              <a:rPr lang="en-GB" sz="1800" dirty="0">
                <a:solidFill>
                  <a:srgbClr val="333333"/>
                </a:solidFill>
                <a:latin typeface="+mj-lt"/>
                <a:ea typeface="Times New Roman" panose="02020603050405020304" pitchFamily="18" charset="0"/>
                <a:cs typeface="Verdana" panose="020B0604030504040204" pitchFamily="34" charset="0"/>
              </a:rPr>
              <a:t>The </a:t>
            </a:r>
            <a:r>
              <a:rPr lang="en-GB" sz="1800" dirty="0">
                <a:solidFill>
                  <a:srgbClr val="0B0C0C"/>
                </a:solidFill>
                <a:effectLst/>
                <a:latin typeface="+mj-lt"/>
                <a:ea typeface="Times New Roman" panose="02020603050405020304" pitchFamily="18" charset="0"/>
                <a:cs typeface="Verdana" panose="020B0604030504040204" pitchFamily="34" charset="0"/>
              </a:rPr>
              <a:t>Government’s apprenticeship portal</a:t>
            </a:r>
            <a:endParaRPr lang="en-GB" sz="1800" dirty="0">
              <a:solidFill>
                <a:srgbClr val="000000"/>
              </a:solidFill>
              <a:latin typeface="+mj-lt"/>
              <a:ea typeface="Times New Roman" panose="02020603050405020304" pitchFamily="18" charset="0"/>
              <a:cs typeface="Verdana" panose="020B0604030504040204" pitchFamily="34" charset="0"/>
            </a:endParaRP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lang="en-GB" sz="1800" b="1" dirty="0">
                <a:solidFill>
                  <a:srgbClr val="000000"/>
                </a:solidFill>
                <a:effectLst/>
                <a:latin typeface="+mj-lt"/>
                <a:ea typeface="Times New Roman" panose="02020603050405020304" pitchFamily="18" charset="0"/>
                <a:cs typeface="Verdana" panose="020B0604030504040204" pitchFamily="34" charset="0"/>
              </a:rPr>
              <a:t>Not Going to Uni</a:t>
            </a:r>
            <a:r>
              <a:rPr lang="en-GB" sz="1800" dirty="0">
                <a:solidFill>
                  <a:srgbClr val="000000"/>
                </a:solidFill>
                <a:effectLst/>
                <a:latin typeface="+mj-lt"/>
                <a:ea typeface="Times New Roman" panose="02020603050405020304" pitchFamily="18" charset="0"/>
                <a:cs typeface="Verdana" panose="020B0604030504040204" pitchFamily="34" charset="0"/>
              </a:rPr>
              <a:t> </a:t>
            </a:r>
            <a:br>
              <a:rPr lang="en-GB" sz="1800" dirty="0">
                <a:solidFill>
                  <a:srgbClr val="000000"/>
                </a:solidFill>
                <a:effectLst/>
                <a:latin typeface="+mj-lt"/>
                <a:ea typeface="Times New Roman" panose="02020603050405020304" pitchFamily="18" charset="0"/>
                <a:cs typeface="Verdana" panose="020B0604030504040204" pitchFamily="34" charset="0"/>
              </a:rPr>
            </a:br>
            <a:r>
              <a:rPr lang="en-GB" sz="1800" u="sng" dirty="0">
                <a:solidFill>
                  <a:srgbClr val="000000"/>
                </a:solidFill>
                <a:effectLst/>
                <a:latin typeface="+mj-lt"/>
                <a:ea typeface="Times New Roman" panose="02020603050405020304" pitchFamily="18" charset="0"/>
                <a:cs typeface="Verdana" panose="020B0604030504040204" pitchFamily="34" charset="0"/>
                <a:hlinkClick r:id="rId5"/>
              </a:rPr>
              <a:t>www.notgoingtouni.co.uk/</a:t>
            </a:r>
            <a:r>
              <a:rPr lang="en-GB" sz="1800" dirty="0">
                <a:solidFill>
                  <a:srgbClr val="313131"/>
                </a:solidFill>
                <a:effectLst/>
                <a:latin typeface="+mj-lt"/>
                <a:ea typeface="Times New Roman" panose="02020603050405020304" pitchFamily="18" charset="0"/>
                <a:cs typeface="Verdana" panose="020B0604030504040204" pitchFamily="34" charset="0"/>
              </a:rPr>
              <a:t> </a:t>
            </a:r>
            <a:r>
              <a:rPr lang="en-GB" sz="1800" dirty="0">
                <a:solidFill>
                  <a:srgbClr val="000000"/>
                </a:solidFill>
                <a:latin typeface="+mj-lt"/>
                <a:ea typeface="Times New Roman" panose="02020603050405020304" pitchFamily="18" charset="0"/>
                <a:cs typeface="Verdana" panose="020B0604030504040204" pitchFamily="34" charset="0"/>
              </a:rPr>
              <a:t/>
            </a:r>
            <a:br>
              <a:rPr lang="en-GB" sz="1800" dirty="0">
                <a:solidFill>
                  <a:srgbClr val="000000"/>
                </a:solidFill>
                <a:latin typeface="+mj-lt"/>
                <a:ea typeface="Times New Roman" panose="02020603050405020304" pitchFamily="18" charset="0"/>
                <a:cs typeface="Verdana" panose="020B0604030504040204" pitchFamily="34" charset="0"/>
              </a:rPr>
            </a:br>
            <a:r>
              <a:rPr lang="en-GB" sz="1800" dirty="0">
                <a:solidFill>
                  <a:srgbClr val="000000"/>
                </a:solidFill>
                <a:effectLst/>
                <a:latin typeface="+mj-lt"/>
                <a:ea typeface="Times New Roman" panose="02020603050405020304" pitchFamily="18" charset="0"/>
                <a:cs typeface="Verdana" panose="020B0604030504040204" pitchFamily="34" charset="0"/>
              </a:rPr>
              <a:t>Ideas for alternatives to university</a:t>
            </a:r>
          </a:p>
        </p:txBody>
      </p:sp>
      <p:sp>
        <p:nvSpPr>
          <p:cNvPr id="8" name="Title 1">
            <a:extLst>
              <a:ext uri="{FF2B5EF4-FFF2-40B4-BE49-F238E27FC236}">
                <a16:creationId xmlns:a16="http://schemas.microsoft.com/office/drawing/2014/main" id="{BEDF56BB-8AFF-44D3-93B0-16AC599471F7}"/>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ysClr val="window" lastClr="FFFFFF"/>
                </a:solidFill>
                <a:effectLst/>
                <a:uLnTx/>
                <a:uFillTx/>
                <a:ea typeface="+mj-ea"/>
                <a:cs typeface="+mj-cs"/>
              </a:rPr>
              <a:t>… and also find out more about </a:t>
            </a:r>
            <a:r>
              <a:rPr lang="en-GB" sz="2500" b="1" cap="none" dirty="0">
                <a:solidFill>
                  <a:sysClr val="window" lastClr="FFFFFF"/>
                </a:solidFill>
              </a:rPr>
              <a:t>apprenticeships</a:t>
            </a:r>
          </a:p>
        </p:txBody>
      </p:sp>
      <p:pic>
        <p:nvPicPr>
          <p:cNvPr id="6146" name="Picture 2" descr="Apprenticeship Support and Knowledge for Schools and Colleges (ASK)  Programme - SCTP">
            <a:extLst>
              <a:ext uri="{FF2B5EF4-FFF2-40B4-BE49-F238E27FC236}">
                <a16:creationId xmlns:a16="http://schemas.microsoft.com/office/drawing/2014/main" id="{25BF7717-7FEE-4C17-8772-5772E7D9A9B0}"/>
              </a:ext>
            </a:extLst>
          </p:cNvPr>
          <p:cNvPicPr>
            <a:picLocks noChangeAspect="1" noChangeArrowheads="1"/>
          </p:cNvPicPr>
          <p:nvPr/>
        </p:nvPicPr>
        <p:blipFill rotWithShape="1">
          <a:blip r:embed="rId6" cstate="hqprint">
            <a:extLst>
              <a:ext uri="{28A0092B-C50C-407E-A947-70E740481C1C}">
                <a14:useLocalDpi xmlns:a14="http://schemas.microsoft.com/office/drawing/2010/main" val="0"/>
              </a:ext>
            </a:extLst>
          </a:blip>
          <a:srcRect l="11885" t="2960" r="5054"/>
          <a:stretch/>
        </p:blipFill>
        <p:spPr bwMode="auto">
          <a:xfrm>
            <a:off x="5297714" y="2058476"/>
            <a:ext cx="3442204" cy="137052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See the source image">
            <a:extLst>
              <a:ext uri="{FF2B5EF4-FFF2-40B4-BE49-F238E27FC236}">
                <a16:creationId xmlns:a16="http://schemas.microsoft.com/office/drawing/2014/main" id="{79DF14DA-63ED-4EFB-AC7A-595FB561A186}"/>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5297714" y="4010103"/>
            <a:ext cx="3135086" cy="53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061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fade">
                                      <p:cBhvr>
                                        <p:cTn id="12" dur="500"/>
                                        <p:tgtEl>
                                          <p:spTgt spid="1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xEl>
                                              <p:pRg st="2" end="2"/>
                                            </p:txEl>
                                          </p:spTgt>
                                        </p:tgtEl>
                                        <p:attrNameLst>
                                          <p:attrName>style.visibility</p:attrName>
                                        </p:attrNameLst>
                                      </p:cBhvr>
                                      <p:to>
                                        <p:strVal val="visible"/>
                                      </p:to>
                                    </p:set>
                                    <p:animEffect transition="in" filter="fade">
                                      <p:cBhvr>
                                        <p:cTn id="17" dur="500"/>
                                        <p:tgtEl>
                                          <p:spTgt spid="1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xEl>
                                              <p:pRg st="3" end="3"/>
                                            </p:txEl>
                                          </p:spTgt>
                                        </p:tgtEl>
                                        <p:attrNameLst>
                                          <p:attrName>style.visibility</p:attrName>
                                        </p:attrNameLst>
                                      </p:cBhvr>
                                      <p:to>
                                        <p:strVal val="visible"/>
                                      </p:to>
                                    </p:set>
                                    <p:animEffect transition="in" filter="fade">
                                      <p:cBhvr>
                                        <p:cTn id="22" dur="500"/>
                                        <p:tgtEl>
                                          <p:spTgt spid="1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DBDD1D-8DE3-4FF4-8144-823FD205284B}"/>
              </a:ext>
            </a:extLst>
          </p:cNvPr>
          <p:cNvSpPr txBox="1"/>
          <p:nvPr/>
        </p:nvSpPr>
        <p:spPr>
          <a:xfrm>
            <a:off x="0" y="5967608"/>
            <a:ext cx="9265298" cy="890392"/>
          </a:xfrm>
          <a:prstGeom prst="rect">
            <a:avLst/>
          </a:prstGeom>
          <a:solidFill>
            <a:schemeClr val="bg1"/>
          </a:solidFill>
        </p:spPr>
        <p:txBody>
          <a:bodyPr wrap="square" rtlCol="0">
            <a:spAutoFit/>
          </a:bodyPr>
          <a:lstStyle/>
          <a:p>
            <a:endParaRPr lang="en-GB" dirty="0"/>
          </a:p>
        </p:txBody>
      </p:sp>
      <p:graphicFrame>
        <p:nvGraphicFramePr>
          <p:cNvPr id="5" name="Table 7">
            <a:extLst>
              <a:ext uri="{FF2B5EF4-FFF2-40B4-BE49-F238E27FC236}">
                <a16:creationId xmlns:a16="http://schemas.microsoft.com/office/drawing/2014/main" id="{4E34E3B8-5140-4288-98D1-07A13C65406A}"/>
              </a:ext>
            </a:extLst>
          </p:cNvPr>
          <p:cNvGraphicFramePr>
            <a:graphicFrameLocks/>
          </p:cNvGraphicFramePr>
          <p:nvPr>
            <p:extLst>
              <p:ext uri="{D42A27DB-BD31-4B8C-83A1-F6EECF244321}">
                <p14:modId xmlns:p14="http://schemas.microsoft.com/office/powerpoint/2010/main" val="4089890357"/>
              </p:ext>
            </p:extLst>
          </p:nvPr>
        </p:nvGraphicFramePr>
        <p:xfrm>
          <a:off x="2900737" y="1380931"/>
          <a:ext cx="6150079" cy="4436378"/>
        </p:xfrm>
        <a:graphic>
          <a:graphicData uri="http://schemas.openxmlformats.org/drawingml/2006/table">
            <a:tbl>
              <a:tblPr firstRow="1" bandRow="1"/>
              <a:tblGrid>
                <a:gridCol w="3139020">
                  <a:extLst>
                    <a:ext uri="{9D8B030D-6E8A-4147-A177-3AD203B41FA5}">
                      <a16:colId xmlns:a16="http://schemas.microsoft.com/office/drawing/2014/main" val="2708329366"/>
                    </a:ext>
                  </a:extLst>
                </a:gridCol>
                <a:gridCol w="1953662">
                  <a:extLst>
                    <a:ext uri="{9D8B030D-6E8A-4147-A177-3AD203B41FA5}">
                      <a16:colId xmlns:a16="http://schemas.microsoft.com/office/drawing/2014/main" val="3059899154"/>
                    </a:ext>
                  </a:extLst>
                </a:gridCol>
                <a:gridCol w="1057397">
                  <a:extLst>
                    <a:ext uri="{9D8B030D-6E8A-4147-A177-3AD203B41FA5}">
                      <a16:colId xmlns:a16="http://schemas.microsoft.com/office/drawing/2014/main" val="4253568509"/>
                    </a:ext>
                  </a:extLst>
                </a:gridCol>
              </a:tblGrid>
              <a:tr h="661622">
                <a:tc>
                  <a:txBody>
                    <a:bodyPr/>
                    <a:lstStyle>
                      <a:lvl1pPr marL="0" algn="l" defTabSz="685800" rtl="0" eaLnBrk="1" latinLnBrk="0" hangingPunct="1">
                        <a:defRPr sz="1350" b="1" kern="1200">
                          <a:solidFill>
                            <a:schemeClr val="lt1"/>
                          </a:solidFill>
                          <a:latin typeface="Franklin Gothic Book" panose="020B0502020104020203"/>
                        </a:defRPr>
                      </a:lvl1pPr>
                      <a:lvl2pPr marL="342900" algn="l" defTabSz="685800" rtl="0" eaLnBrk="1" latinLnBrk="0" hangingPunct="1">
                        <a:defRPr sz="1350" b="1" kern="1200">
                          <a:solidFill>
                            <a:schemeClr val="lt1"/>
                          </a:solidFill>
                          <a:latin typeface="Franklin Gothic Book" panose="020B0502020104020203"/>
                        </a:defRPr>
                      </a:lvl2pPr>
                      <a:lvl3pPr marL="685800" algn="l" defTabSz="685800" rtl="0" eaLnBrk="1" latinLnBrk="0" hangingPunct="1">
                        <a:defRPr sz="1350" b="1" kern="1200">
                          <a:solidFill>
                            <a:schemeClr val="lt1"/>
                          </a:solidFill>
                          <a:latin typeface="Franklin Gothic Book" panose="020B0502020104020203"/>
                        </a:defRPr>
                      </a:lvl3pPr>
                      <a:lvl4pPr marL="1028700" algn="l" defTabSz="685800" rtl="0" eaLnBrk="1" latinLnBrk="0" hangingPunct="1">
                        <a:defRPr sz="1350" b="1" kern="1200">
                          <a:solidFill>
                            <a:schemeClr val="lt1"/>
                          </a:solidFill>
                          <a:latin typeface="Franklin Gothic Book" panose="020B0502020104020203"/>
                        </a:defRPr>
                      </a:lvl4pPr>
                      <a:lvl5pPr marL="1371600" algn="l" defTabSz="685800" rtl="0" eaLnBrk="1" latinLnBrk="0" hangingPunct="1">
                        <a:defRPr sz="1350" b="1" kern="1200">
                          <a:solidFill>
                            <a:schemeClr val="lt1"/>
                          </a:solidFill>
                          <a:latin typeface="Franklin Gothic Book" panose="020B0502020104020203"/>
                        </a:defRPr>
                      </a:lvl5pPr>
                      <a:lvl6pPr marL="1714500" algn="l" defTabSz="685800" rtl="0" eaLnBrk="1" latinLnBrk="0" hangingPunct="1">
                        <a:defRPr sz="1350" b="1" kern="1200">
                          <a:solidFill>
                            <a:schemeClr val="lt1"/>
                          </a:solidFill>
                          <a:latin typeface="Franklin Gothic Book" panose="020B0502020104020203"/>
                        </a:defRPr>
                      </a:lvl6pPr>
                      <a:lvl7pPr marL="2057400" algn="l" defTabSz="685800" rtl="0" eaLnBrk="1" latinLnBrk="0" hangingPunct="1">
                        <a:defRPr sz="1350" b="1" kern="1200">
                          <a:solidFill>
                            <a:schemeClr val="lt1"/>
                          </a:solidFill>
                          <a:latin typeface="Franklin Gothic Book" panose="020B0502020104020203"/>
                        </a:defRPr>
                      </a:lvl7pPr>
                      <a:lvl8pPr marL="2400300" algn="l" defTabSz="685800" rtl="0" eaLnBrk="1" latinLnBrk="0" hangingPunct="1">
                        <a:defRPr sz="1350" b="1" kern="1200">
                          <a:solidFill>
                            <a:schemeClr val="lt1"/>
                          </a:solidFill>
                          <a:latin typeface="Franklin Gothic Book" panose="020B0502020104020203"/>
                        </a:defRPr>
                      </a:lvl8pPr>
                      <a:lvl9pPr marL="2743200" algn="l" defTabSz="685800" rtl="0" eaLnBrk="1" latinLnBrk="0" hangingPunct="1">
                        <a:defRPr sz="1350" b="1" kern="1200">
                          <a:solidFill>
                            <a:schemeClr val="lt1"/>
                          </a:solidFill>
                          <a:latin typeface="Franklin Gothic Book" panose="020B0502020104020203"/>
                        </a:defRPr>
                      </a:lvl9pPr>
                    </a:lstStyle>
                    <a:p>
                      <a:r>
                        <a:rPr lang="en-GB" sz="1600" dirty="0">
                          <a:latin typeface="+mj-lt"/>
                        </a:rPr>
                        <a:t>Selection of current* Apprenticeship Vacancies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CADE4"/>
                    </a:solidFill>
                  </a:tcPr>
                </a:tc>
                <a:tc>
                  <a:txBody>
                    <a:bodyPr/>
                    <a:lstStyle>
                      <a:lvl1pPr marL="0" algn="l" defTabSz="685800" rtl="0" eaLnBrk="1" latinLnBrk="0" hangingPunct="1">
                        <a:defRPr sz="1350" b="1" kern="1200">
                          <a:solidFill>
                            <a:schemeClr val="lt1"/>
                          </a:solidFill>
                          <a:latin typeface="Franklin Gothic Book" panose="020B0502020104020203"/>
                        </a:defRPr>
                      </a:lvl1pPr>
                      <a:lvl2pPr marL="342900" algn="l" defTabSz="685800" rtl="0" eaLnBrk="1" latinLnBrk="0" hangingPunct="1">
                        <a:defRPr sz="1350" b="1" kern="1200">
                          <a:solidFill>
                            <a:schemeClr val="lt1"/>
                          </a:solidFill>
                          <a:latin typeface="Franklin Gothic Book" panose="020B0502020104020203"/>
                        </a:defRPr>
                      </a:lvl2pPr>
                      <a:lvl3pPr marL="685800" algn="l" defTabSz="685800" rtl="0" eaLnBrk="1" latinLnBrk="0" hangingPunct="1">
                        <a:defRPr sz="1350" b="1" kern="1200">
                          <a:solidFill>
                            <a:schemeClr val="lt1"/>
                          </a:solidFill>
                          <a:latin typeface="Franklin Gothic Book" panose="020B0502020104020203"/>
                        </a:defRPr>
                      </a:lvl3pPr>
                      <a:lvl4pPr marL="1028700" algn="l" defTabSz="685800" rtl="0" eaLnBrk="1" latinLnBrk="0" hangingPunct="1">
                        <a:defRPr sz="1350" b="1" kern="1200">
                          <a:solidFill>
                            <a:schemeClr val="lt1"/>
                          </a:solidFill>
                          <a:latin typeface="Franklin Gothic Book" panose="020B0502020104020203"/>
                        </a:defRPr>
                      </a:lvl4pPr>
                      <a:lvl5pPr marL="1371600" algn="l" defTabSz="685800" rtl="0" eaLnBrk="1" latinLnBrk="0" hangingPunct="1">
                        <a:defRPr sz="1350" b="1" kern="1200">
                          <a:solidFill>
                            <a:schemeClr val="lt1"/>
                          </a:solidFill>
                          <a:latin typeface="Franklin Gothic Book" panose="020B0502020104020203"/>
                        </a:defRPr>
                      </a:lvl5pPr>
                      <a:lvl6pPr marL="1714500" algn="l" defTabSz="685800" rtl="0" eaLnBrk="1" latinLnBrk="0" hangingPunct="1">
                        <a:defRPr sz="1350" b="1" kern="1200">
                          <a:solidFill>
                            <a:schemeClr val="lt1"/>
                          </a:solidFill>
                          <a:latin typeface="Franklin Gothic Book" panose="020B0502020104020203"/>
                        </a:defRPr>
                      </a:lvl6pPr>
                      <a:lvl7pPr marL="2057400" algn="l" defTabSz="685800" rtl="0" eaLnBrk="1" latinLnBrk="0" hangingPunct="1">
                        <a:defRPr sz="1350" b="1" kern="1200">
                          <a:solidFill>
                            <a:schemeClr val="lt1"/>
                          </a:solidFill>
                          <a:latin typeface="Franklin Gothic Book" panose="020B0502020104020203"/>
                        </a:defRPr>
                      </a:lvl7pPr>
                      <a:lvl8pPr marL="2400300" algn="l" defTabSz="685800" rtl="0" eaLnBrk="1" latinLnBrk="0" hangingPunct="1">
                        <a:defRPr sz="1350" b="1" kern="1200">
                          <a:solidFill>
                            <a:schemeClr val="lt1"/>
                          </a:solidFill>
                          <a:latin typeface="Franklin Gothic Book" panose="020B0502020104020203"/>
                        </a:defRPr>
                      </a:lvl8pPr>
                      <a:lvl9pPr marL="2743200" algn="l" defTabSz="685800" rtl="0" eaLnBrk="1" latinLnBrk="0" hangingPunct="1">
                        <a:defRPr sz="1350" b="1" kern="1200">
                          <a:solidFill>
                            <a:schemeClr val="lt1"/>
                          </a:solidFill>
                          <a:latin typeface="Franklin Gothic Book" panose="020B0502020104020203"/>
                        </a:defRPr>
                      </a:lvl9pPr>
                    </a:lstStyle>
                    <a:p>
                      <a:r>
                        <a:rPr lang="en-GB" sz="1600" dirty="0">
                          <a:latin typeface="+mj-lt"/>
                        </a:rPr>
                        <a:t>Employer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CADE4"/>
                    </a:solidFill>
                  </a:tcPr>
                </a:tc>
                <a:tc>
                  <a:txBody>
                    <a:bodyPr/>
                    <a:lstStyle>
                      <a:lvl1pPr marL="0" algn="l" defTabSz="685800" rtl="0" eaLnBrk="1" latinLnBrk="0" hangingPunct="1">
                        <a:defRPr sz="1350" b="1" kern="1200">
                          <a:solidFill>
                            <a:schemeClr val="lt1"/>
                          </a:solidFill>
                          <a:latin typeface="Franklin Gothic Book" panose="020B0502020104020203"/>
                        </a:defRPr>
                      </a:lvl1pPr>
                      <a:lvl2pPr marL="342900" algn="l" defTabSz="685800" rtl="0" eaLnBrk="1" latinLnBrk="0" hangingPunct="1">
                        <a:defRPr sz="1350" b="1" kern="1200">
                          <a:solidFill>
                            <a:schemeClr val="lt1"/>
                          </a:solidFill>
                          <a:latin typeface="Franklin Gothic Book" panose="020B0502020104020203"/>
                        </a:defRPr>
                      </a:lvl2pPr>
                      <a:lvl3pPr marL="685800" algn="l" defTabSz="685800" rtl="0" eaLnBrk="1" latinLnBrk="0" hangingPunct="1">
                        <a:defRPr sz="1350" b="1" kern="1200">
                          <a:solidFill>
                            <a:schemeClr val="lt1"/>
                          </a:solidFill>
                          <a:latin typeface="Franklin Gothic Book" panose="020B0502020104020203"/>
                        </a:defRPr>
                      </a:lvl3pPr>
                      <a:lvl4pPr marL="1028700" algn="l" defTabSz="685800" rtl="0" eaLnBrk="1" latinLnBrk="0" hangingPunct="1">
                        <a:defRPr sz="1350" b="1" kern="1200">
                          <a:solidFill>
                            <a:schemeClr val="lt1"/>
                          </a:solidFill>
                          <a:latin typeface="Franklin Gothic Book" panose="020B0502020104020203"/>
                        </a:defRPr>
                      </a:lvl4pPr>
                      <a:lvl5pPr marL="1371600" algn="l" defTabSz="685800" rtl="0" eaLnBrk="1" latinLnBrk="0" hangingPunct="1">
                        <a:defRPr sz="1350" b="1" kern="1200">
                          <a:solidFill>
                            <a:schemeClr val="lt1"/>
                          </a:solidFill>
                          <a:latin typeface="Franklin Gothic Book" panose="020B0502020104020203"/>
                        </a:defRPr>
                      </a:lvl5pPr>
                      <a:lvl6pPr marL="1714500" algn="l" defTabSz="685800" rtl="0" eaLnBrk="1" latinLnBrk="0" hangingPunct="1">
                        <a:defRPr sz="1350" b="1" kern="1200">
                          <a:solidFill>
                            <a:schemeClr val="lt1"/>
                          </a:solidFill>
                          <a:latin typeface="Franklin Gothic Book" panose="020B0502020104020203"/>
                        </a:defRPr>
                      </a:lvl6pPr>
                      <a:lvl7pPr marL="2057400" algn="l" defTabSz="685800" rtl="0" eaLnBrk="1" latinLnBrk="0" hangingPunct="1">
                        <a:defRPr sz="1350" b="1" kern="1200">
                          <a:solidFill>
                            <a:schemeClr val="lt1"/>
                          </a:solidFill>
                          <a:latin typeface="Franklin Gothic Book" panose="020B0502020104020203"/>
                        </a:defRPr>
                      </a:lvl7pPr>
                      <a:lvl8pPr marL="2400300" algn="l" defTabSz="685800" rtl="0" eaLnBrk="1" latinLnBrk="0" hangingPunct="1">
                        <a:defRPr sz="1350" b="1" kern="1200">
                          <a:solidFill>
                            <a:schemeClr val="lt1"/>
                          </a:solidFill>
                          <a:latin typeface="Franklin Gothic Book" panose="020B0502020104020203"/>
                        </a:defRPr>
                      </a:lvl8pPr>
                      <a:lvl9pPr marL="2743200" algn="l" defTabSz="685800" rtl="0" eaLnBrk="1" latinLnBrk="0" hangingPunct="1">
                        <a:defRPr sz="1350" b="1" kern="1200">
                          <a:solidFill>
                            <a:schemeClr val="lt1"/>
                          </a:solidFill>
                          <a:latin typeface="Franklin Gothic Book" panose="020B0502020104020203"/>
                        </a:defRPr>
                      </a:lvl9pPr>
                    </a:lstStyle>
                    <a:p>
                      <a:r>
                        <a:rPr lang="en-GB" sz="1600" dirty="0">
                          <a:latin typeface="+mj-lt"/>
                        </a:rPr>
                        <a:t>Location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CADE4"/>
                    </a:solidFill>
                  </a:tcPr>
                </a:tc>
                <a:extLst>
                  <a:ext uri="{0D108BD9-81ED-4DB2-BD59-A6C34878D82A}">
                    <a16:rowId xmlns:a16="http://schemas.microsoft.com/office/drawing/2014/main" val="2718648695"/>
                  </a:ext>
                </a:extLst>
              </a:tr>
              <a:tr h="423670">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b="0" i="0" kern="1200" dirty="0">
                          <a:solidFill>
                            <a:schemeClr val="dk1"/>
                          </a:solidFill>
                          <a:effectLst/>
                          <a:latin typeface="+mj-lt"/>
                          <a:ea typeface="+mn-ea"/>
                          <a:cs typeface="+mn-cs"/>
                        </a:rPr>
                        <a:t>Level 2 Arborist</a:t>
                      </a:r>
                      <a:endParaRPr lang="en-GB" sz="1100" dirty="0">
                        <a:latin typeface="+mj-lt"/>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4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b="0" i="0" kern="1200" dirty="0">
                          <a:solidFill>
                            <a:schemeClr val="dk1"/>
                          </a:solidFill>
                          <a:effectLst/>
                          <a:latin typeface="+mj-lt"/>
                          <a:ea typeface="+mn-ea"/>
                          <a:cs typeface="+mn-cs"/>
                        </a:rPr>
                        <a:t>Dickinson Tree Company Ltd</a:t>
                      </a:r>
                      <a:endParaRPr lang="en-GB" sz="1100" dirty="0">
                        <a:latin typeface="+mj-lt"/>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4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dirty="0">
                          <a:latin typeface="+mj-lt"/>
                        </a:rPr>
                        <a:t>High Wycombe</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40000"/>
                      </a:srgbClr>
                    </a:solidFill>
                  </a:tcPr>
                </a:tc>
                <a:extLst>
                  <a:ext uri="{0D108BD9-81ED-4DB2-BD59-A6C34878D82A}">
                    <a16:rowId xmlns:a16="http://schemas.microsoft.com/office/drawing/2014/main" val="956081052"/>
                  </a:ext>
                </a:extLst>
              </a:tr>
              <a:tr h="423670">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b="0" i="0" kern="1200" dirty="0">
                          <a:solidFill>
                            <a:schemeClr val="dk1"/>
                          </a:solidFill>
                          <a:effectLst/>
                          <a:latin typeface="+mj-lt"/>
                          <a:ea typeface="+mn-ea"/>
                          <a:cs typeface="+mn-cs"/>
                        </a:rPr>
                        <a:t>Level 3 Software Development Technician</a:t>
                      </a:r>
                      <a:endParaRPr lang="en-GB" sz="1400" dirty="0">
                        <a:latin typeface="+mj-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dirty="0" err="1">
                          <a:latin typeface="+mj-lt"/>
                        </a:rPr>
                        <a:t>Citytalk</a:t>
                      </a:r>
                      <a:r>
                        <a:rPr lang="en-GB" sz="1400" dirty="0">
                          <a:latin typeface="+mj-lt"/>
                        </a:rPr>
                        <a:t> Communications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dirty="0">
                          <a:latin typeface="+mj-lt"/>
                        </a:rPr>
                        <a:t>Aylesbury</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extLst>
                  <a:ext uri="{0D108BD9-81ED-4DB2-BD59-A6C34878D82A}">
                    <a16:rowId xmlns:a16="http://schemas.microsoft.com/office/drawing/2014/main" val="1310313870"/>
                  </a:ext>
                </a:extLst>
              </a:tr>
              <a:tr h="591978">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b="0" i="0" kern="1200" dirty="0">
                          <a:solidFill>
                            <a:schemeClr val="dk1"/>
                          </a:solidFill>
                          <a:effectLst/>
                          <a:latin typeface="+mj-lt"/>
                          <a:ea typeface="+mn-ea"/>
                          <a:cs typeface="+mn-cs"/>
                        </a:rPr>
                        <a:t>Level 3 Installation electrician / maintenance electrician</a:t>
                      </a:r>
                      <a:endParaRPr lang="en-GB" sz="1100" dirty="0">
                        <a:latin typeface="+mj-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4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b="0" i="0" kern="1200" dirty="0">
                          <a:solidFill>
                            <a:schemeClr val="dk1"/>
                          </a:solidFill>
                          <a:effectLst/>
                          <a:latin typeface="+mj-lt"/>
                          <a:ea typeface="+mn-ea"/>
                          <a:cs typeface="+mn-cs"/>
                        </a:rPr>
                        <a:t>William </a:t>
                      </a:r>
                      <a:r>
                        <a:rPr lang="en-GB" sz="1400" b="0" i="0" kern="1200" dirty="0" err="1">
                          <a:solidFill>
                            <a:schemeClr val="dk1"/>
                          </a:solidFill>
                          <a:effectLst/>
                          <a:latin typeface="+mj-lt"/>
                          <a:ea typeface="+mn-ea"/>
                          <a:cs typeface="+mn-cs"/>
                        </a:rPr>
                        <a:t>Stranders</a:t>
                      </a:r>
                      <a:endParaRPr lang="en-GB" sz="1100" dirty="0">
                        <a:latin typeface="+mj-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4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dirty="0">
                          <a:latin typeface="+mj-lt"/>
                        </a:rPr>
                        <a:t>Aylesbury</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40000"/>
                      </a:srgbClr>
                    </a:solidFill>
                  </a:tcPr>
                </a:tc>
                <a:extLst>
                  <a:ext uri="{0D108BD9-81ED-4DB2-BD59-A6C34878D82A}">
                    <a16:rowId xmlns:a16="http://schemas.microsoft.com/office/drawing/2014/main" val="3760092120"/>
                  </a:ext>
                </a:extLst>
              </a:tr>
              <a:tr h="423670">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b="0" i="0" kern="1200" dirty="0">
                          <a:solidFill>
                            <a:schemeClr val="dk1"/>
                          </a:solidFill>
                          <a:effectLst/>
                          <a:latin typeface="+mj-lt"/>
                          <a:ea typeface="+mn-ea"/>
                          <a:cs typeface="+mn-cs"/>
                        </a:rPr>
                        <a:t>Level 3 Dental Nurse</a:t>
                      </a:r>
                      <a:endParaRPr lang="en-GB" sz="1100" dirty="0">
                        <a:latin typeface="+mj-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b="0" i="0" kern="1200" dirty="0">
                          <a:solidFill>
                            <a:schemeClr val="dk1"/>
                          </a:solidFill>
                          <a:effectLst/>
                          <a:latin typeface="+mj-lt"/>
                          <a:ea typeface="+mn-ea"/>
                          <a:cs typeface="+mn-cs"/>
                        </a:rPr>
                        <a:t>Amersham Hill Dental Clinic</a:t>
                      </a:r>
                      <a:endParaRPr lang="en-GB" sz="1100" dirty="0">
                        <a:latin typeface="+mj-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dirty="0">
                          <a:latin typeface="+mj-lt"/>
                        </a:rPr>
                        <a:t>Amersham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extLst>
                  <a:ext uri="{0D108BD9-81ED-4DB2-BD59-A6C34878D82A}">
                    <a16:rowId xmlns:a16="http://schemas.microsoft.com/office/drawing/2014/main" val="3616381116"/>
                  </a:ext>
                </a:extLst>
              </a:tr>
              <a:tr h="423670">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b="0" i="0" kern="1200" dirty="0">
                          <a:solidFill>
                            <a:schemeClr val="dk1"/>
                          </a:solidFill>
                          <a:effectLst/>
                          <a:latin typeface="+mj-lt"/>
                          <a:ea typeface="+mn-ea"/>
                          <a:cs typeface="+mn-cs"/>
                        </a:rPr>
                        <a:t>Level 3 Digital Marketer</a:t>
                      </a:r>
                      <a:endParaRPr lang="en-GB" sz="1400" dirty="0">
                        <a:latin typeface="+mj-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4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b="0" i="0" kern="1200" dirty="0">
                          <a:solidFill>
                            <a:schemeClr val="dk1"/>
                          </a:solidFill>
                          <a:effectLst/>
                          <a:latin typeface="+mj-lt"/>
                          <a:ea typeface="+mn-ea"/>
                          <a:cs typeface="+mn-cs"/>
                        </a:rPr>
                        <a:t>IL Gusto Spirits Ltd</a:t>
                      </a:r>
                      <a:endParaRPr lang="en-GB" sz="1400" dirty="0">
                        <a:latin typeface="+mj-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4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dirty="0">
                          <a:latin typeface="+mj-lt"/>
                        </a:rPr>
                        <a:t>High Wycombe</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40000"/>
                      </a:srgbClr>
                    </a:solidFill>
                  </a:tcPr>
                </a:tc>
                <a:extLst>
                  <a:ext uri="{0D108BD9-81ED-4DB2-BD59-A6C34878D82A}">
                    <a16:rowId xmlns:a16="http://schemas.microsoft.com/office/drawing/2014/main" val="1291899961"/>
                  </a:ext>
                </a:extLst>
              </a:tr>
              <a:tr h="423670">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dirty="0">
                          <a:latin typeface="+mj-lt"/>
                        </a:rPr>
                        <a:t>Level 6 </a:t>
                      </a:r>
                      <a:r>
                        <a:rPr lang="en-GB" sz="1400" b="0" i="0" kern="1200" dirty="0">
                          <a:solidFill>
                            <a:schemeClr val="dk1"/>
                          </a:solidFill>
                          <a:effectLst/>
                          <a:latin typeface="+mj-lt"/>
                          <a:ea typeface="+mn-ea"/>
                          <a:cs typeface="+mn-cs"/>
                        </a:rPr>
                        <a:t>Chartered manager degree</a:t>
                      </a:r>
                      <a:endParaRPr lang="en-GB" sz="1400" dirty="0">
                        <a:latin typeface="+mj-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b="0" i="0" kern="1200" dirty="0" err="1">
                          <a:solidFill>
                            <a:schemeClr val="dk1"/>
                          </a:solidFill>
                          <a:effectLst/>
                          <a:latin typeface="+mj-lt"/>
                          <a:ea typeface="+mn-ea"/>
                          <a:cs typeface="+mn-cs"/>
                        </a:rPr>
                        <a:t>Zenopa</a:t>
                      </a:r>
                      <a:endParaRPr lang="en-GB" sz="1400" dirty="0">
                        <a:latin typeface="+mj-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dirty="0">
                          <a:latin typeface="+mj-lt"/>
                        </a:rPr>
                        <a:t>High Wycombe</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20000"/>
                      </a:srgbClr>
                    </a:solidFill>
                  </a:tcPr>
                </a:tc>
                <a:extLst>
                  <a:ext uri="{0D108BD9-81ED-4DB2-BD59-A6C34878D82A}">
                    <a16:rowId xmlns:a16="http://schemas.microsoft.com/office/drawing/2014/main" val="3052847112"/>
                  </a:ext>
                </a:extLst>
              </a:tr>
              <a:tr h="591978">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dirty="0">
                          <a:latin typeface="+mj-lt"/>
                        </a:rPr>
                        <a:t>Level 3 </a:t>
                      </a:r>
                      <a:r>
                        <a:rPr lang="en-GB" sz="1400" b="0" i="0" kern="1200" dirty="0">
                          <a:solidFill>
                            <a:schemeClr val="dk1"/>
                          </a:solidFill>
                          <a:effectLst/>
                          <a:latin typeface="+mj-lt"/>
                          <a:ea typeface="+mn-ea"/>
                          <a:cs typeface="+mn-cs"/>
                        </a:rPr>
                        <a:t>Junior Content Producer</a:t>
                      </a:r>
                      <a:endParaRPr lang="en-GB" sz="1400" dirty="0">
                        <a:latin typeface="+mj-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4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b="0" i="0" kern="1200" dirty="0">
                          <a:solidFill>
                            <a:schemeClr val="dk1"/>
                          </a:solidFill>
                          <a:effectLst/>
                          <a:latin typeface="+mj-lt"/>
                          <a:ea typeface="+mn-ea"/>
                          <a:cs typeface="+mn-cs"/>
                        </a:rPr>
                        <a:t>One Media Ip Ltd</a:t>
                      </a:r>
                      <a:endParaRPr lang="en-GB" sz="1400" dirty="0">
                        <a:latin typeface="+mj-lt"/>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40000"/>
                      </a:srgbClr>
                    </a:solidFill>
                  </a:tcPr>
                </a:tc>
                <a:tc>
                  <a:txBody>
                    <a:bodyPr/>
                    <a:lstStyle>
                      <a:lvl1pPr marL="0" algn="l" defTabSz="685800" rtl="0" eaLnBrk="1" latinLnBrk="0" hangingPunct="1">
                        <a:defRPr sz="1350" kern="1200">
                          <a:solidFill>
                            <a:schemeClr val="dk1"/>
                          </a:solidFill>
                          <a:latin typeface="Franklin Gothic Book" panose="020B0502020104020203"/>
                        </a:defRPr>
                      </a:lvl1pPr>
                      <a:lvl2pPr marL="342900" algn="l" defTabSz="685800" rtl="0" eaLnBrk="1" latinLnBrk="0" hangingPunct="1">
                        <a:defRPr sz="1350" kern="1200">
                          <a:solidFill>
                            <a:schemeClr val="dk1"/>
                          </a:solidFill>
                          <a:latin typeface="Franklin Gothic Book" panose="020B0502020104020203"/>
                        </a:defRPr>
                      </a:lvl2pPr>
                      <a:lvl3pPr marL="685800" algn="l" defTabSz="685800" rtl="0" eaLnBrk="1" latinLnBrk="0" hangingPunct="1">
                        <a:defRPr sz="1350" kern="1200">
                          <a:solidFill>
                            <a:schemeClr val="dk1"/>
                          </a:solidFill>
                          <a:latin typeface="Franklin Gothic Book" panose="020B0502020104020203"/>
                        </a:defRPr>
                      </a:lvl3pPr>
                      <a:lvl4pPr marL="1028700" algn="l" defTabSz="685800" rtl="0" eaLnBrk="1" latinLnBrk="0" hangingPunct="1">
                        <a:defRPr sz="1350" kern="1200">
                          <a:solidFill>
                            <a:schemeClr val="dk1"/>
                          </a:solidFill>
                          <a:latin typeface="Franklin Gothic Book" panose="020B0502020104020203"/>
                        </a:defRPr>
                      </a:lvl4pPr>
                      <a:lvl5pPr marL="1371600" algn="l" defTabSz="685800" rtl="0" eaLnBrk="1" latinLnBrk="0" hangingPunct="1">
                        <a:defRPr sz="1350" kern="1200">
                          <a:solidFill>
                            <a:schemeClr val="dk1"/>
                          </a:solidFill>
                          <a:latin typeface="Franklin Gothic Book" panose="020B0502020104020203"/>
                        </a:defRPr>
                      </a:lvl5pPr>
                      <a:lvl6pPr marL="1714500" algn="l" defTabSz="685800" rtl="0" eaLnBrk="1" latinLnBrk="0" hangingPunct="1">
                        <a:defRPr sz="1350" kern="1200">
                          <a:solidFill>
                            <a:schemeClr val="dk1"/>
                          </a:solidFill>
                          <a:latin typeface="Franklin Gothic Book" panose="020B0502020104020203"/>
                        </a:defRPr>
                      </a:lvl6pPr>
                      <a:lvl7pPr marL="2057400" algn="l" defTabSz="685800" rtl="0" eaLnBrk="1" latinLnBrk="0" hangingPunct="1">
                        <a:defRPr sz="1350" kern="1200">
                          <a:solidFill>
                            <a:schemeClr val="dk1"/>
                          </a:solidFill>
                          <a:latin typeface="Franklin Gothic Book" panose="020B0502020104020203"/>
                        </a:defRPr>
                      </a:lvl7pPr>
                      <a:lvl8pPr marL="2400300" algn="l" defTabSz="685800" rtl="0" eaLnBrk="1" latinLnBrk="0" hangingPunct="1">
                        <a:defRPr sz="1350" kern="1200">
                          <a:solidFill>
                            <a:schemeClr val="dk1"/>
                          </a:solidFill>
                          <a:latin typeface="Franklin Gothic Book" panose="020B0502020104020203"/>
                        </a:defRPr>
                      </a:lvl8pPr>
                      <a:lvl9pPr marL="2743200" algn="l" defTabSz="685800" rtl="0" eaLnBrk="1" latinLnBrk="0" hangingPunct="1">
                        <a:defRPr sz="1350" kern="1200">
                          <a:solidFill>
                            <a:schemeClr val="dk1"/>
                          </a:solidFill>
                          <a:latin typeface="Franklin Gothic Book" panose="020B0502020104020203"/>
                        </a:defRPr>
                      </a:lvl9pPr>
                    </a:lstStyle>
                    <a:p>
                      <a:r>
                        <a:rPr lang="en-GB" sz="1400" dirty="0">
                          <a:latin typeface="+mj-lt"/>
                        </a:rPr>
                        <a:t>Pinewood Studios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1CADE4">
                        <a:tint val="40000"/>
                      </a:srgbClr>
                    </a:solidFill>
                  </a:tcPr>
                </a:tc>
                <a:extLst>
                  <a:ext uri="{0D108BD9-81ED-4DB2-BD59-A6C34878D82A}">
                    <a16:rowId xmlns:a16="http://schemas.microsoft.com/office/drawing/2014/main" val="3987749345"/>
                  </a:ext>
                </a:extLst>
              </a:tr>
            </a:tbl>
          </a:graphicData>
        </a:graphic>
      </p:graphicFrame>
      <p:sp>
        <p:nvSpPr>
          <p:cNvPr id="6" name="Oval 5">
            <a:extLst>
              <a:ext uri="{FF2B5EF4-FFF2-40B4-BE49-F238E27FC236}">
                <a16:creationId xmlns:a16="http://schemas.microsoft.com/office/drawing/2014/main" id="{16D1806D-844E-4AC8-B4C4-D13CA63D975A}"/>
              </a:ext>
            </a:extLst>
          </p:cNvPr>
          <p:cNvSpPr/>
          <p:nvPr/>
        </p:nvSpPr>
        <p:spPr>
          <a:xfrm>
            <a:off x="93184" y="2277342"/>
            <a:ext cx="2659347" cy="2508019"/>
          </a:xfrm>
          <a:prstGeom prst="ellipse">
            <a:avLst/>
          </a:prstGeom>
          <a:solidFill>
            <a:srgbClr val="E80AC8"/>
          </a:solidFill>
          <a:ln w="22225" cap="rnd" cmpd="sng" algn="ctr">
            <a:solidFill>
              <a:srgbClr val="E80AC8"/>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Over 1,000 Buckinghamshire employers offer Apprenticeships </a:t>
            </a:r>
          </a:p>
        </p:txBody>
      </p:sp>
      <p:sp>
        <p:nvSpPr>
          <p:cNvPr id="7" name="TextBox 6">
            <a:extLst>
              <a:ext uri="{FF2B5EF4-FFF2-40B4-BE49-F238E27FC236}">
                <a16:creationId xmlns:a16="http://schemas.microsoft.com/office/drawing/2014/main" id="{7DFE2758-B669-4808-A6E1-5F78E54A27E6}"/>
              </a:ext>
            </a:extLst>
          </p:cNvPr>
          <p:cNvSpPr txBox="1"/>
          <p:nvPr/>
        </p:nvSpPr>
        <p:spPr>
          <a:xfrm>
            <a:off x="4913822" y="6228138"/>
            <a:ext cx="4136994" cy="369332"/>
          </a:xfrm>
          <a:prstGeom prst="rect">
            <a:avLst/>
          </a:prstGeom>
          <a:solidFill>
            <a:sysClr val="windowText" lastClr="000000">
              <a:lumMod val="50000"/>
              <a:lumOff val="50000"/>
            </a:sys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Franklin Gothic Book" panose="020B0502020104020203"/>
                <a:ea typeface="+mn-ea"/>
                <a:cs typeface="+mn-cs"/>
                <a:hlinkClick r:id="rId2">
                  <a:extLst>
                    <a:ext uri="{A12FA001-AC4F-418D-AE19-62706E023703}">
                      <ahyp:hlinkClr xmlns:ahyp="http://schemas.microsoft.com/office/drawing/2018/hyperlinkcolor" xmlns="" val="tx"/>
                    </a:ext>
                  </a:extLst>
                </a:hlinkClick>
              </a:rPr>
              <a:t>www.findapprenticeship.service.gov.uk/</a:t>
            </a:r>
            <a:endParaRPr kumimoji="0" lang="en-GB" sz="1800" b="0" i="0" u="none" strike="noStrike" kern="0" cap="none" spc="0" normalizeH="0" baseline="0" noProof="0" dirty="0">
              <a:ln>
                <a:noFill/>
              </a:ln>
              <a:solidFill>
                <a:prstClr val="white"/>
              </a:solidFill>
              <a:effectLst/>
              <a:uLnTx/>
              <a:uFillTx/>
              <a:latin typeface="Franklin Gothic Book" panose="020B0502020104020203"/>
              <a:ea typeface="+mn-ea"/>
              <a:cs typeface="+mn-cs"/>
            </a:endParaRPr>
          </a:p>
        </p:txBody>
      </p:sp>
      <p:sp>
        <p:nvSpPr>
          <p:cNvPr id="8" name="TextBox 7">
            <a:extLst>
              <a:ext uri="{FF2B5EF4-FFF2-40B4-BE49-F238E27FC236}">
                <a16:creationId xmlns:a16="http://schemas.microsoft.com/office/drawing/2014/main" id="{FDFCAE0D-1D51-4D30-BFA7-184F64ECC238}"/>
              </a:ext>
            </a:extLst>
          </p:cNvPr>
          <p:cNvSpPr txBox="1"/>
          <p:nvPr/>
        </p:nvSpPr>
        <p:spPr>
          <a:xfrm>
            <a:off x="-710101" y="5553905"/>
            <a:ext cx="3340961"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mj-lt"/>
                <a:ea typeface="+mn-ea"/>
                <a:cs typeface="+mn-cs"/>
              </a:rPr>
              <a:t>*Summer 2020</a:t>
            </a:r>
          </a:p>
        </p:txBody>
      </p:sp>
      <p:sp>
        <p:nvSpPr>
          <p:cNvPr id="9" name="Title 1">
            <a:extLst>
              <a:ext uri="{FF2B5EF4-FFF2-40B4-BE49-F238E27FC236}">
                <a16:creationId xmlns:a16="http://schemas.microsoft.com/office/drawing/2014/main" id="{3A20EF68-B7DA-4103-92DE-989D1DAA68B6}"/>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ysClr val="window" lastClr="FFFFFF"/>
                </a:solidFill>
                <a:effectLst/>
                <a:uLnTx/>
                <a:uFillTx/>
                <a:ea typeface="+mj-ea"/>
                <a:cs typeface="+mj-cs"/>
              </a:rPr>
              <a:t>Apprenticeship opportunities in Buckinghamshire (examples)</a:t>
            </a:r>
          </a:p>
        </p:txBody>
      </p:sp>
    </p:spTree>
    <p:extLst>
      <p:ext uri="{BB962C8B-B14F-4D97-AF65-F5344CB8AC3E}">
        <p14:creationId xmlns:p14="http://schemas.microsoft.com/office/powerpoint/2010/main" val="1080781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F4E9B96-57F2-4F28-B92D-4710BC0EFB3A}"/>
              </a:ext>
            </a:extLst>
          </p:cNvPr>
          <p:cNvSpPr/>
          <p:nvPr/>
        </p:nvSpPr>
        <p:spPr>
          <a:xfrm>
            <a:off x="166181" y="1070448"/>
            <a:ext cx="2772000" cy="583719"/>
          </a:xfrm>
          <a:prstGeom prst="roundRect">
            <a:avLst/>
          </a:prstGeom>
          <a:solidFill>
            <a:srgbClr val="62A39F"/>
          </a:solidFill>
          <a:ln w="22225" cap="rnd" cmpd="sng" algn="ctr">
            <a:solidFill>
              <a:srgbClr val="62A39F">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Digital marketing assistant</a:t>
            </a:r>
          </a:p>
        </p:txBody>
      </p:sp>
      <p:sp>
        <p:nvSpPr>
          <p:cNvPr id="6" name="Rectangle: Rounded Corners 5">
            <a:extLst>
              <a:ext uri="{FF2B5EF4-FFF2-40B4-BE49-F238E27FC236}">
                <a16:creationId xmlns:a16="http://schemas.microsoft.com/office/drawing/2014/main" id="{3E674951-15B0-45DA-84DF-0C2964A8650B}"/>
              </a:ext>
            </a:extLst>
          </p:cNvPr>
          <p:cNvSpPr/>
          <p:nvPr/>
        </p:nvSpPr>
        <p:spPr>
          <a:xfrm>
            <a:off x="1462181" y="1903551"/>
            <a:ext cx="2952000" cy="583719"/>
          </a:xfrm>
          <a:prstGeom prst="roundRect">
            <a:avLst/>
          </a:prstGeom>
          <a:solidFill>
            <a:srgbClr val="3E8853"/>
          </a:solidFill>
          <a:ln w="22225" cap="rnd" cmpd="sng" algn="ctr">
            <a:solidFill>
              <a:srgbClr val="3E8853">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Trainee teacher</a:t>
            </a:r>
          </a:p>
        </p:txBody>
      </p:sp>
      <p:sp>
        <p:nvSpPr>
          <p:cNvPr id="7" name="Rectangle: Rounded Corners 6">
            <a:extLst>
              <a:ext uri="{FF2B5EF4-FFF2-40B4-BE49-F238E27FC236}">
                <a16:creationId xmlns:a16="http://schemas.microsoft.com/office/drawing/2014/main" id="{BC3F2DA6-D698-406B-9563-9A970E01F55D}"/>
              </a:ext>
            </a:extLst>
          </p:cNvPr>
          <p:cNvSpPr/>
          <p:nvPr/>
        </p:nvSpPr>
        <p:spPr>
          <a:xfrm>
            <a:off x="6205819" y="1070447"/>
            <a:ext cx="2772000" cy="583719"/>
          </a:xfrm>
          <a:prstGeom prst="roundRect">
            <a:avLst/>
          </a:prstGeom>
          <a:solidFill>
            <a:srgbClr val="3E8853"/>
          </a:solidFill>
          <a:ln w="22225" cap="rnd" cmpd="sng" algn="ctr">
            <a:solidFill>
              <a:srgbClr val="3E8853">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Medical analyst </a:t>
            </a:r>
          </a:p>
        </p:txBody>
      </p:sp>
      <p:sp>
        <p:nvSpPr>
          <p:cNvPr id="8" name="Rectangle: Rounded Corners 7">
            <a:extLst>
              <a:ext uri="{FF2B5EF4-FFF2-40B4-BE49-F238E27FC236}">
                <a16:creationId xmlns:a16="http://schemas.microsoft.com/office/drawing/2014/main" id="{DADE35D4-53DA-4C95-8056-8C45C97256C2}"/>
              </a:ext>
            </a:extLst>
          </p:cNvPr>
          <p:cNvSpPr/>
          <p:nvPr/>
        </p:nvSpPr>
        <p:spPr>
          <a:xfrm>
            <a:off x="3186000" y="2862686"/>
            <a:ext cx="2772000" cy="583719"/>
          </a:xfrm>
          <a:prstGeom prst="roundRect">
            <a:avLst/>
          </a:prstGeom>
          <a:solidFill>
            <a:srgbClr val="62A39F"/>
          </a:solidFill>
          <a:ln w="22225" cap="rnd" cmpd="sng" algn="ctr">
            <a:solidFill>
              <a:srgbClr val="62A39F">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Teaching assistant</a:t>
            </a:r>
          </a:p>
        </p:txBody>
      </p:sp>
      <p:sp>
        <p:nvSpPr>
          <p:cNvPr id="9" name="Rectangle: Rounded Corners 8">
            <a:extLst>
              <a:ext uri="{FF2B5EF4-FFF2-40B4-BE49-F238E27FC236}">
                <a16:creationId xmlns:a16="http://schemas.microsoft.com/office/drawing/2014/main" id="{B4767F9A-728D-4E00-B4A0-5BA2841D4FA7}"/>
              </a:ext>
            </a:extLst>
          </p:cNvPr>
          <p:cNvSpPr/>
          <p:nvPr/>
        </p:nvSpPr>
        <p:spPr>
          <a:xfrm>
            <a:off x="1462181" y="3864923"/>
            <a:ext cx="2952000" cy="583719"/>
          </a:xfrm>
          <a:prstGeom prst="roundRect">
            <a:avLst/>
          </a:prstGeom>
          <a:solidFill>
            <a:srgbClr val="42BA97"/>
          </a:solidFill>
          <a:ln w="22225" cap="rnd" cmpd="sng" algn="ctr">
            <a:solidFill>
              <a:srgbClr val="42BA97">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Graduate sales development representative </a:t>
            </a:r>
          </a:p>
        </p:txBody>
      </p:sp>
      <p:sp>
        <p:nvSpPr>
          <p:cNvPr id="10" name="Rectangle: Rounded Corners 9">
            <a:extLst>
              <a:ext uri="{FF2B5EF4-FFF2-40B4-BE49-F238E27FC236}">
                <a16:creationId xmlns:a16="http://schemas.microsoft.com/office/drawing/2014/main" id="{C7EBBD82-338F-42B5-AD7F-C7FF45D4EEF3}"/>
              </a:ext>
            </a:extLst>
          </p:cNvPr>
          <p:cNvSpPr/>
          <p:nvPr/>
        </p:nvSpPr>
        <p:spPr>
          <a:xfrm>
            <a:off x="4729819" y="3864923"/>
            <a:ext cx="2952000" cy="583719"/>
          </a:xfrm>
          <a:prstGeom prst="roundRect">
            <a:avLst/>
          </a:prstGeom>
          <a:solidFill>
            <a:srgbClr val="2683C6"/>
          </a:solidFill>
          <a:ln w="22225" cap="rnd" cmpd="sng" algn="ctr">
            <a:solidFill>
              <a:srgbClr val="2683C6">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Supply chain assistant</a:t>
            </a:r>
          </a:p>
        </p:txBody>
      </p:sp>
      <p:sp>
        <p:nvSpPr>
          <p:cNvPr id="11" name="Rectangle: Rounded Corners 10">
            <a:extLst>
              <a:ext uri="{FF2B5EF4-FFF2-40B4-BE49-F238E27FC236}">
                <a16:creationId xmlns:a16="http://schemas.microsoft.com/office/drawing/2014/main" id="{3096FA71-48B0-44EB-AA52-DAFB643F41F7}"/>
              </a:ext>
            </a:extLst>
          </p:cNvPr>
          <p:cNvSpPr/>
          <p:nvPr/>
        </p:nvSpPr>
        <p:spPr>
          <a:xfrm>
            <a:off x="3186000" y="4824059"/>
            <a:ext cx="2772000" cy="583719"/>
          </a:xfrm>
          <a:prstGeom prst="roundRect">
            <a:avLst/>
          </a:prstGeom>
          <a:solidFill>
            <a:srgbClr val="1CADE4"/>
          </a:solidFill>
          <a:ln w="22225" cap="rnd" cmpd="sng" algn="ctr">
            <a:solidFill>
              <a:srgbClr val="1CADE4">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Pharmaceutical marketing assistant intern</a:t>
            </a:r>
          </a:p>
        </p:txBody>
      </p:sp>
      <p:sp>
        <p:nvSpPr>
          <p:cNvPr id="12" name="Rectangle: Rounded Corners 11">
            <a:extLst>
              <a:ext uri="{FF2B5EF4-FFF2-40B4-BE49-F238E27FC236}">
                <a16:creationId xmlns:a16="http://schemas.microsoft.com/office/drawing/2014/main" id="{89CB30B4-A4A9-4180-80D9-3DC16414CB0A}"/>
              </a:ext>
            </a:extLst>
          </p:cNvPr>
          <p:cNvSpPr/>
          <p:nvPr/>
        </p:nvSpPr>
        <p:spPr>
          <a:xfrm>
            <a:off x="4729821" y="1903550"/>
            <a:ext cx="2952000" cy="583719"/>
          </a:xfrm>
          <a:prstGeom prst="roundRect">
            <a:avLst/>
          </a:prstGeom>
          <a:solidFill>
            <a:srgbClr val="27CED7"/>
          </a:solidFill>
          <a:ln w="22225" cap="rnd" cmpd="sng" algn="ctr">
            <a:solidFill>
              <a:srgbClr val="27CED7">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Assistant property manager</a:t>
            </a:r>
          </a:p>
        </p:txBody>
      </p:sp>
      <p:sp>
        <p:nvSpPr>
          <p:cNvPr id="13" name="Rectangle: Rounded Corners 12">
            <a:extLst>
              <a:ext uri="{FF2B5EF4-FFF2-40B4-BE49-F238E27FC236}">
                <a16:creationId xmlns:a16="http://schemas.microsoft.com/office/drawing/2014/main" id="{649E6FA8-DEAF-4ECC-AAB7-4C1C629ECA93}"/>
              </a:ext>
            </a:extLst>
          </p:cNvPr>
          <p:cNvSpPr/>
          <p:nvPr/>
        </p:nvSpPr>
        <p:spPr>
          <a:xfrm>
            <a:off x="166181" y="2862687"/>
            <a:ext cx="2772000" cy="583719"/>
          </a:xfrm>
          <a:prstGeom prst="roundRect">
            <a:avLst/>
          </a:prstGeom>
          <a:solidFill>
            <a:srgbClr val="27CED7"/>
          </a:solidFill>
          <a:ln w="22225" cap="rnd" cmpd="sng" algn="ctr">
            <a:solidFill>
              <a:srgbClr val="27CED7">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Digital design intern</a:t>
            </a:r>
          </a:p>
        </p:txBody>
      </p:sp>
      <p:sp>
        <p:nvSpPr>
          <p:cNvPr id="14" name="Rectangle: Rounded Corners 13">
            <a:extLst>
              <a:ext uri="{FF2B5EF4-FFF2-40B4-BE49-F238E27FC236}">
                <a16:creationId xmlns:a16="http://schemas.microsoft.com/office/drawing/2014/main" id="{3A2B022E-9EBD-487C-9F5A-9E1D7A8A9A5C}"/>
              </a:ext>
            </a:extLst>
          </p:cNvPr>
          <p:cNvSpPr/>
          <p:nvPr/>
        </p:nvSpPr>
        <p:spPr>
          <a:xfrm>
            <a:off x="166181" y="4824059"/>
            <a:ext cx="2772000" cy="583719"/>
          </a:xfrm>
          <a:prstGeom prst="roundRect">
            <a:avLst/>
          </a:prstGeom>
          <a:solidFill>
            <a:srgbClr val="3E8853"/>
          </a:solidFill>
          <a:ln w="22225" cap="rnd" cmpd="sng" algn="ctr">
            <a:solidFill>
              <a:srgbClr val="3E8853">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Junior account manager</a:t>
            </a:r>
          </a:p>
        </p:txBody>
      </p:sp>
      <p:sp>
        <p:nvSpPr>
          <p:cNvPr id="15" name="Rectangle: Rounded Corners 14">
            <a:extLst>
              <a:ext uri="{FF2B5EF4-FFF2-40B4-BE49-F238E27FC236}">
                <a16:creationId xmlns:a16="http://schemas.microsoft.com/office/drawing/2014/main" id="{642456D5-E280-49E0-8A8E-C848227384AE}"/>
              </a:ext>
            </a:extLst>
          </p:cNvPr>
          <p:cNvSpPr/>
          <p:nvPr/>
        </p:nvSpPr>
        <p:spPr>
          <a:xfrm>
            <a:off x="6205819" y="4824059"/>
            <a:ext cx="2772000" cy="583719"/>
          </a:xfrm>
          <a:prstGeom prst="roundRect">
            <a:avLst/>
          </a:prstGeom>
          <a:solidFill>
            <a:srgbClr val="27CED7"/>
          </a:solidFill>
          <a:ln w="22225" cap="rnd" cmpd="sng" algn="ctr">
            <a:solidFill>
              <a:srgbClr val="27CED7">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Media assistant intern</a:t>
            </a:r>
          </a:p>
        </p:txBody>
      </p:sp>
      <p:sp>
        <p:nvSpPr>
          <p:cNvPr id="16" name="Rectangle: Rounded Corners 15">
            <a:extLst>
              <a:ext uri="{FF2B5EF4-FFF2-40B4-BE49-F238E27FC236}">
                <a16:creationId xmlns:a16="http://schemas.microsoft.com/office/drawing/2014/main" id="{86951D36-30AB-455B-9897-16505CD0E93A}"/>
              </a:ext>
            </a:extLst>
          </p:cNvPr>
          <p:cNvSpPr/>
          <p:nvPr/>
        </p:nvSpPr>
        <p:spPr>
          <a:xfrm>
            <a:off x="6205819" y="2862686"/>
            <a:ext cx="2772000" cy="583719"/>
          </a:xfrm>
          <a:prstGeom prst="roundRect">
            <a:avLst/>
          </a:prstGeom>
          <a:solidFill>
            <a:srgbClr val="1CADE4"/>
          </a:solidFill>
          <a:ln w="22225" cap="rnd" cmpd="sng" algn="ctr">
            <a:solidFill>
              <a:srgbClr val="1CADE4">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Laboratory technician </a:t>
            </a:r>
          </a:p>
        </p:txBody>
      </p:sp>
      <p:sp>
        <p:nvSpPr>
          <p:cNvPr id="17" name="Rectangle: Rounded Corners 16">
            <a:extLst>
              <a:ext uri="{FF2B5EF4-FFF2-40B4-BE49-F238E27FC236}">
                <a16:creationId xmlns:a16="http://schemas.microsoft.com/office/drawing/2014/main" id="{0AA06745-4B81-4C8E-9C42-BF3C4C260A27}"/>
              </a:ext>
            </a:extLst>
          </p:cNvPr>
          <p:cNvSpPr/>
          <p:nvPr/>
        </p:nvSpPr>
        <p:spPr>
          <a:xfrm>
            <a:off x="3186000" y="1070447"/>
            <a:ext cx="2772000" cy="583719"/>
          </a:xfrm>
          <a:prstGeom prst="roundRect">
            <a:avLst/>
          </a:prstGeom>
          <a:solidFill>
            <a:srgbClr val="1CADE4"/>
          </a:solidFill>
          <a:ln w="22225" cap="rnd" cmpd="sng" algn="ctr">
            <a:solidFill>
              <a:srgbClr val="1CADE4">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mj-lt"/>
                <a:ea typeface="+mn-ea"/>
                <a:cs typeface="+mn-cs"/>
              </a:rPr>
              <a:t>Junior developer</a:t>
            </a:r>
          </a:p>
        </p:txBody>
      </p:sp>
      <p:sp>
        <p:nvSpPr>
          <p:cNvPr id="18" name="Title 1">
            <a:extLst>
              <a:ext uri="{FF2B5EF4-FFF2-40B4-BE49-F238E27FC236}">
                <a16:creationId xmlns:a16="http://schemas.microsoft.com/office/drawing/2014/main" id="{A9C8A858-991C-45A1-83B4-8BA2A6F939FF}"/>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ysClr val="window" lastClr="FFFFFF"/>
                </a:solidFill>
                <a:effectLst/>
                <a:uLnTx/>
                <a:uFillTx/>
                <a:ea typeface="+mj-ea"/>
                <a:cs typeface="+mj-cs"/>
              </a:rPr>
              <a:t>More first jobs which employers have been looking to fill recently</a:t>
            </a:r>
          </a:p>
        </p:txBody>
      </p:sp>
    </p:spTree>
    <p:extLst>
      <p:ext uri="{BB962C8B-B14F-4D97-AF65-F5344CB8AC3E}">
        <p14:creationId xmlns:p14="http://schemas.microsoft.com/office/powerpoint/2010/main" val="4139688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a:extLst>
              <a:ext uri="{FF2B5EF4-FFF2-40B4-BE49-F238E27FC236}">
                <a16:creationId xmlns:a16="http://schemas.microsoft.com/office/drawing/2014/main" id="{712BF4C0-A51A-4F79-AE9D-E82A4E9FBDD4}"/>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 y="0"/>
            <a:ext cx="4076483" cy="2452914"/>
          </a:xfrm>
          <a:prstGeom prst="rect">
            <a:avLst/>
          </a:prstGeom>
        </p:spPr>
      </p:pic>
      <p:pic>
        <p:nvPicPr>
          <p:cNvPr id="8" name="Picture 2">
            <a:extLst>
              <a:ext uri="{FF2B5EF4-FFF2-40B4-BE49-F238E27FC236}">
                <a16:creationId xmlns:a16="http://schemas.microsoft.com/office/drawing/2014/main" id="{E09B57A5-28DB-4AB4-8E42-97C64D47F5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4161452" y="0"/>
            <a:ext cx="4984269" cy="285993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BE1AFAB6-C2A2-4C60-94E5-387B633D59E5}"/>
              </a:ext>
            </a:extLst>
          </p:cNvPr>
          <p:cNvSpPr/>
          <p:nvPr/>
        </p:nvSpPr>
        <p:spPr>
          <a:xfrm>
            <a:off x="4161453" y="2928025"/>
            <a:ext cx="4982547" cy="3032377"/>
          </a:xfrm>
          <a:prstGeom prst="rect">
            <a:avLst/>
          </a:prstGeom>
          <a:solidFill>
            <a:srgbClr val="595959"/>
          </a:solid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Title 1">
            <a:extLst>
              <a:ext uri="{FF2B5EF4-FFF2-40B4-BE49-F238E27FC236}">
                <a16:creationId xmlns:a16="http://schemas.microsoft.com/office/drawing/2014/main" id="{F65410F3-F83C-4B46-A1DC-A712B9ADD747}"/>
              </a:ext>
            </a:extLst>
          </p:cNvPr>
          <p:cNvSpPr txBox="1">
            <a:spLocks/>
          </p:cNvSpPr>
          <p:nvPr/>
        </p:nvSpPr>
        <p:spPr>
          <a:xfrm>
            <a:off x="4161452" y="2928026"/>
            <a:ext cx="4982547" cy="3032376"/>
          </a:xfrm>
          <a:prstGeom prst="rect">
            <a:avLst/>
          </a:prstGeom>
        </p:spPr>
        <p:txBody>
          <a:bodyPr vert="horz" lIns="91440" tIns="45720" rIns="91440" bIns="45720" rtlCol="0" anchor="ctr">
            <a:no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90000"/>
              </a:lnSpc>
              <a:spcBef>
                <a:spcPct val="0"/>
              </a:spcBef>
              <a:spcAft>
                <a:spcPts val="0"/>
              </a:spcAft>
              <a:buClrTx/>
              <a:buSzTx/>
              <a:buFontTx/>
              <a:buNone/>
              <a:tabLst/>
              <a:defRPr/>
            </a:pPr>
            <a:r>
              <a:rPr kumimoji="0" lang="en-US" sz="3300" b="1" i="0" u="none" strike="noStrike" kern="1200" cap="all" spc="0" normalizeH="0" baseline="0" noProof="0" dirty="0">
                <a:ln>
                  <a:noFill/>
                </a:ln>
                <a:solidFill>
                  <a:srgbClr val="FFFFFF"/>
                </a:solidFill>
                <a:effectLst/>
                <a:uLnTx/>
                <a:uFillTx/>
                <a:ea typeface="+mj-ea"/>
                <a:cs typeface="+mj-cs"/>
              </a:rPr>
              <a:t>Part 2 </a:t>
            </a:r>
          </a:p>
          <a:p>
            <a:pPr marL="0" marR="0" lvl="0" indent="0" algn="l" defTabSz="457200" rtl="0" eaLnBrk="1" fontAlgn="auto" latinLnBrk="0" hangingPunct="1">
              <a:lnSpc>
                <a:spcPct val="90000"/>
              </a:lnSpc>
              <a:spcBef>
                <a:spcPct val="0"/>
              </a:spcBef>
              <a:spcAft>
                <a:spcPts val="0"/>
              </a:spcAft>
              <a:buClrTx/>
              <a:buSzTx/>
              <a:buFontTx/>
              <a:buNone/>
              <a:tabLst/>
              <a:defRPr/>
            </a:pPr>
            <a:r>
              <a:rPr kumimoji="0" lang="en-US" sz="3300" b="1" i="0" u="none" strike="noStrike" kern="1200" cap="none" spc="0" normalizeH="0" baseline="0" noProof="0" dirty="0">
                <a:ln>
                  <a:noFill/>
                </a:ln>
                <a:solidFill>
                  <a:srgbClr val="FFFFFF"/>
                </a:solidFill>
                <a:effectLst/>
                <a:uLnTx/>
                <a:uFillTx/>
                <a:ea typeface="+mj-ea"/>
                <a:cs typeface="+mj-cs"/>
              </a:rPr>
              <a:t>Understanding the post-COVID economy: what does it mean for the future and how can job seekers adapt?</a:t>
            </a:r>
          </a:p>
        </p:txBody>
      </p:sp>
      <p:pic>
        <p:nvPicPr>
          <p:cNvPr id="6" name="Content Placeholder 3">
            <a:extLst>
              <a:ext uri="{FF2B5EF4-FFF2-40B4-BE49-F238E27FC236}">
                <a16:creationId xmlns:a16="http://schemas.microsoft.com/office/drawing/2014/main" id="{7F357E7B-FA6C-456C-A79D-3E7359EDBB93}"/>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0" y="2554514"/>
            <a:ext cx="4076483" cy="3405888"/>
          </a:xfrm>
          <a:prstGeom prst="rect">
            <a:avLst/>
          </a:prstGeom>
        </p:spPr>
      </p:pic>
    </p:spTree>
    <p:extLst>
      <p:ext uri="{BB962C8B-B14F-4D97-AF65-F5344CB8AC3E}">
        <p14:creationId xmlns:p14="http://schemas.microsoft.com/office/powerpoint/2010/main" val="378754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A36224A-ABAF-484E-9040-7F0947918DAB}"/>
              </a:ext>
            </a:extLst>
          </p:cNvPr>
          <p:cNvSpPr txBox="1">
            <a:spLocks/>
          </p:cNvSpPr>
          <p:nvPr/>
        </p:nvSpPr>
        <p:spPr>
          <a:xfrm>
            <a:off x="1" y="1416928"/>
            <a:ext cx="4320000" cy="557784"/>
          </a:xfrm>
          <a:prstGeom prst="rect">
            <a:avLst/>
          </a:prstGeom>
          <a:solidFill>
            <a:sysClr val="windowText" lastClr="000000">
              <a:lumMod val="65000"/>
              <a:lumOff val="35000"/>
            </a:sysClr>
          </a:solidFill>
        </p:spPr>
        <p:txBody>
          <a:bodyPr vert="horz" lIns="91440" tIns="45720" rIns="91440" bIns="45720" rtlCol="0" anchor="ctr">
            <a:noAutofit/>
          </a:bodyPr>
          <a:lstStyle>
            <a:lvl1pPr marL="0" indent="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None/>
              <a:defRPr sz="2000" b="0" kern="1200">
                <a:solidFill>
                  <a:schemeClr val="tx1">
                    <a:lumMod val="75000"/>
                    <a:lumOff val="25000"/>
                  </a:schemeClr>
                </a:solidFill>
                <a:latin typeface="+mn-lt"/>
                <a:ea typeface="+mn-ea"/>
                <a:cs typeface="+mn-cs"/>
              </a:defRPr>
            </a:lvl1pPr>
            <a:lvl2pPr marL="4572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6pPr>
            <a:lvl7pPr marL="27432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7pPr>
            <a:lvl8pPr marL="32004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8pPr>
            <a:lvl9pPr marL="36576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9pPr>
          </a:lstStyle>
          <a:p>
            <a:pPr marL="0" marR="0" lvl="0" indent="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None/>
              <a:tabLst/>
              <a:defRPr/>
            </a:pPr>
            <a:r>
              <a:rPr kumimoji="0" lang="en-GB" sz="2500" b="1" i="0" u="none" strike="noStrike" kern="1200" cap="none" spc="0" normalizeH="0" baseline="0" noProof="0" dirty="0">
                <a:ln>
                  <a:noFill/>
                </a:ln>
                <a:solidFill>
                  <a:sysClr val="window" lastClr="FFFFFF"/>
                </a:solidFill>
                <a:effectLst/>
                <a:uLnTx/>
                <a:uFillTx/>
                <a:latin typeface="+mj-lt"/>
                <a:ea typeface="+mn-ea"/>
                <a:cs typeface="+mn-cs"/>
              </a:rPr>
              <a:t>Challenges</a:t>
            </a:r>
          </a:p>
        </p:txBody>
      </p:sp>
      <p:sp>
        <p:nvSpPr>
          <p:cNvPr id="6" name="Content Placeholder 2">
            <a:extLst>
              <a:ext uri="{FF2B5EF4-FFF2-40B4-BE49-F238E27FC236}">
                <a16:creationId xmlns:a16="http://schemas.microsoft.com/office/drawing/2014/main" id="{6D406BC7-6412-482D-B267-B57F24F46C5F}"/>
              </a:ext>
            </a:extLst>
          </p:cNvPr>
          <p:cNvSpPr txBox="1">
            <a:spLocks/>
          </p:cNvSpPr>
          <p:nvPr/>
        </p:nvSpPr>
        <p:spPr>
          <a:xfrm>
            <a:off x="130581" y="2314924"/>
            <a:ext cx="4189420" cy="3582022"/>
          </a:xfrm>
          <a:prstGeom prst="rect">
            <a:avLst/>
          </a:prstGeom>
        </p:spPr>
        <p:txBody>
          <a:bodyPr vert="horz" lIns="91440" tIns="45720" rIns="91440" bIns="45720" rtlCol="0" anchor="t">
            <a:normAutofit fontScale="85000" lnSpcReduction="20000"/>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a:buClr>
                <a:srgbClr val="1CADE4"/>
              </a:buClr>
              <a:defRPr/>
            </a:pPr>
            <a:r>
              <a:rPr kumimoji="0" lang="en-GB" sz="1800" b="0" i="0" u="none" strike="noStrike" kern="1200" cap="none" spc="0" normalizeH="0" baseline="0" noProof="0" dirty="0">
                <a:ln>
                  <a:noFill/>
                </a:ln>
                <a:solidFill>
                  <a:schemeClr val="tx1"/>
                </a:solidFill>
                <a:effectLst/>
                <a:uLnTx/>
                <a:uFillTx/>
                <a:latin typeface="+mj-lt"/>
                <a:ea typeface="+mn-ea"/>
                <a:cs typeface="+mn-cs"/>
              </a:rPr>
              <a:t>More competition for jobs over the next few years – fewer job vacancies and more people looking for work</a:t>
            </a:r>
          </a:p>
          <a:p>
            <a:pPr>
              <a:buClr>
                <a:srgbClr val="1CADE4"/>
              </a:buClr>
              <a:defRPr/>
            </a:pPr>
            <a:r>
              <a:rPr kumimoji="0" lang="en-GB" sz="1800" b="0" i="0" u="none" strike="noStrike" kern="1200" cap="none" spc="0" normalizeH="0" baseline="0" noProof="0" dirty="0">
                <a:ln>
                  <a:noFill/>
                </a:ln>
                <a:solidFill>
                  <a:schemeClr val="tx1"/>
                </a:solidFill>
                <a:effectLst/>
                <a:uLnTx/>
                <a:uFillTx/>
                <a:latin typeface="+mj-lt"/>
                <a:ea typeface="+mn-ea"/>
                <a:cs typeface="+mn-cs"/>
              </a:rPr>
              <a:t>Job opportunities in some sectors likely to be scarce for some time (aviation, travel, events, marketing, the arts)</a:t>
            </a:r>
          </a:p>
          <a:p>
            <a:pPr>
              <a:buClr>
                <a:srgbClr val="1CADE4"/>
              </a:buClr>
              <a:defRPr/>
            </a:pPr>
            <a:r>
              <a:rPr kumimoji="0" lang="en-GB" sz="1800" b="0" i="0" u="none" strike="noStrike" kern="1200" cap="none" spc="0" normalizeH="0" baseline="0" noProof="0" dirty="0">
                <a:ln>
                  <a:noFill/>
                </a:ln>
                <a:solidFill>
                  <a:schemeClr val="tx1"/>
                </a:solidFill>
                <a:effectLst/>
                <a:uLnTx/>
                <a:uFillTx/>
                <a:latin typeface="+mj-lt"/>
                <a:ea typeface="+mn-ea"/>
                <a:cs typeface="+mn-cs"/>
              </a:rPr>
              <a:t>Harder to get full and part-time work in retail / hospitality</a:t>
            </a:r>
          </a:p>
          <a:p>
            <a:pPr>
              <a:buClr>
                <a:srgbClr val="1CADE4"/>
              </a:buClr>
              <a:defRPr/>
            </a:pPr>
            <a:r>
              <a:rPr kumimoji="0" lang="en-GB" sz="1800" b="0" i="0" u="none" strike="noStrike" kern="1200" cap="none" spc="0" normalizeH="0" baseline="0" noProof="0" dirty="0">
                <a:ln>
                  <a:noFill/>
                </a:ln>
                <a:solidFill>
                  <a:schemeClr val="tx1"/>
                </a:solidFill>
                <a:effectLst/>
                <a:uLnTx/>
                <a:uFillTx/>
                <a:latin typeface="+mj-lt"/>
                <a:ea typeface="+mn-ea"/>
                <a:cs typeface="+mn-cs"/>
              </a:rPr>
              <a:t>Fewer apprenticeships, placements and internship opportunities</a:t>
            </a:r>
          </a:p>
          <a:p>
            <a:pPr>
              <a:buClr>
                <a:srgbClr val="1CADE4"/>
              </a:buClr>
              <a:defRPr/>
            </a:pPr>
            <a:r>
              <a:rPr kumimoji="0" lang="en-GB" sz="1800" b="0" i="0" u="none" strike="noStrike" kern="1200" cap="none" spc="0" normalizeH="0" baseline="0" noProof="0" dirty="0">
                <a:ln>
                  <a:noFill/>
                </a:ln>
                <a:solidFill>
                  <a:schemeClr val="tx1"/>
                </a:solidFill>
                <a:effectLst/>
                <a:uLnTx/>
                <a:uFillTx/>
                <a:latin typeface="+mj-lt"/>
                <a:ea typeface="+mn-ea"/>
                <a:cs typeface="+mn-cs"/>
              </a:rPr>
              <a:t>Harder to get work experience – particularly in offices (many employees working from home) </a:t>
            </a:r>
          </a:p>
          <a:p>
            <a:pPr>
              <a:buClr>
                <a:srgbClr val="1CADE4"/>
              </a:buClr>
              <a:defRPr/>
            </a:pPr>
            <a:r>
              <a:rPr kumimoji="0" lang="en-GB" sz="1800" b="0" i="0" u="none" strike="noStrike" kern="1200" cap="none" spc="0" normalizeH="0" baseline="0" noProof="0" dirty="0">
                <a:ln>
                  <a:noFill/>
                </a:ln>
                <a:solidFill>
                  <a:schemeClr val="tx1"/>
                </a:solidFill>
                <a:effectLst/>
                <a:uLnTx/>
                <a:uFillTx/>
                <a:latin typeface="+mj-lt"/>
                <a:ea typeface="+mn-ea"/>
                <a:cs typeface="+mn-cs"/>
              </a:rPr>
              <a:t>Recruitment via video  </a:t>
            </a:r>
          </a:p>
        </p:txBody>
      </p:sp>
      <p:sp>
        <p:nvSpPr>
          <p:cNvPr id="9" name="Title 1">
            <a:extLst>
              <a:ext uri="{FF2B5EF4-FFF2-40B4-BE49-F238E27FC236}">
                <a16:creationId xmlns:a16="http://schemas.microsoft.com/office/drawing/2014/main" id="{11FCA742-968D-4581-8513-C23681C15626}"/>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ysClr val="window" lastClr="FFFFFF"/>
                </a:solidFill>
                <a:effectLst/>
                <a:uLnTx/>
                <a:uFillTx/>
                <a:ea typeface="+mj-ea"/>
                <a:cs typeface="+mj-cs"/>
              </a:rPr>
              <a:t>Impact of COVID-19</a:t>
            </a:r>
          </a:p>
        </p:txBody>
      </p:sp>
      <p:pic>
        <p:nvPicPr>
          <p:cNvPr id="1026" name="Picture 2" descr="Chart: Largest fall in UK employment since financial crisis | Statista">
            <a:extLst>
              <a:ext uri="{FF2B5EF4-FFF2-40B4-BE49-F238E27FC236}">
                <a16:creationId xmlns:a16="http://schemas.microsoft.com/office/drawing/2014/main" id="{A7A11629-6C6D-48FC-BFD2-6F206C3390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0343" y="1157462"/>
            <a:ext cx="4543076" cy="4543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266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A36224A-ABAF-484E-9040-7F0947918DAB}"/>
              </a:ext>
            </a:extLst>
          </p:cNvPr>
          <p:cNvSpPr txBox="1">
            <a:spLocks/>
          </p:cNvSpPr>
          <p:nvPr/>
        </p:nvSpPr>
        <p:spPr>
          <a:xfrm>
            <a:off x="1" y="1416928"/>
            <a:ext cx="4320000" cy="557784"/>
          </a:xfrm>
          <a:prstGeom prst="rect">
            <a:avLst/>
          </a:prstGeom>
          <a:solidFill>
            <a:schemeClr val="accent1"/>
          </a:solidFill>
        </p:spPr>
        <p:txBody>
          <a:bodyPr vert="horz" lIns="91440" tIns="45720" rIns="91440" bIns="45720" rtlCol="0" anchor="ctr">
            <a:noAutofit/>
          </a:bodyPr>
          <a:lstStyle>
            <a:lvl1pPr marL="0" indent="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None/>
              <a:defRPr sz="2000" b="0" kern="1200">
                <a:solidFill>
                  <a:schemeClr val="tx1">
                    <a:lumMod val="75000"/>
                    <a:lumOff val="25000"/>
                  </a:schemeClr>
                </a:solidFill>
                <a:latin typeface="+mn-lt"/>
                <a:ea typeface="+mn-ea"/>
                <a:cs typeface="+mn-cs"/>
              </a:defRPr>
            </a:lvl1pPr>
            <a:lvl2pPr marL="4572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2000" b="1" kern="1200">
                <a:solidFill>
                  <a:schemeClr val="tx1">
                    <a:lumMod val="75000"/>
                    <a:lumOff val="25000"/>
                  </a:schemeClr>
                </a:solidFill>
                <a:latin typeface="+mn-lt"/>
                <a:ea typeface="+mn-ea"/>
                <a:cs typeface="+mn-cs"/>
              </a:defRPr>
            </a:lvl2pPr>
            <a:lvl3pPr marL="9144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800" b="1" kern="1200">
                <a:solidFill>
                  <a:schemeClr val="tx1">
                    <a:lumMod val="75000"/>
                    <a:lumOff val="25000"/>
                  </a:schemeClr>
                </a:solidFill>
                <a:latin typeface="+mn-lt"/>
                <a:ea typeface="+mn-ea"/>
                <a:cs typeface="+mn-cs"/>
              </a:defRPr>
            </a:lvl3pPr>
            <a:lvl4pPr marL="13716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4pPr>
            <a:lvl5pPr marL="1828800" indent="0" algn="l" defTabSz="457200" rtl="0" eaLnBrk="1" latinLnBrk="0" hangingPunct="1">
              <a:spcBef>
                <a:spcPct val="20000"/>
              </a:spcBef>
              <a:spcAft>
                <a:spcPts val="600"/>
              </a:spcAft>
              <a:buClr>
                <a:schemeClr val="accent1"/>
              </a:buClr>
              <a:buSzPct val="92000"/>
              <a:buFont typeface="Wingdings 2" panose="05020102010507070707" pitchFamily="18" charset="2"/>
              <a:buNone/>
              <a:defRPr sz="1600" b="1" kern="1200">
                <a:solidFill>
                  <a:schemeClr val="tx1">
                    <a:lumMod val="75000"/>
                    <a:lumOff val="25000"/>
                  </a:schemeClr>
                </a:solidFill>
                <a:latin typeface="+mn-lt"/>
                <a:ea typeface="+mn-ea"/>
                <a:cs typeface="+mn-cs"/>
              </a:defRPr>
            </a:lvl5pPr>
            <a:lvl6pPr marL="22860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6pPr>
            <a:lvl7pPr marL="27432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7pPr>
            <a:lvl8pPr marL="32004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8pPr>
            <a:lvl9pPr marL="3657600" indent="0" algn="l" defTabSz="457200" rtl="0" eaLnBrk="1" latinLnBrk="0" hangingPunct="1">
              <a:spcBef>
                <a:spcPct val="20000"/>
              </a:spcBef>
              <a:spcAft>
                <a:spcPts val="600"/>
              </a:spcAft>
              <a:buClr>
                <a:schemeClr val="accent2"/>
              </a:buClr>
              <a:buSzPct val="92000"/>
              <a:buFont typeface="Wingdings 2" panose="05020102010507070707" pitchFamily="18" charset="2"/>
              <a:buNone/>
              <a:defRPr sz="1600" b="1" kern="1200">
                <a:solidFill>
                  <a:schemeClr val="tx2"/>
                </a:solidFill>
                <a:latin typeface="+mn-lt"/>
                <a:ea typeface="+mn-ea"/>
                <a:cs typeface="+mn-cs"/>
              </a:defRPr>
            </a:lvl9pPr>
          </a:lstStyle>
          <a:p>
            <a:pPr marL="0" marR="0" lvl="0" indent="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None/>
              <a:tabLst/>
              <a:defRPr/>
            </a:pPr>
            <a:r>
              <a:rPr kumimoji="0" lang="en-GB" sz="2500" b="1" i="0" u="none" strike="noStrike" kern="1200" cap="none" spc="0" normalizeH="0" baseline="0" noProof="0" dirty="0">
                <a:ln>
                  <a:noFill/>
                </a:ln>
                <a:solidFill>
                  <a:sysClr val="window" lastClr="FFFFFF"/>
                </a:solidFill>
                <a:effectLst/>
                <a:uLnTx/>
                <a:uFillTx/>
                <a:latin typeface="+mj-lt"/>
                <a:ea typeface="+mn-ea"/>
                <a:cs typeface="+mn-cs"/>
              </a:rPr>
              <a:t>Reasons to be cheerful </a:t>
            </a:r>
          </a:p>
        </p:txBody>
      </p:sp>
      <p:sp>
        <p:nvSpPr>
          <p:cNvPr id="6" name="Content Placeholder 2">
            <a:extLst>
              <a:ext uri="{FF2B5EF4-FFF2-40B4-BE49-F238E27FC236}">
                <a16:creationId xmlns:a16="http://schemas.microsoft.com/office/drawing/2014/main" id="{6D406BC7-6412-482D-B267-B57F24F46C5F}"/>
              </a:ext>
            </a:extLst>
          </p:cNvPr>
          <p:cNvSpPr txBox="1">
            <a:spLocks/>
          </p:cNvSpPr>
          <p:nvPr/>
        </p:nvSpPr>
        <p:spPr>
          <a:xfrm>
            <a:off x="130581" y="2314924"/>
            <a:ext cx="4441419" cy="3582022"/>
          </a:xfrm>
          <a:prstGeom prst="rect">
            <a:avLst/>
          </a:prstGeom>
        </p:spPr>
        <p:txBody>
          <a:bodyPr vert="horz" lIns="91440" tIns="45720" rIns="91440" bIns="45720" numCol="1" rtlCol="0" anchor="t">
            <a:noAutofit/>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306000" marR="0" lvl="0" indent="-306000" algn="l" defTabSz="457200" rtl="0" eaLnBrk="1" fontAlgn="auto" latinLnBrk="0" hangingPunct="1">
              <a:lnSpc>
                <a:spcPct val="110000"/>
              </a:lnSpc>
              <a:spcBef>
                <a:spcPct val="20000"/>
              </a:spcBef>
              <a:spcAft>
                <a:spcPts val="400"/>
              </a:spcAft>
              <a:buClr>
                <a:srgbClr val="1CADE4"/>
              </a:buClr>
              <a:buSzPct val="92000"/>
              <a:buFont typeface="Wingdings 2" panose="05020102010507070707" pitchFamily="18" charset="2"/>
              <a:buChar char=""/>
              <a:tabLst/>
              <a:defRPr/>
            </a:pPr>
            <a:r>
              <a:rPr kumimoji="0" lang="en-GB" sz="1500" b="0" i="0" u="none" strike="noStrike" kern="1200" cap="none" spc="0" normalizeH="0" baseline="0" noProof="0" dirty="0">
                <a:ln>
                  <a:noFill/>
                </a:ln>
                <a:solidFill>
                  <a:schemeClr val="tx1"/>
                </a:solidFill>
                <a:effectLst/>
                <a:uLnTx/>
                <a:uFillTx/>
                <a:latin typeface="+mj-lt"/>
                <a:ea typeface="+mn-ea"/>
                <a:cs typeface="+mn-cs"/>
              </a:rPr>
              <a:t>Some sectors predicted to bounce-back </a:t>
            </a:r>
            <a:br>
              <a:rPr kumimoji="0" lang="en-GB" sz="1500" b="0" i="0" u="none" strike="noStrike" kern="1200" cap="none" spc="0" normalizeH="0" baseline="0" noProof="0" dirty="0">
                <a:ln>
                  <a:noFill/>
                </a:ln>
                <a:solidFill>
                  <a:schemeClr val="tx1"/>
                </a:solidFill>
                <a:effectLst/>
                <a:uLnTx/>
                <a:uFillTx/>
                <a:latin typeface="+mj-lt"/>
                <a:ea typeface="+mn-ea"/>
                <a:cs typeface="+mn-cs"/>
              </a:rPr>
            </a:br>
            <a:r>
              <a:rPr kumimoji="0" lang="en-GB" sz="1500" b="0" i="0" u="none" strike="noStrike" kern="1200" cap="none" spc="0" normalizeH="0" baseline="0" noProof="0" dirty="0">
                <a:ln>
                  <a:noFill/>
                </a:ln>
                <a:solidFill>
                  <a:schemeClr val="tx1"/>
                </a:solidFill>
                <a:effectLst/>
                <a:uLnTx/>
                <a:uFillTx/>
                <a:latin typeface="+mj-lt"/>
                <a:ea typeface="+mn-ea"/>
                <a:cs typeface="+mn-cs"/>
              </a:rPr>
              <a:t>quickly, including graduate employment </a:t>
            </a:r>
            <a:br>
              <a:rPr kumimoji="0" lang="en-GB" sz="1500" b="0" i="0" u="none" strike="noStrike" kern="1200" cap="none" spc="0" normalizeH="0" baseline="0" noProof="0" dirty="0">
                <a:ln>
                  <a:noFill/>
                </a:ln>
                <a:solidFill>
                  <a:schemeClr val="tx1"/>
                </a:solidFill>
                <a:effectLst/>
                <a:uLnTx/>
                <a:uFillTx/>
                <a:latin typeface="+mj-lt"/>
                <a:ea typeface="+mn-ea"/>
                <a:cs typeface="+mn-cs"/>
              </a:rPr>
            </a:br>
            <a:r>
              <a:rPr kumimoji="0" lang="en-GB" sz="1500" b="0" i="0" u="none" strike="noStrike" kern="1200" cap="none" spc="0" normalizeH="0" baseline="0" noProof="0" dirty="0">
                <a:ln>
                  <a:noFill/>
                </a:ln>
                <a:solidFill>
                  <a:schemeClr val="tx1"/>
                </a:solidFill>
                <a:effectLst/>
                <a:uLnTx/>
                <a:uFillTx/>
                <a:latin typeface="+mj-lt"/>
                <a:ea typeface="+mn-ea"/>
                <a:cs typeface="+mn-cs"/>
              </a:rPr>
              <a:t>sectors </a:t>
            </a:r>
            <a:r>
              <a:rPr kumimoji="0" lang="en-GB" sz="1500" b="0" i="0" u="none" strike="noStrike" kern="1200" cap="none" spc="0" normalizeH="0" baseline="0" noProof="0" dirty="0" err="1">
                <a:ln>
                  <a:noFill/>
                </a:ln>
                <a:solidFill>
                  <a:schemeClr val="tx1"/>
                </a:solidFill>
                <a:effectLst/>
                <a:uLnTx/>
                <a:uFillTx/>
                <a:latin typeface="+mj-lt"/>
                <a:ea typeface="+mn-ea"/>
                <a:cs typeface="+mn-cs"/>
              </a:rPr>
              <a:t>eg</a:t>
            </a:r>
            <a:r>
              <a:rPr kumimoji="0" lang="en-GB" sz="1500" b="0" i="0" u="none" strike="noStrike" kern="1200" cap="none" spc="0" normalizeH="0" baseline="0" noProof="0" dirty="0">
                <a:ln>
                  <a:noFill/>
                </a:ln>
                <a:solidFill>
                  <a:schemeClr val="tx1"/>
                </a:solidFill>
                <a:effectLst/>
                <a:uLnTx/>
                <a:uFillTx/>
                <a:latin typeface="+mj-lt"/>
                <a:ea typeface="+mn-ea"/>
                <a:cs typeface="+mn-cs"/>
              </a:rPr>
              <a:t> health, social care, IT, finance </a:t>
            </a:r>
          </a:p>
          <a:p>
            <a:pPr marL="306000" marR="0" lvl="0" indent="-306000" algn="l" defTabSz="457200" rtl="0" eaLnBrk="1" fontAlgn="auto" latinLnBrk="0" hangingPunct="1">
              <a:lnSpc>
                <a:spcPct val="110000"/>
              </a:lnSpc>
              <a:spcBef>
                <a:spcPct val="20000"/>
              </a:spcBef>
              <a:spcAft>
                <a:spcPts val="400"/>
              </a:spcAft>
              <a:buClr>
                <a:srgbClr val="1CADE4"/>
              </a:buClr>
              <a:buSzPct val="92000"/>
              <a:buFont typeface="Wingdings 2" panose="05020102010507070707" pitchFamily="18" charset="2"/>
              <a:buChar char=""/>
              <a:tabLst/>
              <a:defRPr/>
            </a:pPr>
            <a:r>
              <a:rPr kumimoji="0" lang="en-GB" sz="1500" b="0" i="0" u="none" strike="noStrike" kern="1200" cap="none" spc="0" normalizeH="0" baseline="0" noProof="0" dirty="0">
                <a:ln>
                  <a:noFill/>
                </a:ln>
                <a:solidFill>
                  <a:schemeClr val="tx1"/>
                </a:solidFill>
                <a:effectLst/>
                <a:uLnTx/>
                <a:uFillTx/>
                <a:latin typeface="+mj-lt"/>
                <a:ea typeface="+mn-ea"/>
                <a:cs typeface="+mn-cs"/>
              </a:rPr>
              <a:t>Many employers are still recruiting </a:t>
            </a:r>
          </a:p>
          <a:p>
            <a:pPr marL="306000" marR="0" lvl="0" indent="-306000" algn="l" defTabSz="457200" rtl="0" eaLnBrk="1" fontAlgn="auto" latinLnBrk="0" hangingPunct="1">
              <a:lnSpc>
                <a:spcPct val="110000"/>
              </a:lnSpc>
              <a:spcBef>
                <a:spcPct val="20000"/>
              </a:spcBef>
              <a:spcAft>
                <a:spcPts val="400"/>
              </a:spcAft>
              <a:buClr>
                <a:srgbClr val="1CADE4"/>
              </a:buClr>
              <a:buSzPct val="92000"/>
              <a:buFont typeface="Wingdings 2" panose="05020102010507070707" pitchFamily="18" charset="2"/>
              <a:buChar char=""/>
              <a:tabLst/>
              <a:defRPr/>
            </a:pPr>
            <a:r>
              <a:rPr kumimoji="0" lang="en-GB" sz="1500" b="0" i="0" u="none" strike="noStrike" kern="1200" cap="none" spc="0" normalizeH="0" baseline="0" noProof="0" dirty="0">
                <a:ln>
                  <a:noFill/>
                </a:ln>
                <a:solidFill>
                  <a:schemeClr val="tx1"/>
                </a:solidFill>
                <a:effectLst/>
                <a:uLnTx/>
                <a:uFillTx/>
                <a:latin typeface="+mj-lt"/>
                <a:ea typeface="+mn-ea"/>
                <a:cs typeface="+mn-cs"/>
              </a:rPr>
              <a:t>New government initiatives exist to help </a:t>
            </a:r>
            <a:br>
              <a:rPr kumimoji="0" lang="en-GB" sz="1500" b="0" i="0" u="none" strike="noStrike" kern="1200" cap="none" spc="0" normalizeH="0" baseline="0" noProof="0" dirty="0">
                <a:ln>
                  <a:noFill/>
                </a:ln>
                <a:solidFill>
                  <a:schemeClr val="tx1"/>
                </a:solidFill>
                <a:effectLst/>
                <a:uLnTx/>
                <a:uFillTx/>
                <a:latin typeface="+mj-lt"/>
                <a:ea typeface="+mn-ea"/>
                <a:cs typeface="+mn-cs"/>
              </a:rPr>
            </a:br>
            <a:r>
              <a:rPr kumimoji="0" lang="en-GB" sz="1500" b="0" i="0" u="none" strike="noStrike" kern="1200" cap="none" spc="0" normalizeH="0" baseline="0" noProof="0" dirty="0">
                <a:ln>
                  <a:noFill/>
                </a:ln>
                <a:solidFill>
                  <a:schemeClr val="tx1"/>
                </a:solidFill>
                <a:effectLst/>
                <a:uLnTx/>
                <a:uFillTx/>
                <a:latin typeface="+mj-lt"/>
                <a:ea typeface="+mn-ea"/>
                <a:cs typeface="+mn-cs"/>
              </a:rPr>
              <a:t>young people into work (</a:t>
            </a:r>
            <a:r>
              <a:rPr kumimoji="0" lang="en-GB" sz="1500" b="0" i="0" u="none" strike="noStrike" kern="1200" cap="none" spc="0" normalizeH="0" baseline="0" noProof="0" dirty="0" err="1">
                <a:ln>
                  <a:noFill/>
                </a:ln>
                <a:solidFill>
                  <a:schemeClr val="tx1"/>
                </a:solidFill>
                <a:effectLst/>
                <a:uLnTx/>
                <a:uFillTx/>
                <a:latin typeface="+mj-lt"/>
                <a:ea typeface="+mn-ea"/>
                <a:cs typeface="+mn-cs"/>
              </a:rPr>
              <a:t>eg</a:t>
            </a:r>
            <a:r>
              <a:rPr kumimoji="0" lang="en-GB" sz="1500" b="0" i="0" u="none" strike="noStrike" kern="1200" cap="none" spc="0" normalizeH="0" baseline="0" noProof="0" dirty="0">
                <a:ln>
                  <a:noFill/>
                </a:ln>
                <a:solidFill>
                  <a:schemeClr val="tx1"/>
                </a:solidFill>
                <a:effectLst/>
                <a:uLnTx/>
                <a:uFillTx/>
                <a:latin typeface="+mj-lt"/>
                <a:ea typeface="+mn-ea"/>
                <a:cs typeface="+mn-cs"/>
              </a:rPr>
              <a:t> Kickstart) </a:t>
            </a:r>
          </a:p>
          <a:p>
            <a:pPr marL="306000" marR="0" lvl="0" indent="-306000" algn="l" defTabSz="457200" rtl="0" eaLnBrk="1" fontAlgn="auto" latinLnBrk="0" hangingPunct="1">
              <a:lnSpc>
                <a:spcPct val="110000"/>
              </a:lnSpc>
              <a:spcBef>
                <a:spcPct val="20000"/>
              </a:spcBef>
              <a:spcAft>
                <a:spcPts val="400"/>
              </a:spcAft>
              <a:buClr>
                <a:srgbClr val="1CADE4"/>
              </a:buClr>
              <a:buSzPct val="92000"/>
              <a:buFont typeface="Wingdings 2" panose="05020102010507070707" pitchFamily="18" charset="2"/>
              <a:buChar char=""/>
              <a:tabLst/>
              <a:defRPr/>
            </a:pPr>
            <a:r>
              <a:rPr kumimoji="0" lang="en-GB" sz="1500" b="0" i="0" u="none" strike="noStrike" kern="1200" cap="none" spc="0" normalizeH="0" baseline="0" noProof="0" dirty="0">
                <a:ln>
                  <a:noFill/>
                </a:ln>
                <a:solidFill>
                  <a:schemeClr val="tx1"/>
                </a:solidFill>
                <a:effectLst/>
                <a:uLnTx/>
                <a:uFillTx/>
                <a:latin typeface="+mj-lt"/>
                <a:ea typeface="+mn-ea"/>
                <a:cs typeface="+mn-cs"/>
              </a:rPr>
              <a:t>Opportunities for further study </a:t>
            </a:r>
          </a:p>
          <a:p>
            <a:pPr marL="306000" marR="0" lvl="0" indent="-306000" algn="l" defTabSz="457200" rtl="0" eaLnBrk="1" fontAlgn="auto" latinLnBrk="0" hangingPunct="1">
              <a:lnSpc>
                <a:spcPct val="110000"/>
              </a:lnSpc>
              <a:spcBef>
                <a:spcPct val="20000"/>
              </a:spcBef>
              <a:spcAft>
                <a:spcPts val="400"/>
              </a:spcAft>
              <a:buClr>
                <a:srgbClr val="1CADE4"/>
              </a:buClr>
              <a:buSzPct val="92000"/>
              <a:buFont typeface="Wingdings 2" panose="05020102010507070707" pitchFamily="18" charset="2"/>
              <a:buChar char=""/>
              <a:tabLst/>
              <a:defRPr/>
            </a:pPr>
            <a:r>
              <a:rPr kumimoji="0" lang="en-GB" sz="1500" b="0" i="0" u="none" strike="noStrike" kern="1200" cap="none" spc="0" normalizeH="0" baseline="0" noProof="0" dirty="0">
                <a:ln>
                  <a:noFill/>
                </a:ln>
                <a:solidFill>
                  <a:schemeClr val="tx1"/>
                </a:solidFill>
                <a:effectLst/>
                <a:uLnTx/>
                <a:uFillTx/>
                <a:latin typeface="+mj-lt"/>
                <a:ea typeface="+mn-ea"/>
                <a:cs typeface="+mn-cs"/>
              </a:rPr>
              <a:t>Opportunities to gain skills through </a:t>
            </a:r>
            <a:br>
              <a:rPr kumimoji="0" lang="en-GB" sz="1500" b="0" i="0" u="none" strike="noStrike" kern="1200" cap="none" spc="0" normalizeH="0" baseline="0" noProof="0" dirty="0">
                <a:ln>
                  <a:noFill/>
                </a:ln>
                <a:solidFill>
                  <a:schemeClr val="tx1"/>
                </a:solidFill>
                <a:effectLst/>
                <a:uLnTx/>
                <a:uFillTx/>
                <a:latin typeface="+mj-lt"/>
                <a:ea typeface="+mn-ea"/>
                <a:cs typeface="+mn-cs"/>
              </a:rPr>
            </a:br>
            <a:r>
              <a:rPr kumimoji="0" lang="en-GB" sz="1500" b="0" i="0" u="none" strike="noStrike" kern="1200" cap="none" spc="0" normalizeH="0" baseline="0" noProof="0" dirty="0">
                <a:ln>
                  <a:noFill/>
                </a:ln>
                <a:solidFill>
                  <a:schemeClr val="tx1"/>
                </a:solidFill>
                <a:effectLst/>
                <a:uLnTx/>
                <a:uFillTx/>
                <a:latin typeface="+mj-lt"/>
                <a:ea typeface="+mn-ea"/>
                <a:cs typeface="+mn-cs"/>
              </a:rPr>
              <a:t>volunteering </a:t>
            </a:r>
          </a:p>
          <a:p>
            <a:pPr marL="306000" marR="0" lvl="0" indent="-306000" algn="l" defTabSz="457200" rtl="0" eaLnBrk="1" fontAlgn="auto" latinLnBrk="0" hangingPunct="1">
              <a:lnSpc>
                <a:spcPct val="110000"/>
              </a:lnSpc>
              <a:spcBef>
                <a:spcPct val="20000"/>
              </a:spcBef>
              <a:spcAft>
                <a:spcPts val="400"/>
              </a:spcAft>
              <a:buClr>
                <a:srgbClr val="1CADE4"/>
              </a:buClr>
              <a:buSzPct val="92000"/>
              <a:buFont typeface="Wingdings 2" panose="05020102010507070707" pitchFamily="18" charset="2"/>
              <a:buChar char=""/>
              <a:tabLst/>
              <a:defRPr/>
            </a:pPr>
            <a:r>
              <a:rPr kumimoji="0" lang="en-GB" sz="1500" b="0" i="0" u="none" strike="noStrike" kern="1200" cap="none" spc="0" normalizeH="0" baseline="0" noProof="0" dirty="0">
                <a:ln>
                  <a:noFill/>
                </a:ln>
                <a:solidFill>
                  <a:schemeClr val="tx1"/>
                </a:solidFill>
                <a:effectLst/>
                <a:uLnTx/>
                <a:uFillTx/>
                <a:latin typeface="+mj-lt"/>
                <a:ea typeface="+mn-ea"/>
                <a:cs typeface="+mn-cs"/>
              </a:rPr>
              <a:t>Opportunities to start own business </a:t>
            </a:r>
          </a:p>
          <a:p>
            <a:pPr marL="306000" marR="0" lvl="0" indent="-306000" algn="l" defTabSz="457200" rtl="0" eaLnBrk="1" fontAlgn="auto" latinLnBrk="0" hangingPunct="1">
              <a:lnSpc>
                <a:spcPct val="110000"/>
              </a:lnSpc>
              <a:spcBef>
                <a:spcPct val="20000"/>
              </a:spcBef>
              <a:spcAft>
                <a:spcPts val="400"/>
              </a:spcAft>
              <a:buClr>
                <a:srgbClr val="1CADE4"/>
              </a:buClr>
              <a:buSzPct val="92000"/>
              <a:buFont typeface="Wingdings 2" panose="05020102010507070707" pitchFamily="18" charset="2"/>
              <a:buChar char=""/>
              <a:tabLst/>
              <a:defRPr/>
            </a:pPr>
            <a:r>
              <a:rPr kumimoji="0" lang="en-GB" sz="1500" b="0" i="0" u="none" strike="noStrike" kern="1200" cap="none" spc="0" normalizeH="0" baseline="0" noProof="0" dirty="0">
                <a:ln>
                  <a:noFill/>
                </a:ln>
                <a:solidFill>
                  <a:schemeClr val="tx1"/>
                </a:solidFill>
                <a:effectLst/>
                <a:uLnTx/>
                <a:uFillTx/>
                <a:latin typeface="+mj-lt"/>
                <a:ea typeface="+mn-ea"/>
                <a:cs typeface="+mn-cs"/>
              </a:rPr>
              <a:t>More flexible working in the future </a:t>
            </a:r>
            <a:br>
              <a:rPr kumimoji="0" lang="en-GB" sz="1500" b="0" i="0" u="none" strike="noStrike" kern="1200" cap="none" spc="0" normalizeH="0" baseline="0" noProof="0" dirty="0">
                <a:ln>
                  <a:noFill/>
                </a:ln>
                <a:solidFill>
                  <a:schemeClr val="tx1"/>
                </a:solidFill>
                <a:effectLst/>
                <a:uLnTx/>
                <a:uFillTx/>
                <a:latin typeface="+mj-lt"/>
                <a:ea typeface="+mn-ea"/>
                <a:cs typeface="+mn-cs"/>
              </a:rPr>
            </a:br>
            <a:r>
              <a:rPr kumimoji="0" lang="en-GB" sz="1500" b="0" i="0" u="none" strike="noStrike" kern="1200" cap="none" spc="0" normalizeH="0" baseline="0" noProof="0" dirty="0">
                <a:ln>
                  <a:noFill/>
                </a:ln>
                <a:solidFill>
                  <a:schemeClr val="tx1"/>
                </a:solidFill>
                <a:effectLst/>
                <a:uLnTx/>
                <a:uFillTx/>
                <a:latin typeface="+mj-lt"/>
                <a:ea typeface="+mn-ea"/>
                <a:cs typeface="+mn-cs"/>
              </a:rPr>
              <a:t>(opportunities to work from home) </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endParaRPr kumimoji="0" lang="en-GB" sz="1500" b="0"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endParaRP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endParaRPr kumimoji="0" lang="en-GB" sz="1500" b="0" i="0" u="none" strike="noStrike" kern="1200" cap="none" spc="0" normalizeH="0" baseline="0" noProof="0" dirty="0">
              <a:ln>
                <a:noFill/>
              </a:ln>
              <a:solidFill>
                <a:schemeClr val="tx1"/>
              </a:solidFill>
              <a:effectLst/>
              <a:uLnTx/>
              <a:uFillTx/>
              <a:latin typeface="+mj-lt"/>
              <a:ea typeface="+mn-ea"/>
              <a:cs typeface="+mn-cs"/>
            </a:endParaRPr>
          </a:p>
        </p:txBody>
      </p:sp>
      <p:sp>
        <p:nvSpPr>
          <p:cNvPr id="9" name="Title 1">
            <a:extLst>
              <a:ext uri="{FF2B5EF4-FFF2-40B4-BE49-F238E27FC236}">
                <a16:creationId xmlns:a16="http://schemas.microsoft.com/office/drawing/2014/main" id="{11FCA742-968D-4581-8513-C23681C15626}"/>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800" b="1" i="0" u="none" strike="noStrike" kern="1200" cap="none" spc="0" normalizeH="0" baseline="0" noProof="0" dirty="0">
                <a:ln>
                  <a:noFill/>
                </a:ln>
                <a:solidFill>
                  <a:sysClr val="window" lastClr="FFFFFF"/>
                </a:solidFill>
                <a:effectLst/>
                <a:uLnTx/>
                <a:uFillTx/>
                <a:ea typeface="+mj-ea"/>
                <a:cs typeface="+mj-cs"/>
              </a:rPr>
              <a:t>Impact of COVID-19</a:t>
            </a:r>
          </a:p>
        </p:txBody>
      </p:sp>
      <p:pic>
        <p:nvPicPr>
          <p:cNvPr id="3" name="Picture 2">
            <a:extLst>
              <a:ext uri="{FF2B5EF4-FFF2-40B4-BE49-F238E27FC236}">
                <a16:creationId xmlns:a16="http://schemas.microsoft.com/office/drawing/2014/main" id="{99837852-B805-4EEA-AD31-A3B0476AD88B}"/>
              </a:ext>
            </a:extLst>
          </p:cNvPr>
          <p:cNvPicPr>
            <a:picLocks noChangeAspect="1"/>
          </p:cNvPicPr>
          <p:nvPr/>
        </p:nvPicPr>
        <p:blipFill rotWithShape="1">
          <a:blip r:embed="rId2"/>
          <a:srcRect l="14694" t="14155" r="16122" b="10862"/>
          <a:stretch/>
        </p:blipFill>
        <p:spPr>
          <a:xfrm>
            <a:off x="3916901" y="2314924"/>
            <a:ext cx="4963996" cy="3024832"/>
          </a:xfrm>
          <a:prstGeom prst="rect">
            <a:avLst/>
          </a:prstGeom>
        </p:spPr>
      </p:pic>
      <p:sp>
        <p:nvSpPr>
          <p:cNvPr id="4" name="TextBox 3">
            <a:extLst>
              <a:ext uri="{FF2B5EF4-FFF2-40B4-BE49-F238E27FC236}">
                <a16:creationId xmlns:a16="http://schemas.microsoft.com/office/drawing/2014/main" id="{2F798A5D-04F5-4894-AA58-2A4D024C3C6A}"/>
              </a:ext>
            </a:extLst>
          </p:cNvPr>
          <p:cNvSpPr txBox="1"/>
          <p:nvPr/>
        </p:nvSpPr>
        <p:spPr>
          <a:xfrm>
            <a:off x="3916902" y="5356802"/>
            <a:ext cx="5096518" cy="584775"/>
          </a:xfrm>
          <a:prstGeom prst="rect">
            <a:avLst/>
          </a:prstGeom>
          <a:noFill/>
        </p:spPr>
        <p:txBody>
          <a:bodyPr wrap="square" rtlCol="0">
            <a:spAutoFit/>
          </a:bodyPr>
          <a:lstStyle/>
          <a:p>
            <a:r>
              <a:rPr lang="en-GB" sz="1600" dirty="0"/>
              <a:t>Source: Microsoft Data Science using LinkedIn data 2020 – 149M new jobs refers to the global economy</a:t>
            </a:r>
          </a:p>
        </p:txBody>
      </p:sp>
    </p:spTree>
    <p:extLst>
      <p:ext uri="{BB962C8B-B14F-4D97-AF65-F5344CB8AC3E}">
        <p14:creationId xmlns:p14="http://schemas.microsoft.com/office/powerpoint/2010/main" val="18703938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3743C76-30C4-455F-9DF0-121DEFEBA934}"/>
              </a:ext>
            </a:extLst>
          </p:cNvPr>
          <p:cNvSpPr txBox="1">
            <a:spLocks/>
          </p:cNvSpPr>
          <p:nvPr/>
        </p:nvSpPr>
        <p:spPr>
          <a:xfrm>
            <a:off x="0" y="211939"/>
            <a:ext cx="9144000" cy="986684"/>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2500" b="1" i="0" u="none" strike="noStrike" kern="1200" cap="none" spc="0" normalizeH="0" baseline="0" noProof="0" dirty="0">
                <a:ln>
                  <a:noFill/>
                </a:ln>
                <a:solidFill>
                  <a:sysClr val="window" lastClr="FFFFFF"/>
                </a:solidFill>
                <a:effectLst/>
                <a:uLnTx/>
                <a:uFillTx/>
                <a:ea typeface="+mj-ea"/>
                <a:cs typeface="+mj-cs"/>
              </a:rPr>
              <a:t>Skills which will potentially increase in importance as a result </a:t>
            </a:r>
            <a:br>
              <a:rPr kumimoji="0" lang="en-US" sz="2500" b="1" i="0" u="none" strike="noStrike" kern="1200" cap="none" spc="0" normalizeH="0" baseline="0" noProof="0" dirty="0">
                <a:ln>
                  <a:noFill/>
                </a:ln>
                <a:solidFill>
                  <a:sysClr val="window" lastClr="FFFFFF"/>
                </a:solidFill>
                <a:effectLst/>
                <a:uLnTx/>
                <a:uFillTx/>
                <a:ea typeface="+mj-ea"/>
                <a:cs typeface="+mj-cs"/>
              </a:rPr>
            </a:br>
            <a:r>
              <a:rPr kumimoji="0" lang="en-US" sz="2500" b="1" i="0" u="none" strike="noStrike" kern="1200" cap="none" spc="0" normalizeH="0" baseline="0" noProof="0" dirty="0">
                <a:ln>
                  <a:noFill/>
                </a:ln>
                <a:solidFill>
                  <a:sysClr val="window" lastClr="FFFFFF"/>
                </a:solidFill>
                <a:effectLst/>
                <a:uLnTx/>
                <a:uFillTx/>
                <a:ea typeface="+mj-ea"/>
                <a:cs typeface="+mj-cs"/>
              </a:rPr>
              <a:t>of COVID-19</a:t>
            </a:r>
          </a:p>
        </p:txBody>
      </p:sp>
      <p:pic>
        <p:nvPicPr>
          <p:cNvPr id="5" name="Content Placeholder 8" descr="Handshake">
            <a:extLst>
              <a:ext uri="{FF2B5EF4-FFF2-40B4-BE49-F238E27FC236}">
                <a16:creationId xmlns:a16="http://schemas.microsoft.com/office/drawing/2014/main" id="{87A2E35E-FAEC-411D-81DD-3FA8C28D505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151974" y="2020130"/>
            <a:ext cx="3061163" cy="3061163"/>
          </a:xfrm>
          <a:prstGeom prst="rect">
            <a:avLst/>
          </a:prstGeom>
        </p:spPr>
      </p:pic>
      <p:sp>
        <p:nvSpPr>
          <p:cNvPr id="6" name="Content Placeholder 2">
            <a:extLst>
              <a:ext uri="{FF2B5EF4-FFF2-40B4-BE49-F238E27FC236}">
                <a16:creationId xmlns:a16="http://schemas.microsoft.com/office/drawing/2014/main" id="{027F737F-93B7-40A2-85D5-9934D1B2749F}"/>
              </a:ext>
            </a:extLst>
          </p:cNvPr>
          <p:cNvSpPr txBox="1">
            <a:spLocks/>
          </p:cNvSpPr>
          <p:nvPr/>
        </p:nvSpPr>
        <p:spPr>
          <a:xfrm>
            <a:off x="3213137" y="1822384"/>
            <a:ext cx="5930863" cy="4045683"/>
          </a:xfrm>
          <a:prstGeom prst="rect">
            <a:avLst/>
          </a:prstGeom>
        </p:spPr>
        <p:txBody>
          <a:bodyPr vert="horz" lIns="91440" tIns="45720" rIns="91440" bIns="45720" rtlCol="0" anchor="ctr">
            <a:normAutofit fontScale="92500" lnSpcReduction="10000"/>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Resilience</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adaptability </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and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agility </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 to quickly change strategies and perform tasks outside of usual role.</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Creative thinking</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 – to use creativity and innovation to respond to government measures and regulations.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Collaboration </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and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teamwork </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(external)</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 </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 to collaborate with people working in similar businesses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Digital literacy</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 – familiarity with collaboration platforms, cloud file sharing and teleconferencing.</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Data analytics</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 and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data insight</a:t>
            </a: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rPr>
              <a:t> – to make informed business decisions and adapt to meet changing customer expectations.</a:t>
            </a:r>
          </a:p>
          <a:p>
            <a:pPr marL="306000" marR="0" lvl="0" indent="-306000" algn="l" defTabSz="457200" rtl="0" eaLnBrk="1" fontAlgn="auto" latinLnBrk="0" hangingPunct="1">
              <a:lnSpc>
                <a:spcPct val="110000"/>
              </a:lnSpc>
              <a:spcBef>
                <a:spcPct val="20000"/>
              </a:spcBef>
              <a:spcAft>
                <a:spcPts val="600"/>
              </a:spcAft>
              <a:buClr>
                <a:srgbClr val="1CADE4"/>
              </a:buClr>
              <a:buSzPct val="92000"/>
              <a:buFont typeface="Wingdings 2" panose="05020102010507070707" pitchFamily="18" charset="2"/>
              <a:buChar char=""/>
              <a:tabLst/>
              <a:defRPr/>
            </a:pPr>
            <a:endParaRPr kumimoji="0" lang="en-US" sz="1700" b="0" i="0" u="none" strike="noStrike" kern="1200" cap="none" spc="0" normalizeH="0" baseline="0" noProof="0" dirty="0">
              <a:ln>
                <a:noFill/>
              </a:ln>
              <a:solidFill>
                <a:sysClr val="windowText" lastClr="000000">
                  <a:lumMod val="75000"/>
                  <a:lumOff val="25000"/>
                </a:sysClr>
              </a:solidFill>
              <a:effectLst/>
              <a:uLnTx/>
              <a:uFillTx/>
              <a:latin typeface="+mj-lt"/>
              <a:ea typeface="+mn-ea"/>
              <a:cs typeface="+mn-cs"/>
            </a:endParaRPr>
          </a:p>
        </p:txBody>
      </p:sp>
      <p:sp>
        <p:nvSpPr>
          <p:cNvPr id="7" name="TextBox 6">
            <a:extLst>
              <a:ext uri="{FF2B5EF4-FFF2-40B4-BE49-F238E27FC236}">
                <a16:creationId xmlns:a16="http://schemas.microsoft.com/office/drawing/2014/main" id="{0AD0E9CC-F845-4281-A5ED-FE082C65C716}"/>
              </a:ext>
            </a:extLst>
          </p:cNvPr>
          <p:cNvSpPr txBox="1"/>
          <p:nvPr/>
        </p:nvSpPr>
        <p:spPr>
          <a:xfrm>
            <a:off x="4846574" y="5698790"/>
            <a:ext cx="47673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dirty="0">
                <a:ln>
                  <a:noFill/>
                </a:ln>
                <a:solidFill>
                  <a:prstClr val="black"/>
                </a:solidFill>
                <a:effectLst/>
                <a:uLnTx/>
                <a:uFillTx/>
                <a:latin typeface="Franklin Gothic Book" panose="020B0502020104020203"/>
                <a:ea typeface="+mn-ea"/>
                <a:cs typeface="+mn-cs"/>
              </a:rPr>
              <a:t>Source: Buckinghamshire LEP literature review </a:t>
            </a:r>
          </a:p>
        </p:txBody>
      </p:sp>
    </p:spTree>
    <p:extLst>
      <p:ext uri="{BB962C8B-B14F-4D97-AF65-F5344CB8AC3E}">
        <p14:creationId xmlns:p14="http://schemas.microsoft.com/office/powerpoint/2010/main" val="4110360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5749F41-0D49-4673-B276-A422B8A15BDB}"/>
              </a:ext>
            </a:extLst>
          </p:cNvPr>
          <p:cNvSpPr/>
          <p:nvPr/>
        </p:nvSpPr>
        <p:spPr>
          <a:xfrm>
            <a:off x="0" y="-42862"/>
            <a:ext cx="9144000" cy="5965371"/>
          </a:xfrm>
          <a:prstGeom prst="rect">
            <a:avLst/>
          </a:prstGeom>
          <a:solidFill>
            <a:srgbClr val="595959"/>
          </a:solid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itle 1">
            <a:extLst>
              <a:ext uri="{FF2B5EF4-FFF2-40B4-BE49-F238E27FC236}">
                <a16:creationId xmlns:a16="http://schemas.microsoft.com/office/drawing/2014/main" id="{7C967A5B-EAE0-4E2B-B094-7D3AA1884352}"/>
              </a:ext>
            </a:extLst>
          </p:cNvPr>
          <p:cNvSpPr txBox="1">
            <a:spLocks/>
          </p:cNvSpPr>
          <p:nvPr/>
        </p:nvSpPr>
        <p:spPr>
          <a:xfrm>
            <a:off x="273282" y="332544"/>
            <a:ext cx="8203061" cy="612627"/>
          </a:xfrm>
          <a:prstGeom prst="rect">
            <a:avLst/>
          </a:prstGeom>
        </p:spPr>
        <p:txBody>
          <a:bodyPr vert="horz" lIns="91440" tIns="45720" rIns="91440" bIns="45720" rtlCol="0" anchor="b">
            <a:no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500" b="1" i="0" u="none" strike="noStrike" kern="1200" cap="none" spc="0" normalizeH="0" baseline="0" noProof="0" dirty="0">
                <a:ln>
                  <a:noFill/>
                </a:ln>
                <a:solidFill>
                  <a:sysClr val="window" lastClr="FFFFFF">
                    <a:lumMod val="85000"/>
                    <a:lumOff val="15000"/>
                  </a:sysClr>
                </a:solidFill>
                <a:effectLst/>
                <a:uLnTx/>
                <a:uFillTx/>
                <a:ea typeface="+mj-ea"/>
                <a:cs typeface="+mj-cs"/>
              </a:rPr>
              <a:t>What can young people to boost their job prospects? </a:t>
            </a:r>
          </a:p>
        </p:txBody>
      </p:sp>
      <p:grpSp>
        <p:nvGrpSpPr>
          <p:cNvPr id="2" name="Group 1">
            <a:extLst>
              <a:ext uri="{FF2B5EF4-FFF2-40B4-BE49-F238E27FC236}">
                <a16:creationId xmlns:a16="http://schemas.microsoft.com/office/drawing/2014/main" id="{7D88B59B-86FA-45F1-9BA7-0BE050A3DAE9}"/>
              </a:ext>
            </a:extLst>
          </p:cNvPr>
          <p:cNvGrpSpPr/>
          <p:nvPr/>
        </p:nvGrpSpPr>
        <p:grpSpPr>
          <a:xfrm>
            <a:off x="480718" y="1439660"/>
            <a:ext cx="1683477" cy="1727878"/>
            <a:chOff x="894437" y="1463618"/>
            <a:chExt cx="1683477" cy="1727878"/>
          </a:xfrm>
        </p:grpSpPr>
        <p:sp>
          <p:nvSpPr>
            <p:cNvPr id="3" name="Rectangle 2" descr="Briefcase">
              <a:extLst>
                <a:ext uri="{FF2B5EF4-FFF2-40B4-BE49-F238E27FC236}">
                  <a16:creationId xmlns:a16="http://schemas.microsoft.com/office/drawing/2014/main" id="{DA1CD279-BB5F-4571-979A-B954E4FEEE8D}"/>
                </a:ext>
              </a:extLst>
            </p:cNvPr>
            <p:cNvSpPr/>
            <p:nvPr/>
          </p:nvSpPr>
          <p:spPr>
            <a:xfrm>
              <a:off x="1270509" y="1463618"/>
              <a:ext cx="782080" cy="681709"/>
            </a:xfrm>
            <a:prstGeom prst="rect">
              <a:avLst/>
            </a:prstGeom>
            <a:blipFill>
              <a:blip r:embed="rId2" cstate="hq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a:blipFill>
            <a:ln w="22225" cap="rnd" cmpd="sng" algn="ctr">
              <a:noFill/>
              <a:prstDash val="solid"/>
            </a:ln>
            <a:effectLst/>
          </p:spPr>
          <p:style>
            <a:lnRef idx="2">
              <a:scrgbClr r="0" g="0" b="0"/>
            </a:lnRef>
            <a:fillRef idx="1">
              <a:scrgbClr r="0" g="0" b="0"/>
            </a:fillRef>
            <a:effectRef idx="0">
              <a:scrgbClr r="0" g="0" b="0"/>
            </a:effectRef>
            <a:fontRef idx="minor">
              <a:schemeClr val="lt1"/>
            </a:fontRef>
          </p:style>
        </p:sp>
        <p:sp>
          <p:nvSpPr>
            <p:cNvPr id="7" name="Freeform: Shape 6">
              <a:extLst>
                <a:ext uri="{FF2B5EF4-FFF2-40B4-BE49-F238E27FC236}">
                  <a16:creationId xmlns:a16="http://schemas.microsoft.com/office/drawing/2014/main" id="{54560F02-AC2D-4B11-BFDA-F9B63DF5AB40}"/>
                </a:ext>
              </a:extLst>
            </p:cNvPr>
            <p:cNvSpPr/>
            <p:nvPr/>
          </p:nvSpPr>
          <p:spPr>
            <a:xfrm>
              <a:off x="894437" y="2377410"/>
              <a:ext cx="1683477" cy="814086"/>
            </a:xfrm>
            <a:custGeom>
              <a:avLst/>
              <a:gdLst>
                <a:gd name="connsiteX0" fmla="*/ 0 w 1054687"/>
                <a:gd name="connsiteY0" fmla="*/ 0 h 814086"/>
                <a:gd name="connsiteX1" fmla="*/ 1054687 w 1054687"/>
                <a:gd name="connsiteY1" fmla="*/ 0 h 814086"/>
                <a:gd name="connsiteX2" fmla="*/ 1054687 w 1054687"/>
                <a:gd name="connsiteY2" fmla="*/ 814086 h 814086"/>
                <a:gd name="connsiteX3" fmla="*/ 0 w 1054687"/>
                <a:gd name="connsiteY3" fmla="*/ 814086 h 814086"/>
                <a:gd name="connsiteX4" fmla="*/ 0 w 1054687"/>
                <a:gd name="connsiteY4" fmla="*/ 0 h 814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4687" h="814086">
                  <a:moveTo>
                    <a:pt x="0" y="0"/>
                  </a:moveTo>
                  <a:lnTo>
                    <a:pt x="1054687" y="0"/>
                  </a:lnTo>
                  <a:lnTo>
                    <a:pt x="1054687" y="814086"/>
                  </a:lnTo>
                  <a:lnTo>
                    <a:pt x="0" y="814086"/>
                  </a:lnTo>
                  <a:lnTo>
                    <a:pt x="0" y="0"/>
                  </a:lnTo>
                  <a:close/>
                </a:path>
              </a:pathLst>
            </a:custGeom>
            <a:no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dirty="0">
                  <a:solidFill>
                    <a:sysClr val="window" lastClr="FFFFFF">
                      <a:hueOff val="0"/>
                      <a:satOff val="0"/>
                      <a:lumOff val="0"/>
                      <a:alphaOff val="0"/>
                    </a:sysClr>
                  </a:solidFill>
                  <a:latin typeface="+mj-lt"/>
                  <a:ea typeface="+mn-ea"/>
                  <a:cs typeface="+mn-cs"/>
                </a:rPr>
                <a:t>Work experience </a:t>
              </a:r>
              <a:r>
                <a:rPr lang="en-GB" sz="1800" kern="1200" dirty="0">
                  <a:solidFill>
                    <a:sysClr val="window" lastClr="FFFFFF">
                      <a:hueOff val="0"/>
                      <a:satOff val="0"/>
                      <a:lumOff val="0"/>
                      <a:alphaOff val="0"/>
                    </a:sysClr>
                  </a:solidFill>
                  <a:latin typeface="+mj-lt"/>
                  <a:ea typeface="+mn-ea"/>
                  <a:cs typeface="+mn-cs"/>
                </a:rPr>
                <a:t>(including part-time work)</a:t>
              </a:r>
              <a:endParaRPr lang="en-US" sz="1800" kern="1200" dirty="0">
                <a:solidFill>
                  <a:sysClr val="window" lastClr="FFFFFF">
                    <a:hueOff val="0"/>
                    <a:satOff val="0"/>
                    <a:lumOff val="0"/>
                    <a:alphaOff val="0"/>
                  </a:sysClr>
                </a:solidFill>
                <a:latin typeface="+mj-lt"/>
                <a:ea typeface="+mn-ea"/>
                <a:cs typeface="+mn-cs"/>
              </a:endParaRPr>
            </a:p>
          </p:txBody>
        </p:sp>
      </p:grpSp>
      <p:grpSp>
        <p:nvGrpSpPr>
          <p:cNvPr id="23" name="Group 22">
            <a:extLst>
              <a:ext uri="{FF2B5EF4-FFF2-40B4-BE49-F238E27FC236}">
                <a16:creationId xmlns:a16="http://schemas.microsoft.com/office/drawing/2014/main" id="{D4CAC047-EBA9-4ED7-99CD-A674ECF71F88}"/>
              </a:ext>
            </a:extLst>
          </p:cNvPr>
          <p:cNvGrpSpPr/>
          <p:nvPr/>
        </p:nvGrpSpPr>
        <p:grpSpPr>
          <a:xfrm>
            <a:off x="3019155" y="1439660"/>
            <a:ext cx="1227921" cy="1696855"/>
            <a:chOff x="3080395" y="1477511"/>
            <a:chExt cx="1227921" cy="1696855"/>
          </a:xfrm>
        </p:grpSpPr>
        <p:sp>
          <p:nvSpPr>
            <p:cNvPr id="8" name="Rectangle 7" descr="Diploma Roll">
              <a:extLst>
                <a:ext uri="{FF2B5EF4-FFF2-40B4-BE49-F238E27FC236}">
                  <a16:creationId xmlns:a16="http://schemas.microsoft.com/office/drawing/2014/main" id="{02BE676E-C990-44CE-8D92-CCBFE5DD2C08}"/>
                </a:ext>
              </a:extLst>
            </p:cNvPr>
            <p:cNvSpPr/>
            <p:nvPr/>
          </p:nvSpPr>
          <p:spPr>
            <a:xfrm>
              <a:off x="3245003" y="1477511"/>
              <a:ext cx="859788" cy="708359"/>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a:blipFill>
            <a:ln w="22225" cap="rnd" cmpd="sng" algn="ctr">
              <a:noFill/>
              <a:prstDash val="solid"/>
            </a:ln>
            <a:effectLst/>
          </p:spPr>
          <p:style>
            <a:lnRef idx="2">
              <a:scrgbClr r="0" g="0" b="0"/>
            </a:lnRef>
            <a:fillRef idx="1">
              <a:scrgbClr r="0" g="0" b="0"/>
            </a:fillRef>
            <a:effectRef idx="0">
              <a:scrgbClr r="0" g="0" b="0"/>
            </a:effectRef>
            <a:fontRef idx="minor">
              <a:schemeClr val="lt1"/>
            </a:fontRef>
          </p:style>
        </p:sp>
        <p:sp>
          <p:nvSpPr>
            <p:cNvPr id="9" name="Freeform: Shape 8">
              <a:extLst>
                <a:ext uri="{FF2B5EF4-FFF2-40B4-BE49-F238E27FC236}">
                  <a16:creationId xmlns:a16="http://schemas.microsoft.com/office/drawing/2014/main" id="{249FE113-0C70-4E27-A25D-7C82ABDAAD96}"/>
                </a:ext>
              </a:extLst>
            </p:cNvPr>
            <p:cNvSpPr/>
            <p:nvPr/>
          </p:nvSpPr>
          <p:spPr>
            <a:xfrm>
              <a:off x="3080395" y="2360280"/>
              <a:ext cx="1227921" cy="814086"/>
            </a:xfrm>
            <a:custGeom>
              <a:avLst/>
              <a:gdLst>
                <a:gd name="connsiteX0" fmla="*/ 0 w 1054687"/>
                <a:gd name="connsiteY0" fmla="*/ 0 h 814086"/>
                <a:gd name="connsiteX1" fmla="*/ 1054687 w 1054687"/>
                <a:gd name="connsiteY1" fmla="*/ 0 h 814086"/>
                <a:gd name="connsiteX2" fmla="*/ 1054687 w 1054687"/>
                <a:gd name="connsiteY2" fmla="*/ 814086 h 814086"/>
                <a:gd name="connsiteX3" fmla="*/ 0 w 1054687"/>
                <a:gd name="connsiteY3" fmla="*/ 814086 h 814086"/>
                <a:gd name="connsiteX4" fmla="*/ 0 w 1054687"/>
                <a:gd name="connsiteY4" fmla="*/ 0 h 814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4687" h="814086">
                  <a:moveTo>
                    <a:pt x="0" y="0"/>
                  </a:moveTo>
                  <a:lnTo>
                    <a:pt x="1054687" y="0"/>
                  </a:lnTo>
                  <a:lnTo>
                    <a:pt x="1054687" y="814086"/>
                  </a:lnTo>
                  <a:lnTo>
                    <a:pt x="0" y="814086"/>
                  </a:lnTo>
                  <a:lnTo>
                    <a:pt x="0" y="0"/>
                  </a:lnTo>
                  <a:close/>
                </a:path>
              </a:pathLst>
            </a:custGeom>
            <a:no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dirty="0">
                  <a:solidFill>
                    <a:sysClr val="window" lastClr="FFFFFF">
                      <a:hueOff val="0"/>
                      <a:satOff val="0"/>
                      <a:lumOff val="0"/>
                      <a:alphaOff val="0"/>
                    </a:sysClr>
                  </a:solidFill>
                  <a:latin typeface="+mj-lt"/>
                  <a:ea typeface="+mn-ea"/>
                  <a:cs typeface="+mn-cs"/>
                </a:rPr>
                <a:t>Placements/</a:t>
              </a:r>
              <a:br>
                <a:rPr lang="en-GB" sz="1800" b="1" kern="1200" dirty="0">
                  <a:solidFill>
                    <a:sysClr val="window" lastClr="FFFFFF">
                      <a:hueOff val="0"/>
                      <a:satOff val="0"/>
                      <a:lumOff val="0"/>
                      <a:alphaOff val="0"/>
                    </a:sysClr>
                  </a:solidFill>
                  <a:latin typeface="+mj-lt"/>
                  <a:ea typeface="+mn-ea"/>
                  <a:cs typeface="+mn-cs"/>
                </a:rPr>
              </a:br>
              <a:r>
                <a:rPr lang="en-GB" sz="1800" b="1" kern="1200" dirty="0">
                  <a:solidFill>
                    <a:sysClr val="window" lastClr="FFFFFF">
                      <a:hueOff val="0"/>
                      <a:satOff val="0"/>
                      <a:lumOff val="0"/>
                      <a:alphaOff val="0"/>
                    </a:sysClr>
                  </a:solidFill>
                  <a:latin typeface="+mj-lt"/>
                  <a:ea typeface="+mn-ea"/>
                  <a:cs typeface="+mn-cs"/>
                </a:rPr>
                <a:t>internships </a:t>
              </a:r>
              <a:endParaRPr lang="en-US" sz="1800" b="1" kern="1200" dirty="0">
                <a:solidFill>
                  <a:sysClr val="window" lastClr="FFFFFF">
                    <a:hueOff val="0"/>
                    <a:satOff val="0"/>
                    <a:lumOff val="0"/>
                    <a:alphaOff val="0"/>
                  </a:sysClr>
                </a:solidFill>
                <a:latin typeface="+mj-lt"/>
                <a:ea typeface="+mn-ea"/>
                <a:cs typeface="+mn-cs"/>
              </a:endParaRPr>
            </a:p>
          </p:txBody>
        </p:sp>
      </p:grpSp>
      <p:grpSp>
        <p:nvGrpSpPr>
          <p:cNvPr id="22" name="Group 21">
            <a:extLst>
              <a:ext uri="{FF2B5EF4-FFF2-40B4-BE49-F238E27FC236}">
                <a16:creationId xmlns:a16="http://schemas.microsoft.com/office/drawing/2014/main" id="{0168905E-F383-46B7-A90C-B44F704E8E7A}"/>
              </a:ext>
            </a:extLst>
          </p:cNvPr>
          <p:cNvGrpSpPr/>
          <p:nvPr/>
        </p:nvGrpSpPr>
        <p:grpSpPr>
          <a:xfrm>
            <a:off x="5102036" y="1439660"/>
            <a:ext cx="1508878" cy="1703424"/>
            <a:chOff x="4447335" y="1477511"/>
            <a:chExt cx="1508878" cy="1703424"/>
          </a:xfrm>
        </p:grpSpPr>
        <p:sp>
          <p:nvSpPr>
            <p:cNvPr id="10" name="Rectangle 9" descr="Handshake">
              <a:extLst>
                <a:ext uri="{FF2B5EF4-FFF2-40B4-BE49-F238E27FC236}">
                  <a16:creationId xmlns:a16="http://schemas.microsoft.com/office/drawing/2014/main" id="{20E32685-5D8F-4603-BF91-011CDA0178D0}"/>
                </a:ext>
              </a:extLst>
            </p:cNvPr>
            <p:cNvSpPr/>
            <p:nvPr/>
          </p:nvSpPr>
          <p:spPr>
            <a:xfrm>
              <a:off x="4771880" y="1477511"/>
              <a:ext cx="859788" cy="672173"/>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a:blipFill>
            <a:ln w="22225" cap="rnd" cmpd="sng" algn="ctr">
              <a:noFill/>
              <a:prstDash val="solid"/>
            </a:ln>
            <a:effectLst/>
          </p:spPr>
          <p:style>
            <a:lnRef idx="2">
              <a:scrgbClr r="0" g="0" b="0"/>
            </a:lnRef>
            <a:fillRef idx="1">
              <a:scrgbClr r="0" g="0" b="0"/>
            </a:fillRef>
            <a:effectRef idx="0">
              <a:scrgbClr r="0" g="0" b="0"/>
            </a:effectRef>
            <a:fontRef idx="minor">
              <a:schemeClr val="lt1"/>
            </a:fontRef>
          </p:style>
        </p:sp>
        <p:sp>
          <p:nvSpPr>
            <p:cNvPr id="11" name="Freeform: Shape 10">
              <a:extLst>
                <a:ext uri="{FF2B5EF4-FFF2-40B4-BE49-F238E27FC236}">
                  <a16:creationId xmlns:a16="http://schemas.microsoft.com/office/drawing/2014/main" id="{2504CA38-E6F4-4360-9E06-098C0401AE7A}"/>
                </a:ext>
              </a:extLst>
            </p:cNvPr>
            <p:cNvSpPr/>
            <p:nvPr/>
          </p:nvSpPr>
          <p:spPr>
            <a:xfrm>
              <a:off x="4447335" y="2366849"/>
              <a:ext cx="1508878" cy="814086"/>
            </a:xfrm>
            <a:custGeom>
              <a:avLst/>
              <a:gdLst>
                <a:gd name="connsiteX0" fmla="*/ 0 w 1508878"/>
                <a:gd name="connsiteY0" fmla="*/ 0 h 814086"/>
                <a:gd name="connsiteX1" fmla="*/ 1508878 w 1508878"/>
                <a:gd name="connsiteY1" fmla="*/ 0 h 814086"/>
                <a:gd name="connsiteX2" fmla="*/ 1508878 w 1508878"/>
                <a:gd name="connsiteY2" fmla="*/ 814086 h 814086"/>
                <a:gd name="connsiteX3" fmla="*/ 0 w 1508878"/>
                <a:gd name="connsiteY3" fmla="*/ 814086 h 814086"/>
                <a:gd name="connsiteX4" fmla="*/ 0 w 1508878"/>
                <a:gd name="connsiteY4" fmla="*/ 0 h 814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8878" h="814086">
                  <a:moveTo>
                    <a:pt x="0" y="0"/>
                  </a:moveTo>
                  <a:lnTo>
                    <a:pt x="1508878" y="0"/>
                  </a:lnTo>
                  <a:lnTo>
                    <a:pt x="1508878" y="814086"/>
                  </a:lnTo>
                  <a:lnTo>
                    <a:pt x="0" y="814086"/>
                  </a:lnTo>
                  <a:lnTo>
                    <a:pt x="0" y="0"/>
                  </a:lnTo>
                  <a:close/>
                </a:path>
              </a:pathLst>
            </a:custGeom>
            <a:no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dirty="0">
                  <a:solidFill>
                    <a:sysClr val="window" lastClr="FFFFFF">
                      <a:hueOff val="0"/>
                      <a:satOff val="0"/>
                      <a:lumOff val="0"/>
                      <a:alphaOff val="0"/>
                    </a:sysClr>
                  </a:solidFill>
                  <a:latin typeface="+mj-lt"/>
                  <a:ea typeface="+mn-ea"/>
                  <a:cs typeface="+mn-cs"/>
                </a:rPr>
                <a:t>Apprenticeships</a:t>
              </a:r>
              <a:r>
                <a:rPr lang="en-GB" sz="1800" b="1" kern="1200" dirty="0">
                  <a:solidFill>
                    <a:sysClr val="window" lastClr="FFFFFF">
                      <a:hueOff val="0"/>
                      <a:satOff val="0"/>
                      <a:lumOff val="0"/>
                      <a:alphaOff val="0"/>
                    </a:sysClr>
                  </a:solidFill>
                  <a:latin typeface="Franklin Gothic Book" panose="020B0502020104020203"/>
                  <a:ea typeface="+mn-ea"/>
                  <a:cs typeface="+mn-cs"/>
                </a:rPr>
                <a:t> </a:t>
              </a:r>
              <a:endParaRPr lang="en-US" sz="1800" b="1" kern="1200" dirty="0">
                <a:solidFill>
                  <a:sysClr val="window" lastClr="FFFFFF">
                    <a:hueOff val="0"/>
                    <a:satOff val="0"/>
                    <a:lumOff val="0"/>
                    <a:alphaOff val="0"/>
                  </a:sysClr>
                </a:solidFill>
                <a:latin typeface="Franklin Gothic Book" panose="020B0502020104020203"/>
                <a:ea typeface="+mn-ea"/>
                <a:cs typeface="+mn-cs"/>
              </a:endParaRPr>
            </a:p>
          </p:txBody>
        </p:sp>
      </p:grpSp>
      <p:grpSp>
        <p:nvGrpSpPr>
          <p:cNvPr id="5" name="Group 4">
            <a:extLst>
              <a:ext uri="{FF2B5EF4-FFF2-40B4-BE49-F238E27FC236}">
                <a16:creationId xmlns:a16="http://schemas.microsoft.com/office/drawing/2014/main" id="{AA69FD48-27A3-4059-82DC-C9BE1085CABB}"/>
              </a:ext>
            </a:extLst>
          </p:cNvPr>
          <p:cNvGrpSpPr/>
          <p:nvPr/>
        </p:nvGrpSpPr>
        <p:grpSpPr>
          <a:xfrm>
            <a:off x="7465874" y="1439660"/>
            <a:ext cx="1054687" cy="1696855"/>
            <a:chOff x="6298757" y="1477511"/>
            <a:chExt cx="1054687" cy="1696855"/>
          </a:xfrm>
        </p:grpSpPr>
        <p:sp>
          <p:nvSpPr>
            <p:cNvPr id="12" name="Rectangle 11" descr="Document">
              <a:extLst>
                <a:ext uri="{FF2B5EF4-FFF2-40B4-BE49-F238E27FC236}">
                  <a16:creationId xmlns:a16="http://schemas.microsoft.com/office/drawing/2014/main" id="{413062B3-A9F2-4D16-A6A7-8A65F341E3DE}"/>
                </a:ext>
              </a:extLst>
            </p:cNvPr>
            <p:cNvSpPr/>
            <p:nvPr/>
          </p:nvSpPr>
          <p:spPr>
            <a:xfrm>
              <a:off x="6448640" y="1477511"/>
              <a:ext cx="703708" cy="731719"/>
            </a:xfrm>
            <a:prstGeom prst="rect">
              <a:avLst/>
            </a:prstGeom>
            <a:blipFill>
              <a:blip r:embed="rId8" cstate="hq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a:blipFill>
            <a:ln w="22225" cap="rnd" cmpd="sng" algn="ctr">
              <a:noFill/>
              <a:prstDash val="solid"/>
            </a:ln>
            <a:effectLst/>
          </p:spPr>
          <p:style>
            <a:lnRef idx="2">
              <a:scrgbClr r="0" g="0" b="0"/>
            </a:lnRef>
            <a:fillRef idx="1">
              <a:scrgbClr r="0" g="0" b="0"/>
            </a:fillRef>
            <a:effectRef idx="0">
              <a:scrgbClr r="0" g="0" b="0"/>
            </a:effectRef>
            <a:fontRef idx="minor">
              <a:schemeClr val="lt1"/>
            </a:fontRef>
          </p:style>
        </p:sp>
        <p:sp>
          <p:nvSpPr>
            <p:cNvPr id="13" name="Freeform: Shape 12">
              <a:extLst>
                <a:ext uri="{FF2B5EF4-FFF2-40B4-BE49-F238E27FC236}">
                  <a16:creationId xmlns:a16="http://schemas.microsoft.com/office/drawing/2014/main" id="{F08698AB-03ED-4058-9597-CF127A2237AF}"/>
                </a:ext>
              </a:extLst>
            </p:cNvPr>
            <p:cNvSpPr/>
            <p:nvPr/>
          </p:nvSpPr>
          <p:spPr>
            <a:xfrm>
              <a:off x="6298757" y="2360280"/>
              <a:ext cx="1054687" cy="814086"/>
            </a:xfrm>
            <a:custGeom>
              <a:avLst/>
              <a:gdLst>
                <a:gd name="connsiteX0" fmla="*/ 0 w 1054687"/>
                <a:gd name="connsiteY0" fmla="*/ 0 h 814086"/>
                <a:gd name="connsiteX1" fmla="*/ 1054687 w 1054687"/>
                <a:gd name="connsiteY1" fmla="*/ 0 h 814086"/>
                <a:gd name="connsiteX2" fmla="*/ 1054687 w 1054687"/>
                <a:gd name="connsiteY2" fmla="*/ 814086 h 814086"/>
                <a:gd name="connsiteX3" fmla="*/ 0 w 1054687"/>
                <a:gd name="connsiteY3" fmla="*/ 814086 h 814086"/>
                <a:gd name="connsiteX4" fmla="*/ 0 w 1054687"/>
                <a:gd name="connsiteY4" fmla="*/ 0 h 814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4687" h="814086">
                  <a:moveTo>
                    <a:pt x="0" y="0"/>
                  </a:moveTo>
                  <a:lnTo>
                    <a:pt x="1054687" y="0"/>
                  </a:lnTo>
                  <a:lnTo>
                    <a:pt x="1054687" y="814086"/>
                  </a:lnTo>
                  <a:lnTo>
                    <a:pt x="0" y="814086"/>
                  </a:lnTo>
                  <a:lnTo>
                    <a:pt x="0" y="0"/>
                  </a:lnTo>
                  <a:close/>
                </a:path>
              </a:pathLst>
            </a:custGeom>
            <a:no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dirty="0">
                  <a:solidFill>
                    <a:sysClr val="window" lastClr="FFFFFF">
                      <a:hueOff val="0"/>
                      <a:satOff val="0"/>
                      <a:lumOff val="0"/>
                      <a:alphaOff val="0"/>
                    </a:sysClr>
                  </a:solidFill>
                  <a:latin typeface="+mj-lt"/>
                  <a:ea typeface="+mn-ea"/>
                  <a:cs typeface="+mn-cs"/>
                </a:rPr>
                <a:t>Build a CV </a:t>
              </a:r>
              <a:endParaRPr lang="en-US" sz="1800" b="1" kern="1200" dirty="0">
                <a:solidFill>
                  <a:sysClr val="window" lastClr="FFFFFF">
                    <a:hueOff val="0"/>
                    <a:satOff val="0"/>
                    <a:lumOff val="0"/>
                    <a:alphaOff val="0"/>
                  </a:sysClr>
                </a:solidFill>
                <a:latin typeface="+mj-lt"/>
                <a:ea typeface="+mn-ea"/>
                <a:cs typeface="+mn-cs"/>
              </a:endParaRPr>
            </a:p>
          </p:txBody>
        </p:sp>
      </p:grpSp>
      <p:grpSp>
        <p:nvGrpSpPr>
          <p:cNvPr id="26" name="Group 25">
            <a:extLst>
              <a:ext uri="{FF2B5EF4-FFF2-40B4-BE49-F238E27FC236}">
                <a16:creationId xmlns:a16="http://schemas.microsoft.com/office/drawing/2014/main" id="{6A528288-3811-4992-B9C6-43A2710F03FB}"/>
              </a:ext>
            </a:extLst>
          </p:cNvPr>
          <p:cNvGrpSpPr/>
          <p:nvPr/>
        </p:nvGrpSpPr>
        <p:grpSpPr>
          <a:xfrm>
            <a:off x="4714427" y="3604026"/>
            <a:ext cx="2284095" cy="1625353"/>
            <a:chOff x="6317350" y="3669909"/>
            <a:chExt cx="2284095" cy="1625353"/>
          </a:xfrm>
        </p:grpSpPr>
        <p:sp>
          <p:nvSpPr>
            <p:cNvPr id="14" name="Rectangle 13" descr="Theatre">
              <a:extLst>
                <a:ext uri="{FF2B5EF4-FFF2-40B4-BE49-F238E27FC236}">
                  <a16:creationId xmlns:a16="http://schemas.microsoft.com/office/drawing/2014/main" id="{43F83306-44B2-4A8F-B63A-96CDCDBCF21E}"/>
                </a:ext>
              </a:extLst>
            </p:cNvPr>
            <p:cNvSpPr/>
            <p:nvPr/>
          </p:nvSpPr>
          <p:spPr>
            <a:xfrm>
              <a:off x="7020536" y="3669909"/>
              <a:ext cx="678231" cy="696679"/>
            </a:xfrm>
            <a:prstGeom prst="rect">
              <a:avLst/>
            </a:prstGeom>
            <a:blipFill>
              <a:blip r:embed="rId10">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a:blipFill>
            <a:ln w="22225" cap="rnd" cmpd="sng" algn="ctr">
              <a:noFill/>
              <a:prstDash val="solid"/>
            </a:ln>
            <a:effectLst/>
          </p:spPr>
          <p:style>
            <a:lnRef idx="2">
              <a:scrgbClr r="0" g="0" b="0"/>
            </a:lnRef>
            <a:fillRef idx="1">
              <a:scrgbClr r="0" g="0" b="0"/>
            </a:fillRef>
            <a:effectRef idx="0">
              <a:scrgbClr r="0" g="0" b="0"/>
            </a:effectRef>
            <a:fontRef idx="minor">
              <a:schemeClr val="lt1"/>
            </a:fontRef>
          </p:style>
        </p:sp>
        <p:sp>
          <p:nvSpPr>
            <p:cNvPr id="15" name="Freeform: Shape 14">
              <a:extLst>
                <a:ext uri="{FF2B5EF4-FFF2-40B4-BE49-F238E27FC236}">
                  <a16:creationId xmlns:a16="http://schemas.microsoft.com/office/drawing/2014/main" id="{CFEF1CC2-E483-4284-979A-13E82AA4C8DD}"/>
                </a:ext>
              </a:extLst>
            </p:cNvPr>
            <p:cNvSpPr/>
            <p:nvPr/>
          </p:nvSpPr>
          <p:spPr>
            <a:xfrm>
              <a:off x="6317350" y="4481176"/>
              <a:ext cx="2284095" cy="814086"/>
            </a:xfrm>
            <a:custGeom>
              <a:avLst/>
              <a:gdLst>
                <a:gd name="connsiteX0" fmla="*/ 0 w 1054687"/>
                <a:gd name="connsiteY0" fmla="*/ 0 h 814086"/>
                <a:gd name="connsiteX1" fmla="*/ 1054687 w 1054687"/>
                <a:gd name="connsiteY1" fmla="*/ 0 h 814086"/>
                <a:gd name="connsiteX2" fmla="*/ 1054687 w 1054687"/>
                <a:gd name="connsiteY2" fmla="*/ 814086 h 814086"/>
                <a:gd name="connsiteX3" fmla="*/ 0 w 1054687"/>
                <a:gd name="connsiteY3" fmla="*/ 814086 h 814086"/>
                <a:gd name="connsiteX4" fmla="*/ 0 w 1054687"/>
                <a:gd name="connsiteY4" fmla="*/ 0 h 814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4687" h="814086">
                  <a:moveTo>
                    <a:pt x="0" y="0"/>
                  </a:moveTo>
                  <a:lnTo>
                    <a:pt x="1054687" y="0"/>
                  </a:lnTo>
                  <a:lnTo>
                    <a:pt x="1054687" y="814086"/>
                  </a:lnTo>
                  <a:lnTo>
                    <a:pt x="0" y="814086"/>
                  </a:lnTo>
                  <a:lnTo>
                    <a:pt x="0" y="0"/>
                  </a:lnTo>
                  <a:close/>
                </a:path>
              </a:pathLst>
            </a:custGeom>
            <a:no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dirty="0">
                  <a:solidFill>
                    <a:sysClr val="window" lastClr="FFFFFF">
                      <a:hueOff val="0"/>
                      <a:satOff val="0"/>
                      <a:lumOff val="0"/>
                      <a:alphaOff val="0"/>
                    </a:sysClr>
                  </a:solidFill>
                  <a:latin typeface="+mj-lt"/>
                  <a:ea typeface="+mn-ea"/>
                  <a:cs typeface="+mn-cs"/>
                </a:rPr>
                <a:t>Learn from experiences, </a:t>
              </a:r>
              <a:br>
                <a:rPr lang="en-GB" sz="1800" b="1" kern="1200" dirty="0">
                  <a:solidFill>
                    <a:sysClr val="window" lastClr="FFFFFF">
                      <a:hueOff val="0"/>
                      <a:satOff val="0"/>
                      <a:lumOff val="0"/>
                      <a:alphaOff val="0"/>
                    </a:sysClr>
                  </a:solidFill>
                  <a:latin typeface="+mj-lt"/>
                  <a:ea typeface="+mn-ea"/>
                  <a:cs typeface="+mn-cs"/>
                </a:rPr>
              </a:br>
              <a:r>
                <a:rPr lang="en-GB" sz="1800" b="1" kern="1200" dirty="0">
                  <a:solidFill>
                    <a:sysClr val="window" lastClr="FFFFFF">
                      <a:hueOff val="0"/>
                      <a:satOff val="0"/>
                      <a:lumOff val="0"/>
                      <a:alphaOff val="0"/>
                    </a:sysClr>
                  </a:solidFill>
                  <a:latin typeface="+mj-lt"/>
                  <a:ea typeface="+mn-ea"/>
                  <a:cs typeface="+mn-cs"/>
                </a:rPr>
                <a:t>take on responsibilities </a:t>
              </a:r>
            </a:p>
            <a:p>
              <a:pPr marL="0" lvl="0" indent="0" algn="ctr" defTabSz="800100">
                <a:lnSpc>
                  <a:spcPct val="100000"/>
                </a:lnSpc>
                <a:spcBef>
                  <a:spcPct val="0"/>
                </a:spcBef>
                <a:spcAft>
                  <a:spcPct val="35000"/>
                </a:spcAft>
                <a:buNone/>
              </a:pPr>
              <a:r>
                <a:rPr lang="en-GB" sz="1800" kern="1200" dirty="0">
                  <a:solidFill>
                    <a:sysClr val="window" lastClr="FFFFFF">
                      <a:hueOff val="0"/>
                      <a:satOff val="0"/>
                      <a:lumOff val="0"/>
                      <a:alphaOff val="0"/>
                    </a:sysClr>
                  </a:solidFill>
                  <a:latin typeface="+mj-lt"/>
                  <a:ea typeface="+mn-ea"/>
                  <a:cs typeface="+mn-cs"/>
                </a:rPr>
                <a:t>(</a:t>
              </a:r>
              <a:r>
                <a:rPr lang="en-GB" sz="1800" kern="1200" dirty="0" err="1">
                  <a:solidFill>
                    <a:sysClr val="window" lastClr="FFFFFF">
                      <a:hueOff val="0"/>
                      <a:satOff val="0"/>
                      <a:lumOff val="0"/>
                      <a:alphaOff val="0"/>
                    </a:sysClr>
                  </a:solidFill>
                  <a:latin typeface="+mj-lt"/>
                  <a:ea typeface="+mn-ea"/>
                  <a:cs typeface="+mn-cs"/>
                </a:rPr>
                <a:t>eg</a:t>
              </a:r>
              <a:r>
                <a:rPr lang="en-GB" dirty="0">
                  <a:solidFill>
                    <a:sysClr val="window" lastClr="FFFFFF">
                      <a:hueOff val="0"/>
                      <a:satOff val="0"/>
                      <a:lumOff val="0"/>
                      <a:alphaOff val="0"/>
                    </a:sysClr>
                  </a:solidFill>
                  <a:latin typeface="+mj-lt"/>
                </a:rPr>
                <a:t> </a:t>
              </a:r>
              <a:r>
                <a:rPr lang="en-GB" sz="1800" kern="1200" dirty="0">
                  <a:solidFill>
                    <a:sysClr val="window" lastClr="FFFFFF">
                      <a:hueOff val="0"/>
                      <a:satOff val="0"/>
                      <a:lumOff val="0"/>
                      <a:alphaOff val="0"/>
                    </a:sysClr>
                  </a:solidFill>
                  <a:latin typeface="+mj-lt"/>
                  <a:ea typeface="+mn-ea"/>
                  <a:cs typeface="+mn-cs"/>
                </a:rPr>
                <a:t>volunteering, extra-curricular activities) </a:t>
              </a:r>
              <a:endParaRPr lang="en-US" sz="1800" kern="1200" dirty="0">
                <a:solidFill>
                  <a:sysClr val="window" lastClr="FFFFFF">
                    <a:hueOff val="0"/>
                    <a:satOff val="0"/>
                    <a:lumOff val="0"/>
                    <a:alphaOff val="0"/>
                  </a:sysClr>
                </a:solidFill>
                <a:latin typeface="+mj-lt"/>
                <a:ea typeface="+mn-ea"/>
                <a:cs typeface="+mn-cs"/>
              </a:endParaRPr>
            </a:p>
          </p:txBody>
        </p:sp>
      </p:grpSp>
      <p:grpSp>
        <p:nvGrpSpPr>
          <p:cNvPr id="29" name="Group 28">
            <a:extLst>
              <a:ext uri="{FF2B5EF4-FFF2-40B4-BE49-F238E27FC236}">
                <a16:creationId xmlns:a16="http://schemas.microsoft.com/office/drawing/2014/main" id="{7AD2B45B-2C1C-469C-8022-8BAC50B15578}"/>
              </a:ext>
            </a:extLst>
          </p:cNvPr>
          <p:cNvGrpSpPr/>
          <p:nvPr/>
        </p:nvGrpSpPr>
        <p:grpSpPr>
          <a:xfrm>
            <a:off x="398501" y="3604026"/>
            <a:ext cx="1683477" cy="1625353"/>
            <a:chOff x="542554" y="3669909"/>
            <a:chExt cx="1683477" cy="1625353"/>
          </a:xfrm>
        </p:grpSpPr>
        <p:sp>
          <p:nvSpPr>
            <p:cNvPr id="16" name="Rectangle 15" descr="Radio microphone">
              <a:extLst>
                <a:ext uri="{FF2B5EF4-FFF2-40B4-BE49-F238E27FC236}">
                  <a16:creationId xmlns:a16="http://schemas.microsoft.com/office/drawing/2014/main" id="{310D7CB7-153C-4AA8-A269-1C76AB278704}"/>
                </a:ext>
              </a:extLst>
            </p:cNvPr>
            <p:cNvSpPr/>
            <p:nvPr/>
          </p:nvSpPr>
          <p:spPr>
            <a:xfrm>
              <a:off x="999511" y="3669909"/>
              <a:ext cx="769564" cy="673314"/>
            </a:xfrm>
            <a:prstGeom prst="rect">
              <a:avLst/>
            </a:prstGeom>
            <a:blipFill>
              <a:blip r:embed="rId12">
                <a:extLst>
                  <a:ext uri="{28A0092B-C50C-407E-A947-70E740481C1C}">
                    <a14:useLocalDpi xmlns:a14="http://schemas.microsoft.com/office/drawing/2010/main" val="0"/>
                  </a:ext>
                  <a:ext uri="{96DAC541-7B7A-43D3-8B79-37D633B846F1}">
                    <asvg:svgBlip xmlns:asvg="http://schemas.microsoft.com/office/drawing/2016/SVG/main" xmlns="" r:embed="rId13"/>
                  </a:ext>
                </a:extLst>
              </a:blip>
              <a:stretch>
                <a:fillRect/>
              </a:stretch>
            </a:blipFill>
            <a:ln w="22225" cap="rnd" cmpd="sng" algn="ctr">
              <a:noFill/>
              <a:prstDash val="solid"/>
            </a:ln>
            <a:effectLst/>
          </p:spPr>
          <p:style>
            <a:lnRef idx="2">
              <a:scrgbClr r="0" g="0" b="0"/>
            </a:lnRef>
            <a:fillRef idx="1">
              <a:scrgbClr r="0" g="0" b="0"/>
            </a:fillRef>
            <a:effectRef idx="0">
              <a:scrgbClr r="0" g="0" b="0"/>
            </a:effectRef>
            <a:fontRef idx="minor">
              <a:schemeClr val="lt1"/>
            </a:fontRef>
          </p:style>
        </p:sp>
        <p:sp>
          <p:nvSpPr>
            <p:cNvPr id="17" name="Freeform: Shape 16">
              <a:extLst>
                <a:ext uri="{FF2B5EF4-FFF2-40B4-BE49-F238E27FC236}">
                  <a16:creationId xmlns:a16="http://schemas.microsoft.com/office/drawing/2014/main" id="{000FF909-48D3-48FF-B46B-0517B7A26AA6}"/>
                </a:ext>
              </a:extLst>
            </p:cNvPr>
            <p:cNvSpPr/>
            <p:nvPr/>
          </p:nvSpPr>
          <p:spPr>
            <a:xfrm>
              <a:off x="542554" y="4481176"/>
              <a:ext cx="1683477" cy="814086"/>
            </a:xfrm>
            <a:custGeom>
              <a:avLst/>
              <a:gdLst>
                <a:gd name="connsiteX0" fmla="*/ 0 w 1054687"/>
                <a:gd name="connsiteY0" fmla="*/ 0 h 814086"/>
                <a:gd name="connsiteX1" fmla="*/ 1054687 w 1054687"/>
                <a:gd name="connsiteY1" fmla="*/ 0 h 814086"/>
                <a:gd name="connsiteX2" fmla="*/ 1054687 w 1054687"/>
                <a:gd name="connsiteY2" fmla="*/ 814086 h 814086"/>
                <a:gd name="connsiteX3" fmla="*/ 0 w 1054687"/>
                <a:gd name="connsiteY3" fmla="*/ 814086 h 814086"/>
                <a:gd name="connsiteX4" fmla="*/ 0 w 1054687"/>
                <a:gd name="connsiteY4" fmla="*/ 0 h 814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4687" h="814086">
                  <a:moveTo>
                    <a:pt x="0" y="0"/>
                  </a:moveTo>
                  <a:lnTo>
                    <a:pt x="1054687" y="0"/>
                  </a:lnTo>
                  <a:lnTo>
                    <a:pt x="1054687" y="814086"/>
                  </a:lnTo>
                  <a:lnTo>
                    <a:pt x="0" y="814086"/>
                  </a:lnTo>
                  <a:lnTo>
                    <a:pt x="0" y="0"/>
                  </a:lnTo>
                  <a:close/>
                </a:path>
              </a:pathLst>
            </a:custGeom>
            <a:no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dirty="0">
                  <a:solidFill>
                    <a:sysClr val="window" lastClr="FFFFFF">
                      <a:hueOff val="0"/>
                      <a:satOff val="0"/>
                      <a:lumOff val="0"/>
                      <a:alphaOff val="0"/>
                    </a:sysClr>
                  </a:solidFill>
                  <a:latin typeface="+mj-lt"/>
                  <a:ea typeface="+mn-ea"/>
                  <a:cs typeface="+mn-cs"/>
                </a:rPr>
                <a:t>Interview practice </a:t>
              </a:r>
              <a:r>
                <a:rPr lang="en-GB" sz="1800" kern="1200" dirty="0">
                  <a:solidFill>
                    <a:sysClr val="window" lastClr="FFFFFF">
                      <a:hueOff val="0"/>
                      <a:satOff val="0"/>
                      <a:lumOff val="0"/>
                      <a:alphaOff val="0"/>
                    </a:sysClr>
                  </a:solidFill>
                  <a:latin typeface="+mj-lt"/>
                  <a:ea typeface="+mn-ea"/>
                  <a:cs typeface="+mn-cs"/>
                </a:rPr>
                <a:t>(including virtual)</a:t>
              </a:r>
              <a:endParaRPr lang="en-US" sz="1800" kern="1200" dirty="0">
                <a:solidFill>
                  <a:sysClr val="window" lastClr="FFFFFF">
                    <a:hueOff val="0"/>
                    <a:satOff val="0"/>
                    <a:lumOff val="0"/>
                    <a:alphaOff val="0"/>
                  </a:sysClr>
                </a:solidFill>
                <a:latin typeface="+mj-lt"/>
                <a:ea typeface="+mn-ea"/>
                <a:cs typeface="+mn-cs"/>
              </a:endParaRPr>
            </a:p>
          </p:txBody>
        </p:sp>
      </p:grpSp>
      <p:grpSp>
        <p:nvGrpSpPr>
          <p:cNvPr id="28" name="Group 27">
            <a:extLst>
              <a:ext uri="{FF2B5EF4-FFF2-40B4-BE49-F238E27FC236}">
                <a16:creationId xmlns:a16="http://schemas.microsoft.com/office/drawing/2014/main" id="{B038D016-75F5-462D-88B8-DFDA7F9F9011}"/>
              </a:ext>
            </a:extLst>
          </p:cNvPr>
          <p:cNvGrpSpPr/>
          <p:nvPr/>
        </p:nvGrpSpPr>
        <p:grpSpPr>
          <a:xfrm>
            <a:off x="2699852" y="3604026"/>
            <a:ext cx="1861950" cy="1625353"/>
            <a:chOff x="2643188" y="3669909"/>
            <a:chExt cx="1861950" cy="1625353"/>
          </a:xfrm>
        </p:grpSpPr>
        <p:sp>
          <p:nvSpPr>
            <p:cNvPr id="18" name="Rectangle 17" descr="Open book">
              <a:extLst>
                <a:ext uri="{FF2B5EF4-FFF2-40B4-BE49-F238E27FC236}">
                  <a16:creationId xmlns:a16="http://schemas.microsoft.com/office/drawing/2014/main" id="{06CA0B2F-5EFD-445E-B19D-8BEC6CCF9DC2}"/>
                </a:ext>
              </a:extLst>
            </p:cNvPr>
            <p:cNvSpPr/>
            <p:nvPr/>
          </p:nvSpPr>
          <p:spPr>
            <a:xfrm>
              <a:off x="3191839" y="3669909"/>
              <a:ext cx="764648" cy="673314"/>
            </a:xfrm>
            <a:prstGeom prst="rect">
              <a:avLst/>
            </a:prstGeom>
            <a:blipFill>
              <a:blip r:embed="rId14" cstate="hqprint">
                <a:extLst>
                  <a:ext uri="{28A0092B-C50C-407E-A947-70E740481C1C}">
                    <a14:useLocalDpi xmlns:a14="http://schemas.microsoft.com/office/drawing/2010/main" val="0"/>
                  </a:ext>
                  <a:ext uri="{96DAC541-7B7A-43D3-8B79-37D633B846F1}">
                    <asvg:svgBlip xmlns:asvg="http://schemas.microsoft.com/office/drawing/2016/SVG/main" xmlns="" r:embed="rId15"/>
                  </a:ext>
                </a:extLst>
              </a:blip>
              <a:srcRect/>
              <a:stretch>
                <a:fillRect/>
              </a:stretch>
            </a:blipFill>
            <a:ln w="22225" cap="rnd" cmpd="sng" algn="ctr">
              <a:solidFill>
                <a:sysClr val="window" lastClr="FFFFFF">
                  <a:alpha val="0"/>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fontRef>
          </p:style>
        </p:sp>
        <p:sp>
          <p:nvSpPr>
            <p:cNvPr id="19" name="Freeform: Shape 18">
              <a:extLst>
                <a:ext uri="{FF2B5EF4-FFF2-40B4-BE49-F238E27FC236}">
                  <a16:creationId xmlns:a16="http://schemas.microsoft.com/office/drawing/2014/main" id="{5C98EB91-C0B7-4058-8C56-D0E4E5406E22}"/>
                </a:ext>
              </a:extLst>
            </p:cNvPr>
            <p:cNvSpPr/>
            <p:nvPr/>
          </p:nvSpPr>
          <p:spPr>
            <a:xfrm>
              <a:off x="2643188" y="4481176"/>
              <a:ext cx="1861950" cy="814086"/>
            </a:xfrm>
            <a:custGeom>
              <a:avLst/>
              <a:gdLst>
                <a:gd name="connsiteX0" fmla="*/ 0 w 1054687"/>
                <a:gd name="connsiteY0" fmla="*/ 0 h 814086"/>
                <a:gd name="connsiteX1" fmla="*/ 1054687 w 1054687"/>
                <a:gd name="connsiteY1" fmla="*/ 0 h 814086"/>
                <a:gd name="connsiteX2" fmla="*/ 1054687 w 1054687"/>
                <a:gd name="connsiteY2" fmla="*/ 814086 h 814086"/>
                <a:gd name="connsiteX3" fmla="*/ 0 w 1054687"/>
                <a:gd name="connsiteY3" fmla="*/ 814086 h 814086"/>
                <a:gd name="connsiteX4" fmla="*/ 0 w 1054687"/>
                <a:gd name="connsiteY4" fmla="*/ 0 h 814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4687" h="814086">
                  <a:moveTo>
                    <a:pt x="0" y="0"/>
                  </a:moveTo>
                  <a:lnTo>
                    <a:pt x="1054687" y="0"/>
                  </a:lnTo>
                  <a:lnTo>
                    <a:pt x="1054687" y="814086"/>
                  </a:lnTo>
                  <a:lnTo>
                    <a:pt x="0" y="814086"/>
                  </a:lnTo>
                  <a:lnTo>
                    <a:pt x="0" y="0"/>
                  </a:lnTo>
                  <a:close/>
                </a:path>
              </a:pathLst>
            </a:custGeom>
            <a:no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b="1" kern="1200" dirty="0">
                  <a:solidFill>
                    <a:sysClr val="window" lastClr="FFFFFF">
                      <a:hueOff val="0"/>
                      <a:satOff val="0"/>
                      <a:lumOff val="0"/>
                      <a:alphaOff val="0"/>
                    </a:sysClr>
                  </a:solidFill>
                  <a:latin typeface="+mj-lt"/>
                  <a:ea typeface="+mn-ea"/>
                  <a:cs typeface="+mn-cs"/>
                </a:rPr>
                <a:t>Do your research </a:t>
              </a:r>
              <a:r>
                <a:rPr lang="en-GB" kern="1200" dirty="0">
                  <a:solidFill>
                    <a:sysClr val="window" lastClr="FFFFFF">
                      <a:hueOff val="0"/>
                      <a:satOff val="0"/>
                      <a:lumOff val="0"/>
                      <a:alphaOff val="0"/>
                    </a:sysClr>
                  </a:solidFill>
                  <a:latin typeface="+mj-lt"/>
                  <a:ea typeface="+mn-ea"/>
                  <a:cs typeface="+mn-cs"/>
                </a:rPr>
                <a:t>(graduate schemes, career talks, </a:t>
              </a:r>
              <a:br>
                <a:rPr lang="en-GB" kern="1200" dirty="0">
                  <a:solidFill>
                    <a:sysClr val="window" lastClr="FFFFFF">
                      <a:hueOff val="0"/>
                      <a:satOff val="0"/>
                      <a:lumOff val="0"/>
                      <a:alphaOff val="0"/>
                    </a:sysClr>
                  </a:solidFill>
                  <a:latin typeface="+mj-lt"/>
                  <a:ea typeface="+mn-ea"/>
                  <a:cs typeface="+mn-cs"/>
                </a:rPr>
              </a:br>
              <a:r>
                <a:rPr lang="en-GB" kern="1200" dirty="0">
                  <a:solidFill>
                    <a:sysClr val="window" lastClr="FFFFFF">
                      <a:hueOff val="0"/>
                      <a:satOff val="0"/>
                      <a:lumOff val="0"/>
                      <a:alphaOff val="0"/>
                    </a:sysClr>
                  </a:solidFill>
                  <a:latin typeface="+mj-lt"/>
                  <a:ea typeface="+mn-ea"/>
                  <a:cs typeface="+mn-cs"/>
                </a:rPr>
                <a:t>job adverts) </a:t>
              </a:r>
              <a:endParaRPr lang="en-US" kern="1200" dirty="0">
                <a:solidFill>
                  <a:sysClr val="window" lastClr="FFFFFF">
                    <a:hueOff val="0"/>
                    <a:satOff val="0"/>
                    <a:lumOff val="0"/>
                    <a:alphaOff val="0"/>
                  </a:sysClr>
                </a:solidFill>
                <a:latin typeface="+mj-lt"/>
                <a:ea typeface="+mn-ea"/>
                <a:cs typeface="+mn-cs"/>
              </a:endParaRPr>
            </a:p>
          </p:txBody>
        </p:sp>
      </p:grpSp>
      <p:grpSp>
        <p:nvGrpSpPr>
          <p:cNvPr id="27" name="Group 26">
            <a:extLst>
              <a:ext uri="{FF2B5EF4-FFF2-40B4-BE49-F238E27FC236}">
                <a16:creationId xmlns:a16="http://schemas.microsoft.com/office/drawing/2014/main" id="{296BA18D-CBDA-4FAF-A7A2-824FED208C67}"/>
              </a:ext>
            </a:extLst>
          </p:cNvPr>
          <p:cNvGrpSpPr/>
          <p:nvPr/>
        </p:nvGrpSpPr>
        <p:grpSpPr>
          <a:xfrm>
            <a:off x="7346657" y="3604026"/>
            <a:ext cx="1293119" cy="1625353"/>
            <a:chOff x="4864612" y="3669909"/>
            <a:chExt cx="1293119" cy="1625353"/>
          </a:xfrm>
        </p:grpSpPr>
        <p:sp>
          <p:nvSpPr>
            <p:cNvPr id="20" name="Rectangle 19">
              <a:extLst>
                <a:ext uri="{FF2B5EF4-FFF2-40B4-BE49-F238E27FC236}">
                  <a16:creationId xmlns:a16="http://schemas.microsoft.com/office/drawing/2014/main" id="{7CC7B9D6-100C-43AE-9C93-B670119ABB27}"/>
                </a:ext>
              </a:extLst>
            </p:cNvPr>
            <p:cNvSpPr/>
            <p:nvPr/>
          </p:nvSpPr>
          <p:spPr>
            <a:xfrm>
              <a:off x="5269179" y="3669909"/>
              <a:ext cx="474609" cy="474609"/>
            </a:xfrm>
            <a:prstGeom prst="rect">
              <a:avLst/>
            </a:prstGeom>
            <a:blipFill>
              <a:blip r:embed="rId16" cstate="hqprint">
                <a:extLst>
                  <a:ext uri="{28A0092B-C50C-407E-A947-70E740481C1C}">
                    <a14:useLocalDpi xmlns:a14="http://schemas.microsoft.com/office/drawing/2010/main" val="0"/>
                  </a:ext>
                  <a:ext uri="{837473B0-CC2E-450A-ABE3-18F120FF3D39}">
                    <a1611:picAttrSrcUrl xmlns:a1611="http://schemas.microsoft.com/office/drawing/2016/11/main" xmlns="" r:id="rId17"/>
                  </a:ext>
                </a:extLst>
              </a:blip>
              <a:srcRect/>
              <a:stretch>
                <a:fillRect/>
              </a:stretch>
            </a:blipFill>
            <a:ln w="22225" cap="rnd" cmpd="sng" algn="ctr">
              <a:solidFill>
                <a:sysClr val="window" lastClr="FFFFFF">
                  <a:alpha val="0"/>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fontRef>
          </p:style>
        </p:sp>
        <p:sp>
          <p:nvSpPr>
            <p:cNvPr id="21" name="Freeform: Shape 20">
              <a:extLst>
                <a:ext uri="{FF2B5EF4-FFF2-40B4-BE49-F238E27FC236}">
                  <a16:creationId xmlns:a16="http://schemas.microsoft.com/office/drawing/2014/main" id="{F2247F4F-A930-459D-B1DB-6FB3476D7E9A}"/>
                </a:ext>
              </a:extLst>
            </p:cNvPr>
            <p:cNvSpPr/>
            <p:nvPr/>
          </p:nvSpPr>
          <p:spPr>
            <a:xfrm>
              <a:off x="4864612" y="4481176"/>
              <a:ext cx="1293119" cy="814086"/>
            </a:xfrm>
            <a:custGeom>
              <a:avLst/>
              <a:gdLst>
                <a:gd name="connsiteX0" fmla="*/ 0 w 1054687"/>
                <a:gd name="connsiteY0" fmla="*/ 0 h 814086"/>
                <a:gd name="connsiteX1" fmla="*/ 1054687 w 1054687"/>
                <a:gd name="connsiteY1" fmla="*/ 0 h 814086"/>
                <a:gd name="connsiteX2" fmla="*/ 1054687 w 1054687"/>
                <a:gd name="connsiteY2" fmla="*/ 814086 h 814086"/>
                <a:gd name="connsiteX3" fmla="*/ 0 w 1054687"/>
                <a:gd name="connsiteY3" fmla="*/ 814086 h 814086"/>
                <a:gd name="connsiteX4" fmla="*/ 0 w 1054687"/>
                <a:gd name="connsiteY4" fmla="*/ 0 h 814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4687" h="814086">
                  <a:moveTo>
                    <a:pt x="0" y="0"/>
                  </a:moveTo>
                  <a:lnTo>
                    <a:pt x="1054687" y="0"/>
                  </a:lnTo>
                  <a:lnTo>
                    <a:pt x="1054687" y="814086"/>
                  </a:lnTo>
                  <a:lnTo>
                    <a:pt x="0" y="814086"/>
                  </a:lnTo>
                  <a:lnTo>
                    <a:pt x="0" y="0"/>
                  </a:lnTo>
                  <a:close/>
                </a:path>
              </a:pathLst>
            </a:custGeom>
            <a:no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US" sz="1800" b="1" i="0" kern="1200" dirty="0">
                  <a:solidFill>
                    <a:sysClr val="window" lastClr="FFFFFF">
                      <a:hueOff val="0"/>
                      <a:satOff val="0"/>
                      <a:lumOff val="0"/>
                      <a:alphaOff val="0"/>
                    </a:sysClr>
                  </a:solidFill>
                  <a:latin typeface="+mj-lt"/>
                  <a:ea typeface="+mn-ea"/>
                  <a:cs typeface="+mn-cs"/>
                </a:rPr>
                <a:t>Get a LinkedIn profile (16+) </a:t>
              </a:r>
              <a:br>
                <a:rPr lang="en-US" sz="1800" b="1" i="0" kern="1200" dirty="0">
                  <a:solidFill>
                    <a:sysClr val="window" lastClr="FFFFFF">
                      <a:hueOff val="0"/>
                      <a:satOff val="0"/>
                      <a:lumOff val="0"/>
                      <a:alphaOff val="0"/>
                    </a:sysClr>
                  </a:solidFill>
                  <a:latin typeface="+mj-lt"/>
                  <a:ea typeface="+mn-ea"/>
                  <a:cs typeface="+mn-cs"/>
                </a:rPr>
              </a:br>
              <a:r>
                <a:rPr lang="en-US" sz="1800" i="0" kern="1200" dirty="0">
                  <a:solidFill>
                    <a:sysClr val="window" lastClr="FFFFFF">
                      <a:hueOff val="0"/>
                      <a:satOff val="0"/>
                      <a:lumOff val="0"/>
                      <a:alphaOff val="0"/>
                    </a:sysClr>
                  </a:solidFill>
                  <a:latin typeface="+mj-lt"/>
                  <a:ea typeface="+mn-ea"/>
                  <a:cs typeface="+mn-cs"/>
                </a:rPr>
                <a:t>and start networking</a:t>
              </a:r>
            </a:p>
            <a:p>
              <a:pPr marL="0" lvl="0" indent="0" algn="ctr" defTabSz="800100">
                <a:lnSpc>
                  <a:spcPct val="100000"/>
                </a:lnSpc>
                <a:spcBef>
                  <a:spcPct val="0"/>
                </a:spcBef>
                <a:spcAft>
                  <a:spcPct val="35000"/>
                </a:spcAft>
                <a:buNone/>
              </a:pPr>
              <a:endParaRPr lang="en-US" sz="1800" b="1" i="0" kern="1200" dirty="0">
                <a:solidFill>
                  <a:sysClr val="window" lastClr="FFFFFF">
                    <a:hueOff val="0"/>
                    <a:satOff val="0"/>
                    <a:lumOff val="0"/>
                    <a:alphaOff val="0"/>
                  </a:sysClr>
                </a:solidFill>
                <a:latin typeface="+mj-lt"/>
                <a:ea typeface="+mn-ea"/>
                <a:cs typeface="+mn-cs"/>
              </a:endParaRPr>
            </a:p>
          </p:txBody>
        </p:sp>
      </p:grpSp>
    </p:spTree>
    <p:extLst>
      <p:ext uri="{BB962C8B-B14F-4D97-AF65-F5344CB8AC3E}">
        <p14:creationId xmlns:p14="http://schemas.microsoft.com/office/powerpoint/2010/main" val="735886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906FD2-8E26-4515-913B-28B37622EEF0}"/>
              </a:ext>
            </a:extLst>
          </p:cNvPr>
          <p:cNvSpPr>
            <a:spLocks noGrp="1"/>
          </p:cNvSpPr>
          <p:nvPr>
            <p:ph idx="1"/>
          </p:nvPr>
        </p:nvSpPr>
        <p:spPr>
          <a:xfrm>
            <a:off x="628650" y="1825625"/>
            <a:ext cx="7992836" cy="4152691"/>
          </a:xfrm>
        </p:spPr>
        <p:txBody>
          <a:bodyPr>
            <a:noAutofit/>
          </a:bodyPr>
          <a:lstStyle/>
          <a:p>
            <a:pPr>
              <a:spcAft>
                <a:spcPts val="1200"/>
              </a:spcAft>
              <a:buClr>
                <a:srgbClr val="20ABBE"/>
              </a:buClr>
              <a:buFont typeface="Wingdings" panose="05000000000000000000" pitchFamily="2" charset="2"/>
              <a:buChar char="§"/>
            </a:pPr>
            <a:r>
              <a:rPr lang="en-GB" sz="2000" b="1" dirty="0">
                <a:solidFill>
                  <a:schemeClr val="accent6"/>
                </a:solidFill>
                <a:latin typeface="+mj-lt"/>
              </a:rPr>
              <a:t>Start exploring: </a:t>
            </a:r>
            <a:r>
              <a:rPr lang="en-GB" sz="2000" dirty="0">
                <a:solidFill>
                  <a:schemeClr val="accent6"/>
                </a:solidFill>
                <a:latin typeface="+mj-lt"/>
              </a:rPr>
              <a:t>there is a wide range of careers opportunities within Buckinghamshire (and beyond). </a:t>
            </a:r>
          </a:p>
          <a:p>
            <a:pPr>
              <a:spcAft>
                <a:spcPts val="1200"/>
              </a:spcAft>
              <a:buClr>
                <a:srgbClr val="20ABBE"/>
              </a:buClr>
              <a:buFont typeface="Wingdings" panose="05000000000000000000" pitchFamily="2" charset="2"/>
              <a:buChar char="§"/>
            </a:pPr>
            <a:r>
              <a:rPr lang="en-GB" sz="2000" b="1" dirty="0">
                <a:solidFill>
                  <a:schemeClr val="accent5"/>
                </a:solidFill>
                <a:latin typeface="+mj-lt"/>
              </a:rPr>
              <a:t>Develop your skills: </a:t>
            </a:r>
            <a:r>
              <a:rPr lang="en-GB" sz="2000" dirty="0">
                <a:solidFill>
                  <a:schemeClr val="accent5"/>
                </a:solidFill>
                <a:latin typeface="+mj-lt"/>
              </a:rPr>
              <a:t>Employers recruiting young people want positive attitudes plus transferable skills such as literacy and numeracy, problem solving, communication, teamwork and IT.</a:t>
            </a:r>
          </a:p>
          <a:p>
            <a:pPr>
              <a:spcAft>
                <a:spcPts val="1200"/>
              </a:spcAft>
              <a:buClr>
                <a:srgbClr val="20ABBE"/>
              </a:buClr>
              <a:buFont typeface="Wingdings" panose="05000000000000000000" pitchFamily="2" charset="2"/>
              <a:buChar char="§"/>
            </a:pPr>
            <a:r>
              <a:rPr lang="en-GB" sz="2000" b="1" dirty="0">
                <a:solidFill>
                  <a:schemeClr val="accent3"/>
                </a:solidFill>
                <a:latin typeface="+mj-lt"/>
              </a:rPr>
              <a:t>Take action: </a:t>
            </a:r>
            <a:r>
              <a:rPr lang="en-GB" sz="2000" dirty="0">
                <a:solidFill>
                  <a:schemeClr val="accent3"/>
                </a:solidFill>
                <a:latin typeface="+mj-lt"/>
              </a:rPr>
              <a:t>COVID has had a dramatic effect on the economy, but you can do practical things to boost your prospects. </a:t>
            </a:r>
          </a:p>
          <a:p>
            <a:pPr>
              <a:buClr>
                <a:srgbClr val="20ABBE"/>
              </a:buClr>
              <a:buFont typeface="Wingdings" panose="05000000000000000000" pitchFamily="2" charset="2"/>
              <a:buChar char="§"/>
            </a:pPr>
            <a:r>
              <a:rPr lang="en-GB" sz="2000" b="1" dirty="0">
                <a:solidFill>
                  <a:schemeClr val="tx2"/>
                </a:solidFill>
                <a:latin typeface="+mj-lt"/>
              </a:rPr>
              <a:t>Aim high: </a:t>
            </a:r>
            <a:r>
              <a:rPr lang="en-GB" sz="2000" dirty="0">
                <a:solidFill>
                  <a:schemeClr val="tx2"/>
                </a:solidFill>
                <a:latin typeface="+mj-lt"/>
              </a:rPr>
              <a:t>Work out what you love doing, develop your future goals and motivate yourself to achieve!</a:t>
            </a:r>
          </a:p>
        </p:txBody>
      </p:sp>
      <p:sp>
        <p:nvSpPr>
          <p:cNvPr id="4" name="Title 1">
            <a:extLst>
              <a:ext uri="{FF2B5EF4-FFF2-40B4-BE49-F238E27FC236}">
                <a16:creationId xmlns:a16="http://schemas.microsoft.com/office/drawing/2014/main" id="{FACE7865-6F0B-4B80-9163-FFAF87441C43}"/>
              </a:ext>
            </a:extLst>
          </p:cNvPr>
          <p:cNvSpPr txBox="1">
            <a:spLocks/>
          </p:cNvSpPr>
          <p:nvPr/>
        </p:nvSpPr>
        <p:spPr>
          <a:xfrm>
            <a:off x="0" y="196666"/>
            <a:ext cx="9144000" cy="553373"/>
          </a:xfrm>
          <a:prstGeom prst="rect">
            <a:avLst/>
          </a:prstGeom>
          <a:solidFill>
            <a:sysClr val="windowText" lastClr="000000">
              <a:lumMod val="50000"/>
              <a:lumOff val="50000"/>
            </a:sysClr>
          </a:solidFill>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lang="en-GB" sz="2500" b="1" cap="none" dirty="0">
                <a:solidFill>
                  <a:schemeClr val="bg1"/>
                </a:solidFill>
              </a:rPr>
              <a:t>So what should young people take away from this?</a:t>
            </a:r>
            <a:endParaRPr kumimoji="0" lang="en-GB" sz="2500" b="1" i="0" u="none" strike="noStrike" kern="1200" cap="none" spc="0" normalizeH="0" baseline="0" noProof="0" dirty="0">
              <a:ln>
                <a:noFill/>
              </a:ln>
              <a:solidFill>
                <a:sysClr val="window" lastClr="FFFFFF"/>
              </a:solidFill>
              <a:effectLst/>
              <a:uLnTx/>
              <a:uFillTx/>
              <a:ea typeface="+mj-ea"/>
              <a:cs typeface="+mj-cs"/>
            </a:endParaRPr>
          </a:p>
        </p:txBody>
      </p:sp>
    </p:spTree>
    <p:extLst>
      <p:ext uri="{BB962C8B-B14F-4D97-AF65-F5344CB8AC3E}">
        <p14:creationId xmlns:p14="http://schemas.microsoft.com/office/powerpoint/2010/main" val="3329880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Bucks Skills Hub">
      <a:dk1>
        <a:sysClr val="windowText" lastClr="000000"/>
      </a:dk1>
      <a:lt1>
        <a:sysClr val="window" lastClr="FFFFFF"/>
      </a:lt1>
      <a:dk2>
        <a:srgbClr val="44546A"/>
      </a:dk2>
      <a:lt2>
        <a:srgbClr val="E7E6E6"/>
      </a:lt2>
      <a:accent1>
        <a:srgbClr val="009FE3"/>
      </a:accent1>
      <a:accent2>
        <a:srgbClr val="772480"/>
      </a:accent2>
      <a:accent3>
        <a:srgbClr val="D02486"/>
      </a:accent3>
      <a:accent4>
        <a:srgbClr val="A2C617"/>
      </a:accent4>
      <a:accent5>
        <a:srgbClr val="EE7203"/>
      </a:accent5>
      <a:accent6>
        <a:srgbClr val="472665"/>
      </a:accent6>
      <a:hlink>
        <a:srgbClr val="009FE3"/>
      </a:hlink>
      <a:folHlink>
        <a:srgbClr val="7724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cks Skills hub - Presentation" id="{EE9AC368-B790-4451-A891-23ECF5E3F698}" vid="{7EBD1B38-A5F8-43DE-8DA7-2602B610234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A61FE7C867CE94289AFBB5640F824AA" ma:contentTypeVersion="1111" ma:contentTypeDescription="Create a new document." ma:contentTypeScope="" ma:versionID="6714a37b362224b09e43309cd8c127c4">
  <xsd:schema xmlns:xsd="http://www.w3.org/2001/XMLSchema" xmlns:xs="http://www.w3.org/2001/XMLSchema" xmlns:p="http://schemas.microsoft.com/office/2006/metadata/properties" xmlns:ns2="bdacb442-bfc7-44df-9acc-2a4df8c8cb38" xmlns:ns3="231ddbce-ef61-4b4e-8a74-4a6e3b7c0efb" targetNamespace="http://schemas.microsoft.com/office/2006/metadata/properties" ma:root="true" ma:fieldsID="3a31998341220ced00758ca834a6cd33" ns2:_="" ns3:_="">
    <xsd:import namespace="bdacb442-bfc7-44df-9acc-2a4df8c8cb38"/>
    <xsd:import namespace="231ddbce-ef61-4b4e-8a74-4a6e3b7c0efb"/>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2:SharedWithUsers" minOccurs="0"/>
                <xsd:element ref="ns2:SharedWithDetails" minOccurs="0"/>
                <xsd:element ref="ns3:MediaServiceGenerationTime" minOccurs="0"/>
                <xsd:element ref="ns3:MediaServiceEventHashCode"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acb442-bfc7-44df-9acc-2a4df8c8cb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1ddbce-ef61-4b4e-8a74-4a6e3b7c0ef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p:properties xmlns:p="http://schemas.microsoft.com/office/2006/metadata/properties" xmlns:xsi="http://www.w3.org/2001/XMLSchema-instance" xmlns:pc="http://schemas.microsoft.com/office/infopath/2007/PartnerControls">
  <documentManagement>
    <_dlc_DocId xmlns="bdacb442-bfc7-44df-9acc-2a4df8c8cb38">T6W7HYUETC4M-1236950807-283172</_dlc_DocId>
    <_dlc_DocIdUrl xmlns="bdacb442-bfc7-44df-9acc-2a4df8c8cb38">
      <Url>https://bucksbusinessfirst.sharepoint.com/sites/btvlep/_layouts/15/DocIdRedir.aspx?ID=T6W7HYUETC4M-1236950807-283172</Url>
      <Description>T6W7HYUETC4M-1236950807-283172</Description>
    </_dlc_DocIdUrl>
  </documentManagement>
</p:properties>
</file>

<file path=customXml/itemProps1.xml><?xml version="1.0" encoding="utf-8"?>
<ds:datastoreItem xmlns:ds="http://schemas.openxmlformats.org/officeDocument/2006/customXml" ds:itemID="{9945E112-BA1C-460B-B5D6-78E6AB7675FF}">
  <ds:schemaRefs>
    <ds:schemaRef ds:uri="http://schemas.microsoft.com/sharepoint/v3/contenttype/forms"/>
  </ds:schemaRefs>
</ds:datastoreItem>
</file>

<file path=customXml/itemProps2.xml><?xml version="1.0" encoding="utf-8"?>
<ds:datastoreItem xmlns:ds="http://schemas.openxmlformats.org/officeDocument/2006/customXml" ds:itemID="{39C03CF7-62FA-437B-8E2A-5D261867B7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dacb442-bfc7-44df-9acc-2a4df8c8cb38"/>
    <ds:schemaRef ds:uri="231ddbce-ef61-4b4e-8a74-4a6e3b7c0ef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173670D-F851-4E1B-902F-0E14EC8DBE11}">
  <ds:schemaRefs>
    <ds:schemaRef ds:uri="http://schemas.microsoft.com/sharepoint/events"/>
  </ds:schemaRefs>
</ds:datastoreItem>
</file>

<file path=customXml/itemProps4.xml><?xml version="1.0" encoding="utf-8"?>
<ds:datastoreItem xmlns:ds="http://schemas.openxmlformats.org/officeDocument/2006/customXml" ds:itemID="{820979E3-3BC3-4568-9134-039CDB5C133C}">
  <ds:schemaRefs>
    <ds:schemaRef ds:uri="http://purl.org/dc/elements/1.1/"/>
    <ds:schemaRef ds:uri="http://schemas.microsoft.com/office/2006/metadata/properties"/>
    <ds:schemaRef ds:uri="http://schemas.microsoft.com/office/2006/documentManagement/types"/>
    <ds:schemaRef ds:uri="bdacb442-bfc7-44df-9acc-2a4df8c8cb38"/>
    <ds:schemaRef ds:uri="http://purl.org/dc/terms/"/>
    <ds:schemaRef ds:uri="http://purl.org/dc/dcmitype/"/>
    <ds:schemaRef ds:uri="http://schemas.microsoft.com/office/infopath/2007/PartnerControls"/>
    <ds:schemaRef ds:uri="http://schemas.openxmlformats.org/package/2006/metadata/core-properties"/>
    <ds:schemaRef ds:uri="231ddbce-ef61-4b4e-8a74-4a6e3b7c0efb"/>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7277</TotalTime>
  <Words>2864</Words>
  <Application>Microsoft Office PowerPoint</Application>
  <PresentationFormat>On-screen Show (4:3)</PresentationFormat>
  <Paragraphs>376</Paragraphs>
  <Slides>41</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Arial</vt:lpstr>
      <vt:lpstr>Calibri</vt:lpstr>
      <vt:lpstr>Calibri Light</vt:lpstr>
      <vt:lpstr>Franklin Gothic Book</vt:lpstr>
      <vt:lpstr>Interstate-Light</vt:lpstr>
      <vt:lpstr>Times New Roman</vt:lpstr>
      <vt:lpstr>Verdana</vt:lpstr>
      <vt:lpstr>Wingdings</vt:lpstr>
      <vt:lpstr>Wingdings 2</vt:lpstr>
      <vt:lpstr>Office Theme</vt:lpstr>
      <vt:lpstr>PowerPoint Presentation</vt:lpstr>
      <vt:lpstr>EXERCISE 1  - Which five sectors of the Buckinghamshire economy employ the most people? </vt:lpstr>
      <vt:lpstr>To help you: what each sector covers</vt:lpstr>
      <vt:lpstr>ANSWERS  - the five sectors of the Buckinghamshire economy that employ the most people are…  </vt:lpstr>
      <vt:lpstr>EXERCISE 2  - Which jobs do you think are in highest demand in Bucks?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Leo Thompson</dc:creator>
  <cp:lastModifiedBy>Louise Gilbert</cp:lastModifiedBy>
  <cp:revision>18</cp:revision>
  <dcterms:created xsi:type="dcterms:W3CDTF">2020-01-06T14:48:21Z</dcterms:created>
  <dcterms:modified xsi:type="dcterms:W3CDTF">2022-05-05T09:57:51Z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dlc_DocIdItemGuid">
    <vt:lpwstr>c99b2aa4-1c2d-4e62-903d-7ea88388ac9e</vt:lpwstr>
  </property>
  <property fmtid="{D5CDD505-2E9C-101B-9397-08002B2CF9AE}" pid="3" name="ContentTypeId">
    <vt:lpwstr>0x0101005A61FE7C867CE94289AFBB5640F824AA</vt:lpwstr>
  </property>
</Properties>
</file>